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9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D31B3-4471-49B3-B4DD-CAB396B6F42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3ED2-3B3D-4C66-A033-2BF2C32A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6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E3ED2-3B3D-4C66-A033-2BF2C32A4D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node is created for each of the conditions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statement IF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node that contains a condition is called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predicate node.</a:t>
            </a:r>
          </a:p>
          <a:p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Cyclomatic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complexity is a useful metric for predicting those modules that are likely to be error prone. Use it for test planning as well as test-case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E3ED2-3B3D-4C66-A033-2BF2C32A4D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6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6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8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9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FD94-1B36-45B2-A058-4C3C9B62D21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BB62-31C9-4F7B-A7F5-7212DEA7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33462"/>
          </a:xfrm>
        </p:spPr>
        <p:txBody>
          <a:bodyPr/>
          <a:lstStyle/>
          <a:p>
            <a:r>
              <a:rPr lang="en-US" b="1" dirty="0"/>
              <a:t>CHAPTER </a:t>
            </a:r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29804"/>
            <a:ext cx="10515600" cy="11191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                         </a:t>
            </a:r>
            <a:r>
              <a:rPr lang="en-US" sz="3200" b="1" dirty="0" smtClean="0">
                <a:solidFill>
                  <a:schemeClr val="tx1"/>
                </a:solidFill>
              </a:rPr>
              <a:t>TESTING CONVENTIONAL APPLICATIONS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"/>
            <a:ext cx="10515600" cy="6070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18.4.3 Deriving Test Cases: </a:t>
            </a:r>
            <a:r>
              <a:rPr lang="en-US" sz="2400" dirty="0"/>
              <a:t>The following steps can </a:t>
            </a:r>
            <a:r>
              <a:rPr lang="en-US" sz="2400" dirty="0" smtClean="0"/>
              <a:t>be applied </a:t>
            </a:r>
            <a:r>
              <a:rPr lang="en-US" sz="2400" dirty="0"/>
              <a:t>to derive the basis set</a:t>
            </a:r>
            <a:r>
              <a:rPr lang="en-US" sz="24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Using </a:t>
            </a:r>
            <a:r>
              <a:rPr lang="en-US" sz="2400" dirty="0"/>
              <a:t>the design or code as a foundation, draw a </a:t>
            </a:r>
            <a:r>
              <a:rPr lang="en-US" sz="2400" dirty="0" smtClean="0"/>
              <a:t>corresponding flow </a:t>
            </a:r>
            <a:r>
              <a:rPr lang="en-US" sz="2400" dirty="0"/>
              <a:t>graph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Determine </a:t>
            </a:r>
            <a:r>
              <a:rPr lang="en-US" sz="2400" dirty="0"/>
              <a:t>the </a:t>
            </a:r>
            <a:r>
              <a:rPr lang="en-US" sz="2400" dirty="0" err="1"/>
              <a:t>cyclomatic</a:t>
            </a:r>
            <a:r>
              <a:rPr lang="en-US" sz="2400" dirty="0"/>
              <a:t> complexity of the resultant flow graph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Determine </a:t>
            </a:r>
            <a:r>
              <a:rPr lang="en-US" sz="2400" dirty="0"/>
              <a:t>a basis set of linearly independent paths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Prepare </a:t>
            </a:r>
            <a:r>
              <a:rPr lang="en-US" sz="2400" dirty="0"/>
              <a:t>test cases that will force execution of each path in the </a:t>
            </a:r>
            <a:r>
              <a:rPr lang="en-US" sz="2400" dirty="0" smtClean="0"/>
              <a:t>basis set.</a:t>
            </a:r>
          </a:p>
          <a:p>
            <a:r>
              <a:rPr lang="en-US" sz="2400" b="1" dirty="0"/>
              <a:t>18.4.4 Graph </a:t>
            </a:r>
            <a:r>
              <a:rPr lang="en-US" sz="2400" b="1" dirty="0" smtClean="0"/>
              <a:t>Matrices : </a:t>
            </a:r>
            <a:r>
              <a:rPr lang="en-US" sz="2400" dirty="0"/>
              <a:t>A data structure, called a </a:t>
            </a:r>
            <a:r>
              <a:rPr lang="en-US" sz="2400" i="1" dirty="0"/>
              <a:t>graph matrix, </a:t>
            </a:r>
            <a:r>
              <a:rPr lang="en-US" sz="2400" dirty="0"/>
              <a:t>can be </a:t>
            </a:r>
            <a:r>
              <a:rPr lang="en-US" sz="2400" dirty="0" smtClean="0"/>
              <a:t>quite useful </a:t>
            </a:r>
            <a:r>
              <a:rPr lang="en-US" sz="2400" dirty="0"/>
              <a:t>for developing a software tool that assists in basis path testing.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69" y="3779520"/>
            <a:ext cx="4915031" cy="25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18.5 CONTROL STRUCTURE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basis path testing technique </a:t>
            </a:r>
            <a:r>
              <a:rPr lang="en-US" dirty="0" smtClean="0"/>
              <a:t>is </a:t>
            </a:r>
            <a:r>
              <a:rPr lang="en-US" dirty="0"/>
              <a:t>one of a number of </a:t>
            </a:r>
            <a:r>
              <a:rPr lang="en-US" dirty="0" smtClean="0"/>
              <a:t>techniques for </a:t>
            </a:r>
            <a:r>
              <a:rPr lang="en-US" dirty="0"/>
              <a:t>control structure testing</a:t>
            </a:r>
            <a:r>
              <a:rPr lang="en-US" dirty="0" smtClean="0"/>
              <a:t>.</a:t>
            </a:r>
            <a:r>
              <a:rPr lang="en-US" dirty="0"/>
              <a:t> These broaden testing coverage and improve the </a:t>
            </a:r>
            <a:r>
              <a:rPr lang="en-US" dirty="0" smtClean="0"/>
              <a:t>quality of </a:t>
            </a:r>
            <a:r>
              <a:rPr lang="en-US" dirty="0"/>
              <a:t>white-box testing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18.5.1 Condition </a:t>
            </a:r>
            <a:r>
              <a:rPr lang="en-US" b="1" dirty="0" smtClean="0"/>
              <a:t>Testing</a:t>
            </a:r>
          </a:p>
          <a:p>
            <a:r>
              <a:rPr lang="en-US" i="1" dirty="0"/>
              <a:t>Condition testing </a:t>
            </a:r>
            <a:r>
              <a:rPr lang="en-US" dirty="0" smtClean="0"/>
              <a:t>is </a:t>
            </a:r>
            <a:r>
              <a:rPr lang="en-US" dirty="0"/>
              <a:t>a test-case design method that exercises the logical </a:t>
            </a:r>
            <a:r>
              <a:rPr lang="en-US" dirty="0" smtClean="0"/>
              <a:t>conditions contained </a:t>
            </a:r>
            <a:r>
              <a:rPr lang="en-US" dirty="0"/>
              <a:t>in a program module</a:t>
            </a:r>
            <a:r>
              <a:rPr lang="en-US" dirty="0" smtClean="0"/>
              <a:t>.</a:t>
            </a:r>
            <a:r>
              <a:rPr lang="en-US" dirty="0"/>
              <a:t> A simple condition is a Boolean variable </a:t>
            </a:r>
            <a:r>
              <a:rPr lang="en-US" dirty="0" smtClean="0"/>
              <a:t>or a </a:t>
            </a:r>
            <a:r>
              <a:rPr lang="en-US" dirty="0"/>
              <a:t>relational </a:t>
            </a:r>
            <a:r>
              <a:rPr lang="en-US" dirty="0" smtClean="0"/>
              <a:t>expression.</a:t>
            </a:r>
          </a:p>
          <a:p>
            <a:r>
              <a:rPr lang="en-US" i="1" dirty="0"/>
              <a:t>E</a:t>
            </a:r>
            <a:r>
              <a:rPr lang="en-US" dirty="0"/>
              <a:t>1 &lt;relational-operator&gt; </a:t>
            </a:r>
            <a:r>
              <a:rPr lang="en-US" i="1" dirty="0" smtClean="0"/>
              <a:t>E</a:t>
            </a:r>
            <a:r>
              <a:rPr lang="en-US" dirty="0" smtClean="0"/>
              <a:t>2 where </a:t>
            </a:r>
            <a:r>
              <a:rPr lang="en-US" i="1" dirty="0"/>
              <a:t>E</a:t>
            </a:r>
            <a:r>
              <a:rPr lang="en-US" dirty="0"/>
              <a:t>1 and </a:t>
            </a:r>
            <a:r>
              <a:rPr lang="en-US" i="1" dirty="0"/>
              <a:t>E</a:t>
            </a:r>
            <a:r>
              <a:rPr lang="en-US" dirty="0"/>
              <a:t>2 are arithmetic expressions and &lt;relational-operator</a:t>
            </a:r>
            <a:r>
              <a:rPr lang="en-US" dirty="0" smtClean="0"/>
              <a:t>&gt;</a:t>
            </a:r>
          </a:p>
          <a:p>
            <a:r>
              <a:rPr lang="en-US" dirty="0"/>
              <a:t>A </a:t>
            </a:r>
            <a:r>
              <a:rPr lang="en-US" i="1" dirty="0"/>
              <a:t>compound condition </a:t>
            </a:r>
            <a:r>
              <a:rPr lang="en-US" dirty="0"/>
              <a:t>is composed </a:t>
            </a:r>
            <a:r>
              <a:rPr lang="en-US" dirty="0" smtClean="0"/>
              <a:t>of two </a:t>
            </a:r>
            <a:r>
              <a:rPr lang="en-US" dirty="0"/>
              <a:t>or more simple conditions, Boolean </a:t>
            </a:r>
            <a:r>
              <a:rPr lang="en-US" dirty="0" smtClean="0"/>
              <a:t>operators(OR,AND,NOT), </a:t>
            </a:r>
            <a:r>
              <a:rPr lang="en-US" dirty="0"/>
              <a:t>and </a:t>
            </a:r>
            <a:r>
              <a:rPr lang="en-US" dirty="0" smtClean="0"/>
              <a:t>parentheses.</a:t>
            </a:r>
          </a:p>
          <a:p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of errors in a condition include Boolean operator </a:t>
            </a:r>
            <a:r>
              <a:rPr lang="en-US" dirty="0" smtClean="0"/>
              <a:t>errors </a:t>
            </a:r>
            <a:r>
              <a:rPr lang="en-US" dirty="0"/>
              <a:t>(incorrect/missing/extra Boolean operators), Boolean variable errors, </a:t>
            </a:r>
            <a:r>
              <a:rPr lang="en-US" dirty="0" smtClean="0"/>
              <a:t>Boolean parenthesis </a:t>
            </a:r>
            <a:r>
              <a:rPr lang="en-US" dirty="0"/>
              <a:t>errors, relational operator errors, and arithmetic expression errors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condition </a:t>
            </a:r>
            <a:r>
              <a:rPr lang="en-US" dirty="0"/>
              <a:t>testing method focuses on testing each condition in the program to </a:t>
            </a:r>
            <a:r>
              <a:rPr lang="en-US" dirty="0" smtClean="0"/>
              <a:t>ensure that </a:t>
            </a:r>
            <a:r>
              <a:rPr lang="en-US" dirty="0"/>
              <a:t>it does not contain errors.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043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1040"/>
            <a:ext cx="10515600" cy="5475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18.5.2 Data Flow </a:t>
            </a:r>
            <a:r>
              <a:rPr lang="en-US" b="1" dirty="0" smtClean="0"/>
              <a:t>Testing</a:t>
            </a:r>
          </a:p>
          <a:p>
            <a:r>
              <a:rPr lang="en-US" dirty="0"/>
              <a:t>The data flow testing method </a:t>
            </a:r>
            <a:r>
              <a:rPr lang="en-US" dirty="0" smtClean="0"/>
              <a:t>selects </a:t>
            </a:r>
            <a:r>
              <a:rPr lang="en-US" dirty="0"/>
              <a:t>test paths of a program according to </a:t>
            </a:r>
            <a:r>
              <a:rPr lang="en-US" dirty="0" smtClean="0"/>
              <a:t>the locations </a:t>
            </a:r>
            <a:r>
              <a:rPr lang="en-US" dirty="0"/>
              <a:t>of definitions and uses of variables in the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flow </a:t>
            </a:r>
            <a:r>
              <a:rPr lang="en-US" dirty="0"/>
              <a:t>testing approach, assume that each statement in a program is assigned a </a:t>
            </a:r>
            <a:r>
              <a:rPr lang="en-US" dirty="0" smtClean="0"/>
              <a:t>unique statement </a:t>
            </a:r>
            <a:r>
              <a:rPr lang="en-US" dirty="0"/>
              <a:t>number and that each function does not modify its parameters or </a:t>
            </a:r>
            <a:r>
              <a:rPr lang="en-US" dirty="0" smtClean="0"/>
              <a:t>global variables.</a:t>
            </a:r>
          </a:p>
          <a:p>
            <a:pPr marL="0" indent="0">
              <a:buNone/>
            </a:pPr>
            <a:r>
              <a:rPr lang="en-US" b="1" dirty="0"/>
              <a:t>18.5.3 </a:t>
            </a:r>
            <a:r>
              <a:rPr lang="en-US" b="1" dirty="0" smtClean="0"/>
              <a:t>Loop Testing</a:t>
            </a:r>
          </a:p>
          <a:p>
            <a:r>
              <a:rPr lang="en-US" i="1" dirty="0"/>
              <a:t>Loop testing </a:t>
            </a:r>
            <a:r>
              <a:rPr lang="en-US" dirty="0"/>
              <a:t>is a white-box testing technique that focuses exclusively on </a:t>
            </a:r>
            <a:r>
              <a:rPr lang="en-US" dirty="0" smtClean="0"/>
              <a:t>the validity </a:t>
            </a:r>
            <a:r>
              <a:rPr lang="en-US" dirty="0"/>
              <a:t>of loop constructs. </a:t>
            </a:r>
            <a:endParaRPr lang="en-US" dirty="0" smtClean="0"/>
          </a:p>
          <a:p>
            <a:r>
              <a:rPr lang="en-US" dirty="0" smtClean="0"/>
              <a:t>Four </a:t>
            </a:r>
            <a:r>
              <a:rPr lang="en-US" dirty="0"/>
              <a:t>different classes of loops </a:t>
            </a:r>
            <a:r>
              <a:rPr lang="en-US" dirty="0" smtClean="0"/>
              <a:t>can </a:t>
            </a:r>
            <a:r>
              <a:rPr lang="en-US" dirty="0"/>
              <a:t>be defined: </a:t>
            </a:r>
            <a:r>
              <a:rPr lang="en-US" dirty="0" smtClean="0"/>
              <a:t>simple loops</a:t>
            </a:r>
            <a:r>
              <a:rPr lang="en-US" dirty="0"/>
              <a:t>, concatenated </a:t>
            </a:r>
            <a:r>
              <a:rPr lang="en-US" dirty="0" smtClean="0"/>
              <a:t>loops(compound), </a:t>
            </a:r>
            <a:r>
              <a:rPr lang="en-US" dirty="0"/>
              <a:t>nested </a:t>
            </a:r>
            <a:r>
              <a:rPr lang="en-US" dirty="0" smtClean="0"/>
              <a:t>loops(loop within loop), </a:t>
            </a:r>
            <a:r>
              <a:rPr lang="en-US" dirty="0"/>
              <a:t>and unstructured </a:t>
            </a:r>
            <a:r>
              <a:rPr lang="en-US" dirty="0" smtClean="0"/>
              <a:t>loops(complicated redesign)……..[Fig 18.7]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30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18.6 BLACK-BOX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Black-box testing</a:t>
            </a:r>
            <a:r>
              <a:rPr lang="en-US" dirty="0"/>
              <a:t>, also called </a:t>
            </a:r>
            <a:r>
              <a:rPr lang="en-US" i="1" dirty="0"/>
              <a:t>behavioral testing, </a:t>
            </a:r>
            <a:r>
              <a:rPr lang="en-US" dirty="0"/>
              <a:t>focuses on the functional </a:t>
            </a:r>
            <a:r>
              <a:rPr lang="en-US" dirty="0" smtClean="0"/>
              <a:t>requirements of </a:t>
            </a:r>
            <a:r>
              <a:rPr lang="en-US" dirty="0"/>
              <a:t>the software</a:t>
            </a:r>
            <a:r>
              <a:rPr lang="en-US" dirty="0" smtClean="0"/>
              <a:t>.</a:t>
            </a:r>
          </a:p>
          <a:p>
            <a:r>
              <a:rPr lang="en-US" dirty="0"/>
              <a:t>Black-box testing attempts to find errors in the following categories: (1) </a:t>
            </a:r>
            <a:r>
              <a:rPr lang="en-US" dirty="0" smtClean="0"/>
              <a:t>incorrect or </a:t>
            </a:r>
            <a:r>
              <a:rPr lang="en-US" dirty="0"/>
              <a:t>missing functions, (2) interface errors, (3) errors in data structures or </a:t>
            </a:r>
            <a:r>
              <a:rPr lang="en-US" dirty="0" smtClean="0"/>
              <a:t>external database </a:t>
            </a:r>
            <a:r>
              <a:rPr lang="en-US" dirty="0"/>
              <a:t>access, (4) behavior or performance errors, and (5) initialization </a:t>
            </a:r>
            <a:r>
              <a:rPr lang="en-US" dirty="0" smtClean="0"/>
              <a:t>and termination </a:t>
            </a:r>
            <a:r>
              <a:rPr lang="en-US" dirty="0"/>
              <a:t>errors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18.6.1 </a:t>
            </a:r>
            <a:r>
              <a:rPr lang="en-US" b="1" dirty="0" smtClean="0"/>
              <a:t>Graph-Based </a:t>
            </a:r>
            <a:r>
              <a:rPr lang="en-US" b="1" dirty="0"/>
              <a:t>Testing </a:t>
            </a:r>
            <a:r>
              <a:rPr lang="en-US" b="1" dirty="0" smtClean="0"/>
              <a:t>Methods</a:t>
            </a:r>
          </a:p>
          <a:p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begins by creating a graph of important objects and their </a:t>
            </a:r>
            <a:r>
              <a:rPr lang="en-US" dirty="0" smtClean="0"/>
              <a:t>relationships then </a:t>
            </a:r>
            <a:r>
              <a:rPr lang="en-US" dirty="0"/>
              <a:t>devising a series of tests that will cover the graph so that each object and </a:t>
            </a:r>
            <a:r>
              <a:rPr lang="en-US" dirty="0" smtClean="0"/>
              <a:t>relationship is </a:t>
            </a:r>
            <a:r>
              <a:rPr lang="en-US" dirty="0"/>
              <a:t>exercised and errors are uncovered</a:t>
            </a:r>
            <a:r>
              <a:rPr lang="en-US" dirty="0" smtClean="0"/>
              <a:t>.</a:t>
            </a:r>
          </a:p>
          <a:p>
            <a:r>
              <a:rPr lang="en-US" dirty="0"/>
              <a:t>creating a </a:t>
            </a:r>
            <a:r>
              <a:rPr lang="en-US" i="1" dirty="0"/>
              <a:t>graph</a:t>
            </a:r>
            <a:r>
              <a:rPr lang="en-US" dirty="0"/>
              <a:t>—a collection of </a:t>
            </a:r>
            <a:r>
              <a:rPr lang="en-US" i="1" dirty="0" smtClean="0"/>
              <a:t>nodes </a:t>
            </a:r>
            <a:r>
              <a:rPr lang="en-US" dirty="0" smtClean="0"/>
              <a:t>that </a:t>
            </a:r>
            <a:r>
              <a:rPr lang="en-US" dirty="0"/>
              <a:t>represent objects, </a:t>
            </a:r>
            <a:r>
              <a:rPr lang="en-US" i="1" dirty="0"/>
              <a:t>links </a:t>
            </a:r>
            <a:r>
              <a:rPr lang="en-US" dirty="0"/>
              <a:t>that represent the relationships between objects, </a:t>
            </a:r>
            <a:r>
              <a:rPr lang="en-US" i="1" dirty="0" smtClean="0"/>
              <a:t>node weights </a:t>
            </a:r>
            <a:r>
              <a:rPr lang="en-US" dirty="0"/>
              <a:t>that describe the properties of a node (e.g., a specific data value or </a:t>
            </a:r>
            <a:r>
              <a:rPr lang="en-US" dirty="0" smtClean="0"/>
              <a:t>state behavior</a:t>
            </a:r>
            <a:r>
              <a:rPr lang="en-US" dirty="0"/>
              <a:t>), and </a:t>
            </a:r>
            <a:r>
              <a:rPr lang="en-US" i="1" dirty="0"/>
              <a:t>link weights </a:t>
            </a:r>
            <a:r>
              <a:rPr lang="en-US" dirty="0"/>
              <a:t>that describe some characteristic of a link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directed link </a:t>
            </a:r>
            <a:r>
              <a:rPr lang="en-US" dirty="0"/>
              <a:t>(represented by an arrow) indicates that a relationship moves in </a:t>
            </a:r>
            <a:r>
              <a:rPr lang="en-US" dirty="0" smtClean="0"/>
              <a:t>only one </a:t>
            </a:r>
            <a:r>
              <a:rPr lang="en-US" dirty="0"/>
              <a:t>direction. A </a:t>
            </a:r>
            <a:r>
              <a:rPr lang="en-US" i="1" dirty="0"/>
              <a:t>bidirectional link, </a:t>
            </a:r>
            <a:r>
              <a:rPr lang="en-US" dirty="0"/>
              <a:t>also called a </a:t>
            </a:r>
            <a:r>
              <a:rPr lang="en-US" i="1" dirty="0"/>
              <a:t>symmetric link, </a:t>
            </a:r>
            <a:r>
              <a:rPr lang="en-US" dirty="0"/>
              <a:t>implies that the </a:t>
            </a:r>
            <a:r>
              <a:rPr lang="en-US" dirty="0" smtClean="0"/>
              <a:t>relationship applies </a:t>
            </a:r>
            <a:r>
              <a:rPr lang="en-US" dirty="0"/>
              <a:t>in both directions. </a:t>
            </a:r>
            <a:r>
              <a:rPr lang="en-US" i="1" dirty="0"/>
              <a:t>Parallel links </a:t>
            </a:r>
            <a:r>
              <a:rPr lang="en-US" dirty="0"/>
              <a:t>are used when a number of </a:t>
            </a:r>
            <a:r>
              <a:rPr lang="en-US" dirty="0" smtClean="0"/>
              <a:t>different relationships </a:t>
            </a:r>
            <a:r>
              <a:rPr lang="en-US" dirty="0"/>
              <a:t>are established between graph nodes.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197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18.6.2 Equivalence </a:t>
            </a:r>
            <a:r>
              <a:rPr lang="en-US" b="1" dirty="0" smtClean="0"/>
              <a:t>Partitioning</a:t>
            </a:r>
          </a:p>
          <a:p>
            <a:r>
              <a:rPr lang="en-US" i="1" dirty="0"/>
              <a:t>Equivalence partitioning </a:t>
            </a:r>
            <a:r>
              <a:rPr lang="en-US" dirty="0"/>
              <a:t>is a black-box testing method that divides the input </a:t>
            </a:r>
            <a:r>
              <a:rPr lang="en-US" dirty="0" smtClean="0"/>
              <a:t>domain of </a:t>
            </a:r>
            <a:r>
              <a:rPr lang="en-US" dirty="0"/>
              <a:t>a program into classes of data from which test cases can be derived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18.6.3 Boundary Value </a:t>
            </a:r>
            <a:r>
              <a:rPr lang="en-US" b="1" dirty="0" smtClean="0"/>
              <a:t>Analysis</a:t>
            </a:r>
          </a:p>
          <a:p>
            <a:r>
              <a:rPr lang="en-US" dirty="0"/>
              <a:t>Boundary value analysis leads to a selection of </a:t>
            </a:r>
            <a:r>
              <a:rPr lang="en-US" dirty="0" smtClean="0"/>
              <a:t>test cases </a:t>
            </a:r>
            <a:r>
              <a:rPr lang="en-US" dirty="0"/>
              <a:t>that exercise bounding values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18.6.4 Orthogonal Array </a:t>
            </a:r>
            <a:r>
              <a:rPr lang="en-US" b="1" dirty="0" smtClean="0"/>
              <a:t>Testing</a:t>
            </a:r>
          </a:p>
          <a:p>
            <a:r>
              <a:rPr lang="en-US" dirty="0"/>
              <a:t>The </a:t>
            </a:r>
            <a:r>
              <a:rPr lang="en-US" dirty="0" smtClean="0"/>
              <a:t>orthogonal array </a:t>
            </a:r>
            <a:r>
              <a:rPr lang="en-US" dirty="0"/>
              <a:t>testing method is particularly useful in finding </a:t>
            </a:r>
            <a:r>
              <a:rPr lang="en-US" i="1" dirty="0"/>
              <a:t>region faults</a:t>
            </a:r>
            <a:r>
              <a:rPr lang="en-US" dirty="0"/>
              <a:t>—an error </a:t>
            </a:r>
            <a:r>
              <a:rPr lang="en-US" dirty="0" smtClean="0"/>
              <a:t>category associated with </a:t>
            </a:r>
            <a:r>
              <a:rPr lang="en-US" dirty="0"/>
              <a:t>logic within a software component.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322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18.7 MODEL-BASED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Model-based testing </a:t>
            </a:r>
            <a:r>
              <a:rPr lang="en-US" dirty="0"/>
              <a:t>(MBT) is a black-box testing technique that uses </a:t>
            </a:r>
            <a:r>
              <a:rPr lang="en-US" dirty="0" smtClean="0"/>
              <a:t>information contained </a:t>
            </a:r>
            <a:r>
              <a:rPr lang="en-US" dirty="0"/>
              <a:t>in the requirements model as the basis for the generation of test </a:t>
            </a:r>
            <a:r>
              <a:rPr lang="en-US" dirty="0" err="1" smtClean="0"/>
              <a:t>cases.The</a:t>
            </a:r>
            <a:r>
              <a:rPr lang="en-US" dirty="0" smtClean="0"/>
              <a:t> </a:t>
            </a:r>
            <a:r>
              <a:rPr lang="en-US" dirty="0"/>
              <a:t>MBT technique requires five steps:</a:t>
            </a:r>
          </a:p>
          <a:p>
            <a:pPr marL="0" indent="0">
              <a:buNone/>
            </a:pPr>
            <a:r>
              <a:rPr lang="en-US" b="1" dirty="0"/>
              <a:t>1. Analyze an existing behavioral model for the software or create one</a:t>
            </a:r>
            <a:r>
              <a:rPr lang="en-US" b="1" dirty="0" smtClean="0"/>
              <a:t>.[</a:t>
            </a:r>
            <a:r>
              <a:rPr lang="en-US" dirty="0" smtClean="0"/>
              <a:t>respond,</a:t>
            </a:r>
            <a:r>
              <a:rPr lang="en-US" dirty="0"/>
              <a:t> </a:t>
            </a:r>
            <a:r>
              <a:rPr lang="en-US" dirty="0" smtClean="0"/>
              <a:t>sequence,</a:t>
            </a:r>
            <a:r>
              <a:rPr lang="en-US" dirty="0"/>
              <a:t> UML </a:t>
            </a:r>
            <a:r>
              <a:rPr lang="en-US" dirty="0" smtClean="0"/>
              <a:t>state diagram, </a:t>
            </a:r>
            <a:r>
              <a:rPr lang="en-US" dirty="0"/>
              <a:t>verify accuracy and </a:t>
            </a:r>
            <a:r>
              <a:rPr lang="en-US" dirty="0" smtClean="0"/>
              <a:t>consistency]</a:t>
            </a:r>
          </a:p>
          <a:p>
            <a:pPr marL="0" indent="0">
              <a:buNone/>
            </a:pPr>
            <a:r>
              <a:rPr lang="en-US" b="1" dirty="0"/>
              <a:t>2. Traverse the behavioral model and specify the inputs that will </a:t>
            </a:r>
            <a:r>
              <a:rPr lang="en-US" b="1" dirty="0" smtClean="0"/>
              <a:t>force the </a:t>
            </a:r>
            <a:r>
              <a:rPr lang="en-US" b="1" dirty="0"/>
              <a:t>software to make </a:t>
            </a:r>
            <a:r>
              <a:rPr lang="en-US" b="1" dirty="0" smtClean="0"/>
              <a:t>the transition(cause of) </a:t>
            </a:r>
            <a:r>
              <a:rPr lang="en-US" b="1" dirty="0"/>
              <a:t>from state to state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3. Review the behavioral model and note the expected outputs as </a:t>
            </a:r>
            <a:r>
              <a:rPr lang="en-US" b="1" dirty="0" smtClean="0"/>
              <a:t>the software </a:t>
            </a:r>
            <a:r>
              <a:rPr lang="en-US" b="1" dirty="0"/>
              <a:t>makes the transition from state to state</a:t>
            </a:r>
            <a:r>
              <a:rPr lang="en-US" b="1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4. Execute the test cases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5. Compare actual and expected results and take corrective action </a:t>
            </a:r>
            <a:r>
              <a:rPr lang="en-US" b="1" dirty="0" smtClean="0"/>
              <a:t>as required</a:t>
            </a:r>
            <a:r>
              <a:rPr lang="en-US" b="1" dirty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4561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18.8 TESTING FOR SPECIALIZED ENVIRONMENTS,</a:t>
            </a:r>
            <a:br>
              <a:rPr lang="en-US" b="1" dirty="0"/>
            </a:br>
            <a:r>
              <a:rPr lang="en-US" b="1" dirty="0"/>
              <a:t>ARCHITECTURES, AND 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18.8.1 Testing </a:t>
            </a:r>
            <a:r>
              <a:rPr lang="en-US" b="1" dirty="0" smtClean="0"/>
              <a:t>GUIs</a:t>
            </a:r>
          </a:p>
          <a:p>
            <a:r>
              <a:rPr lang="en-US" dirty="0"/>
              <a:t>Graphical user interfaces (GUIs) will present you with interesting testing </a:t>
            </a:r>
            <a:r>
              <a:rPr lang="en-US" dirty="0" smtClean="0"/>
              <a:t>challenges . Creation </a:t>
            </a:r>
            <a:r>
              <a:rPr lang="en-US" dirty="0"/>
              <a:t>of the user interface has become less time consuming </a:t>
            </a:r>
            <a:r>
              <a:rPr lang="en-US" dirty="0" smtClean="0"/>
              <a:t>and more precise. Tests </a:t>
            </a:r>
            <a:r>
              <a:rPr lang="en-US" dirty="0"/>
              <a:t>that address specific data and program objects that are relevant to the </a:t>
            </a:r>
            <a:r>
              <a:rPr lang="en-US" dirty="0" smtClean="0"/>
              <a:t>GUI(</a:t>
            </a:r>
            <a:r>
              <a:rPr lang="en-US" dirty="0"/>
              <a:t>automated tools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/>
              <a:t>18.8.2 Testing of Client-Server </a:t>
            </a:r>
            <a:r>
              <a:rPr lang="en-US" b="1" dirty="0" smtClean="0"/>
              <a:t>Architectures</a:t>
            </a:r>
          </a:p>
          <a:p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of client-server software occurs at three different levels</a:t>
            </a:r>
            <a:r>
              <a:rPr lang="en-US" dirty="0" smtClean="0"/>
              <a:t>: (1) Individual client applications are tested in a “disconnected” mode; the operation of </a:t>
            </a:r>
            <a:r>
              <a:rPr lang="en-US" dirty="0"/>
              <a:t>the </a:t>
            </a:r>
            <a:r>
              <a:rPr lang="en-US" dirty="0" smtClean="0"/>
              <a:t>server and the underlying network are not considered. </a:t>
            </a:r>
            <a:r>
              <a:rPr lang="en-US" dirty="0"/>
              <a:t>(2) The client </a:t>
            </a:r>
            <a:r>
              <a:rPr lang="en-US" dirty="0" smtClean="0"/>
              <a:t>software and </a:t>
            </a:r>
            <a:r>
              <a:rPr lang="en-US" dirty="0"/>
              <a:t>associated server applications are tested in concert, but network operations </a:t>
            </a:r>
            <a:r>
              <a:rPr lang="en-US" dirty="0" smtClean="0"/>
              <a:t>are not </a:t>
            </a:r>
            <a:r>
              <a:rPr lang="en-US" dirty="0"/>
              <a:t>explicitly exercised. (3) The complete client-server architecture, including </a:t>
            </a:r>
            <a:r>
              <a:rPr lang="en-US" dirty="0" smtClean="0"/>
              <a:t>network operation </a:t>
            </a:r>
            <a:r>
              <a:rPr lang="en-US" dirty="0"/>
              <a:t>and performance, is tested</a:t>
            </a:r>
            <a:r>
              <a:rPr lang="en-US" dirty="0" smtClean="0"/>
              <a:t>.</a:t>
            </a:r>
          </a:p>
          <a:p>
            <a:r>
              <a:rPr lang="en-US" b="1" dirty="0"/>
              <a:t>Application function </a:t>
            </a:r>
            <a:r>
              <a:rPr lang="en-US" b="1" dirty="0" smtClean="0"/>
              <a:t>tests(</a:t>
            </a:r>
            <a:r>
              <a:rPr lang="en-US" dirty="0"/>
              <a:t>functionality of client applications is tested</a:t>
            </a:r>
            <a:r>
              <a:rPr lang="en-US" b="1" dirty="0" smtClean="0"/>
              <a:t>), </a:t>
            </a:r>
            <a:r>
              <a:rPr lang="en-US" b="1" dirty="0"/>
              <a:t>Server </a:t>
            </a:r>
            <a:r>
              <a:rPr lang="en-US" b="1" dirty="0" smtClean="0"/>
              <a:t>tests(</a:t>
            </a:r>
            <a:r>
              <a:rPr lang="en-US" dirty="0"/>
              <a:t>overall response time and data throughput</a:t>
            </a:r>
            <a:r>
              <a:rPr lang="en-US" b="1" dirty="0" smtClean="0"/>
              <a:t>), </a:t>
            </a:r>
            <a:r>
              <a:rPr lang="en-US" b="1" dirty="0"/>
              <a:t>Database </a:t>
            </a:r>
            <a:r>
              <a:rPr lang="en-US" b="1" dirty="0" smtClean="0"/>
              <a:t>tests(</a:t>
            </a:r>
            <a:r>
              <a:rPr lang="en-US" dirty="0"/>
              <a:t>data are properly stored, updated, and retrieved</a:t>
            </a:r>
            <a:r>
              <a:rPr lang="en-US" b="1" dirty="0" smtClean="0"/>
              <a:t>), </a:t>
            </a:r>
            <a:r>
              <a:rPr lang="en-US" b="1" dirty="0"/>
              <a:t>Transaction </a:t>
            </a:r>
            <a:r>
              <a:rPr lang="en-US" b="1" dirty="0" smtClean="0"/>
              <a:t>tests(</a:t>
            </a:r>
            <a:r>
              <a:rPr lang="en-US" dirty="0"/>
              <a:t>correctness of processing and also on performance issues</a:t>
            </a:r>
            <a:r>
              <a:rPr lang="en-US" b="1" dirty="0" smtClean="0"/>
              <a:t>), </a:t>
            </a:r>
            <a:r>
              <a:rPr lang="en-US" b="1" dirty="0"/>
              <a:t>Network communication </a:t>
            </a:r>
            <a:r>
              <a:rPr lang="en-US" b="1" dirty="0" smtClean="0"/>
              <a:t>tests(</a:t>
            </a:r>
            <a:r>
              <a:rPr lang="en-US" dirty="0" smtClean="0"/>
              <a:t>Network security </a:t>
            </a:r>
            <a:r>
              <a:rPr lang="en-US" dirty="0"/>
              <a:t>tests</a:t>
            </a:r>
            <a:r>
              <a:rPr lang="en-US" b="1" dirty="0" smtClean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978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18.8.3 Testing Documentation and Help </a:t>
            </a:r>
            <a:r>
              <a:rPr lang="en-US" b="1" dirty="0" smtClean="0"/>
              <a:t>Facilities</a:t>
            </a:r>
          </a:p>
          <a:p>
            <a:r>
              <a:rPr lang="en-US" dirty="0"/>
              <a:t>Documentation testing can be approached in two phases. The first phase, </a:t>
            </a:r>
            <a:r>
              <a:rPr lang="en-US" dirty="0" smtClean="0"/>
              <a:t>technical review , </a:t>
            </a:r>
            <a:r>
              <a:rPr lang="en-US" dirty="0"/>
              <a:t>examines the document for editorial clarity. The </a:t>
            </a:r>
            <a:r>
              <a:rPr lang="en-US" dirty="0" smtClean="0"/>
              <a:t>second phase</a:t>
            </a:r>
            <a:r>
              <a:rPr lang="en-US" dirty="0"/>
              <a:t>, live test, uses the documentation in conjunction with the actual program</a:t>
            </a:r>
            <a:r>
              <a:rPr lang="en-US" dirty="0" smtClean="0"/>
              <a:t>.</a:t>
            </a:r>
          </a:p>
          <a:p>
            <a:r>
              <a:rPr lang="en-US" dirty="0"/>
              <a:t>ensure that </a:t>
            </a:r>
            <a:r>
              <a:rPr lang="en-US" dirty="0" smtClean="0"/>
              <a:t>documented behavior </a:t>
            </a:r>
            <a:r>
              <a:rPr lang="en-US" dirty="0"/>
              <a:t>and actual behavior coincide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18.8.4 Testing for Real-Time </a:t>
            </a:r>
            <a:r>
              <a:rPr lang="en-US" b="1" dirty="0" smtClean="0"/>
              <a:t>Systems</a:t>
            </a:r>
          </a:p>
          <a:p>
            <a:r>
              <a:rPr lang="en-US" dirty="0"/>
              <a:t>In addition, the intimate relationship that exists between real-time software </a:t>
            </a:r>
            <a:r>
              <a:rPr lang="en-US" dirty="0" smtClean="0"/>
              <a:t>and its </a:t>
            </a:r>
            <a:r>
              <a:rPr lang="en-US" dirty="0"/>
              <a:t>hardware environment can also cause testing problems. Software tests </a:t>
            </a:r>
            <a:r>
              <a:rPr lang="en-US" dirty="0" smtClean="0"/>
              <a:t>must consider </a:t>
            </a:r>
            <a:r>
              <a:rPr lang="en-US" dirty="0"/>
              <a:t>the impact of hardware faults on software processing. Such faults can </a:t>
            </a:r>
            <a:r>
              <a:rPr lang="en-US" dirty="0" smtClean="0"/>
              <a:t>be extremely difficult to </a:t>
            </a:r>
            <a:r>
              <a:rPr lang="en-US" dirty="0" err="1" smtClean="0"/>
              <a:t>solve.Overall</a:t>
            </a:r>
            <a:r>
              <a:rPr lang="en-US" dirty="0" smtClean="0"/>
              <a:t> </a:t>
            </a:r>
            <a:r>
              <a:rPr lang="en-US" dirty="0"/>
              <a:t>four-step strategy can be proposed</a:t>
            </a:r>
            <a:r>
              <a:rPr lang="en-US" dirty="0" smtClean="0"/>
              <a:t>:</a:t>
            </a:r>
          </a:p>
          <a:p>
            <a:r>
              <a:rPr lang="en-US" b="1" dirty="0"/>
              <a:t>Task </a:t>
            </a:r>
            <a:r>
              <a:rPr lang="en-US" b="1" dirty="0" smtClean="0"/>
              <a:t>testing  (</a:t>
            </a:r>
            <a:r>
              <a:rPr lang="en-US" dirty="0" smtClean="0"/>
              <a:t>test each </a:t>
            </a:r>
            <a:r>
              <a:rPr lang="en-US" dirty="0"/>
              <a:t>task </a:t>
            </a:r>
            <a:r>
              <a:rPr lang="en-US" dirty="0" smtClean="0"/>
              <a:t>independently </a:t>
            </a:r>
            <a:r>
              <a:rPr lang="en-US" dirty="0"/>
              <a:t>errors in logic and function</a:t>
            </a:r>
            <a:r>
              <a:rPr lang="en-US" b="1" dirty="0" smtClean="0"/>
              <a:t>)</a:t>
            </a:r>
          </a:p>
          <a:p>
            <a:r>
              <a:rPr lang="en-US" b="1" dirty="0"/>
              <a:t>Behavioral </a:t>
            </a:r>
            <a:r>
              <a:rPr lang="en-US" b="1" dirty="0" smtClean="0"/>
              <a:t>testing(</a:t>
            </a:r>
            <a:r>
              <a:rPr lang="en-US" dirty="0"/>
              <a:t>behavior as a consequence of external events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Inter-task testing(</a:t>
            </a:r>
            <a:r>
              <a:rPr lang="en-US" dirty="0"/>
              <a:t>tasks that communicate</a:t>
            </a:r>
            <a:r>
              <a:rPr lang="en-US" b="1" dirty="0" smtClean="0"/>
              <a:t>)</a:t>
            </a:r>
          </a:p>
          <a:p>
            <a:r>
              <a:rPr lang="en-US" b="1" dirty="0"/>
              <a:t>System </a:t>
            </a:r>
            <a:r>
              <a:rPr lang="en-US" b="1" dirty="0" smtClean="0"/>
              <a:t>testing(</a:t>
            </a:r>
            <a:r>
              <a:rPr lang="en-US" dirty="0"/>
              <a:t>full range </a:t>
            </a:r>
            <a:r>
              <a:rPr lang="en-US" dirty="0" smtClean="0"/>
              <a:t>of system </a:t>
            </a:r>
            <a:r>
              <a:rPr lang="en-US" dirty="0"/>
              <a:t>tests are conducted</a:t>
            </a:r>
            <a:r>
              <a:rPr lang="en-US" b="1" dirty="0" smtClean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684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18.9 PATTERNS FOR SOFTWARE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Testing patterns </a:t>
            </a:r>
            <a:r>
              <a:rPr lang="en-US" dirty="0" smtClean="0"/>
              <a:t>describe common </a:t>
            </a:r>
            <a:r>
              <a:rPr lang="en-US" dirty="0"/>
              <a:t>testing problems and solutions that </a:t>
            </a:r>
            <a:r>
              <a:rPr lang="en-US" dirty="0" smtClean="0"/>
              <a:t>can </a:t>
            </a:r>
            <a:r>
              <a:rPr lang="en-US" dirty="0"/>
              <a:t>assist you in dealing with them</a:t>
            </a:r>
            <a:r>
              <a:rPr lang="en-US" dirty="0" smtClean="0"/>
              <a:t>.</a:t>
            </a:r>
          </a:p>
          <a:p>
            <a:r>
              <a:rPr lang="en-US"/>
              <a:t>Dozens of testing patterns have been proposed in </a:t>
            </a:r>
            <a:r>
              <a:rPr lang="en-US"/>
              <a:t>the </a:t>
            </a:r>
            <a:r>
              <a:rPr lang="en-US" smtClean="0"/>
              <a:t>literature.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9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9" y="1236073"/>
            <a:ext cx="5279917" cy="4831708"/>
          </a:xfrm>
        </p:spPr>
      </p:pic>
    </p:spTree>
    <p:extLst>
      <p:ext uri="{BB962C8B-B14F-4D97-AF65-F5344CB8AC3E}">
        <p14:creationId xmlns:p14="http://schemas.microsoft.com/office/powerpoint/2010/main" val="418376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18.1 SOFTWARE TESTING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487606"/>
            <a:ext cx="10780594" cy="4689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Goal </a:t>
            </a:r>
            <a:r>
              <a:rPr lang="en-US" dirty="0"/>
              <a:t>of testing is </a:t>
            </a:r>
            <a:r>
              <a:rPr lang="en-US" dirty="0" smtClean="0"/>
              <a:t>to </a:t>
            </a:r>
            <a:r>
              <a:rPr lang="en-US" dirty="0"/>
              <a:t>finding </a:t>
            </a:r>
            <a:r>
              <a:rPr lang="en-US" dirty="0" smtClean="0"/>
              <a:t>the most </a:t>
            </a:r>
            <a:r>
              <a:rPr lang="en-US" dirty="0"/>
              <a:t>errors with a minimum of effort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Testability</a:t>
            </a:r>
            <a:r>
              <a:rPr lang="en-US" b="1" dirty="0"/>
              <a:t> </a:t>
            </a:r>
            <a:r>
              <a:rPr lang="en-US" dirty="0" smtClean="0"/>
              <a:t>“</a:t>
            </a:r>
            <a:r>
              <a:rPr lang="en-US" i="1" dirty="0" smtClean="0"/>
              <a:t>Software testability </a:t>
            </a:r>
            <a:r>
              <a:rPr lang="en-US" dirty="0"/>
              <a:t>is simply how easily [a computer program] can be tested.” The </a:t>
            </a:r>
            <a:r>
              <a:rPr lang="en-US" dirty="0" smtClean="0"/>
              <a:t>following characteristics </a:t>
            </a:r>
            <a:r>
              <a:rPr lang="en-US" dirty="0"/>
              <a:t>lead to testable software</a:t>
            </a:r>
            <a:r>
              <a:rPr lang="en-US" dirty="0" smtClean="0"/>
              <a:t>.</a:t>
            </a:r>
          </a:p>
          <a:p>
            <a:r>
              <a:rPr lang="en-US" i="1" dirty="0"/>
              <a:t>Operability. </a:t>
            </a:r>
            <a:r>
              <a:rPr lang="en-US" dirty="0"/>
              <a:t>“The better it works, the more efficiently it can be tested</a:t>
            </a:r>
            <a:r>
              <a:rPr lang="en-US" dirty="0" smtClean="0"/>
              <a:t>.”[</a:t>
            </a:r>
            <a:r>
              <a:rPr lang="en-US" dirty="0"/>
              <a:t>designed and implemented with quality in </a:t>
            </a:r>
            <a:r>
              <a:rPr lang="en-US" dirty="0" smtClean="0"/>
              <a:t>mind]</a:t>
            </a:r>
          </a:p>
          <a:p>
            <a:r>
              <a:rPr lang="en-US" i="1" dirty="0" err="1"/>
              <a:t>Observability</a:t>
            </a:r>
            <a:r>
              <a:rPr lang="en-US" i="1" dirty="0"/>
              <a:t>. </a:t>
            </a:r>
            <a:r>
              <a:rPr lang="en-US" dirty="0"/>
              <a:t>“What you see is what you test</a:t>
            </a:r>
            <a:r>
              <a:rPr lang="en-US" dirty="0" smtClean="0"/>
              <a:t>.”</a:t>
            </a:r>
            <a:r>
              <a:rPr lang="en-US" dirty="0"/>
              <a:t> Incorrect output is easily identified. Internal errors are </a:t>
            </a:r>
            <a:r>
              <a:rPr lang="en-US" dirty="0" smtClean="0"/>
              <a:t>automatically detected </a:t>
            </a:r>
            <a:r>
              <a:rPr lang="en-US" dirty="0"/>
              <a:t>and reported</a:t>
            </a:r>
            <a:r>
              <a:rPr lang="en-US" dirty="0" smtClean="0"/>
              <a:t>.[</a:t>
            </a:r>
            <a:r>
              <a:rPr lang="en-US" dirty="0"/>
              <a:t>Source code is </a:t>
            </a:r>
            <a:r>
              <a:rPr lang="en-US" dirty="0" smtClean="0"/>
              <a:t>accessible]</a:t>
            </a:r>
          </a:p>
          <a:p>
            <a:r>
              <a:rPr lang="en-US" i="1" dirty="0"/>
              <a:t>Controllability. </a:t>
            </a:r>
            <a:r>
              <a:rPr lang="en-US" dirty="0"/>
              <a:t>“The better we can control the software, the more the testing </a:t>
            </a:r>
            <a:r>
              <a:rPr lang="en-US" dirty="0" smtClean="0"/>
              <a:t>can be </a:t>
            </a:r>
            <a:r>
              <a:rPr lang="en-US" dirty="0"/>
              <a:t>automated and optimized</a:t>
            </a:r>
            <a:r>
              <a:rPr lang="en-US" dirty="0" smtClean="0"/>
              <a:t>.”[</a:t>
            </a:r>
            <a:r>
              <a:rPr lang="en-US" dirty="0"/>
              <a:t>combination of </a:t>
            </a:r>
            <a:r>
              <a:rPr lang="en-US" dirty="0" smtClean="0"/>
              <a:t>input,</a:t>
            </a:r>
            <a:r>
              <a:rPr lang="en-US" dirty="0"/>
              <a:t> formats are consistent and </a:t>
            </a:r>
            <a:r>
              <a:rPr lang="en-US" dirty="0" smtClean="0"/>
              <a:t>structured]</a:t>
            </a:r>
          </a:p>
        </p:txBody>
      </p:sp>
    </p:spTree>
    <p:extLst>
      <p:ext uri="{BB962C8B-B14F-4D97-AF65-F5344CB8AC3E}">
        <p14:creationId xmlns:p14="http://schemas.microsoft.com/office/powerpoint/2010/main" val="22130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/>
          <a:lstStyle/>
          <a:p>
            <a:r>
              <a:rPr lang="en-US" i="1" dirty="0"/>
              <a:t>Decomposability. </a:t>
            </a:r>
            <a:r>
              <a:rPr lang="en-US" dirty="0"/>
              <a:t>“By controlling the scope of testing, we can more </a:t>
            </a:r>
            <a:r>
              <a:rPr lang="en-US" dirty="0" smtClean="0"/>
              <a:t>quickly isolate </a:t>
            </a:r>
            <a:r>
              <a:rPr lang="en-US" dirty="0"/>
              <a:t>problems and perform smarter retesting</a:t>
            </a:r>
            <a:r>
              <a:rPr lang="en-US" dirty="0" smtClean="0"/>
              <a:t>.”[</a:t>
            </a:r>
            <a:r>
              <a:rPr lang="en-US" dirty="0"/>
              <a:t>independent modules </a:t>
            </a:r>
            <a:r>
              <a:rPr lang="en-US" dirty="0" smtClean="0"/>
              <a:t>testing]</a:t>
            </a:r>
          </a:p>
          <a:p>
            <a:r>
              <a:rPr lang="en-US" i="1" dirty="0"/>
              <a:t>Simplicity. </a:t>
            </a:r>
            <a:r>
              <a:rPr lang="en-US" dirty="0"/>
              <a:t>“The less there is to test, the more quickly we can test it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   [</a:t>
            </a:r>
            <a:r>
              <a:rPr lang="en-US" i="1" dirty="0"/>
              <a:t>functional </a:t>
            </a:r>
            <a:r>
              <a:rPr lang="en-US" i="1" dirty="0" smtClean="0"/>
              <a:t>simplicity,</a:t>
            </a:r>
            <a:r>
              <a:rPr lang="en-US" i="1" dirty="0"/>
              <a:t> structural </a:t>
            </a:r>
            <a:r>
              <a:rPr lang="en-US" i="1" dirty="0" smtClean="0"/>
              <a:t>simplicity,</a:t>
            </a:r>
            <a:r>
              <a:rPr lang="en-US" i="1" dirty="0"/>
              <a:t> code </a:t>
            </a:r>
            <a:r>
              <a:rPr lang="en-US" i="1" dirty="0" smtClean="0"/>
              <a:t>simplicity]</a:t>
            </a:r>
          </a:p>
          <a:p>
            <a:r>
              <a:rPr lang="en-US" i="1" dirty="0"/>
              <a:t>Stability. </a:t>
            </a:r>
            <a:r>
              <a:rPr lang="en-US" dirty="0"/>
              <a:t>“The fewer the changes, the fewer the disruptions to testing</a:t>
            </a:r>
            <a:r>
              <a:rPr lang="en-US" dirty="0" smtClean="0"/>
              <a:t>.”</a:t>
            </a:r>
          </a:p>
          <a:p>
            <a:r>
              <a:rPr lang="en-US" i="1" dirty="0"/>
              <a:t>Understandability. </a:t>
            </a:r>
            <a:r>
              <a:rPr lang="en-US" dirty="0"/>
              <a:t>“The more information we have, the smarter we will test</a:t>
            </a:r>
            <a:r>
              <a:rPr lang="en-US" dirty="0" smtClean="0"/>
              <a:t>.”[</a:t>
            </a:r>
            <a:r>
              <a:rPr lang="en-US" dirty="0"/>
              <a:t>architectural </a:t>
            </a:r>
            <a:r>
              <a:rPr lang="en-US" dirty="0" smtClean="0"/>
              <a:t>design,</a:t>
            </a:r>
            <a:r>
              <a:rPr lang="en-US" dirty="0"/>
              <a:t> </a:t>
            </a:r>
            <a:r>
              <a:rPr lang="en-US" dirty="0" smtClean="0"/>
              <a:t>dependencies,</a:t>
            </a:r>
            <a:r>
              <a:rPr lang="en-US" dirty="0"/>
              <a:t> </a:t>
            </a:r>
            <a:r>
              <a:rPr lang="en-US" dirty="0" smtClean="0"/>
              <a:t>components]</a:t>
            </a:r>
          </a:p>
        </p:txBody>
      </p:sp>
    </p:spTree>
    <p:extLst>
      <p:ext uri="{BB962C8B-B14F-4D97-AF65-F5344CB8AC3E}">
        <p14:creationId xmlns:p14="http://schemas.microsoft.com/office/powerpoint/2010/main" val="150704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</a:t>
            </a:r>
            <a:r>
              <a:rPr lang="en-US" b="1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6" y="2019869"/>
            <a:ext cx="11054686" cy="3753134"/>
          </a:xfrm>
        </p:spPr>
        <p:txBody>
          <a:bodyPr/>
          <a:lstStyle/>
          <a:p>
            <a:r>
              <a:rPr lang="en-US" i="1" dirty="0"/>
              <a:t>A good test has a high probability of finding an </a:t>
            </a:r>
            <a:r>
              <a:rPr lang="en-US" i="1" dirty="0" smtClean="0"/>
              <a:t>error.</a:t>
            </a:r>
          </a:p>
          <a:p>
            <a:r>
              <a:rPr lang="en-US" i="1" dirty="0"/>
              <a:t>A good test is not </a:t>
            </a:r>
            <a:r>
              <a:rPr lang="en-US" i="1" dirty="0" smtClean="0"/>
              <a:t>redundant [</a:t>
            </a:r>
            <a:r>
              <a:rPr lang="en-US" dirty="0"/>
              <a:t>Every </a:t>
            </a:r>
            <a:r>
              <a:rPr lang="en-US" dirty="0" smtClean="0"/>
              <a:t>test should </a:t>
            </a:r>
            <a:r>
              <a:rPr lang="en-US" dirty="0"/>
              <a:t>have a different </a:t>
            </a:r>
            <a:r>
              <a:rPr lang="en-US" dirty="0" smtClean="0"/>
              <a:t>purpose]</a:t>
            </a:r>
          </a:p>
          <a:p>
            <a:r>
              <a:rPr lang="en-US" i="1" dirty="0"/>
              <a:t>A good test should be “best of breed</a:t>
            </a:r>
            <a:r>
              <a:rPr lang="en-US" i="1" dirty="0" smtClean="0"/>
              <a:t>”[more accurate according situation]</a:t>
            </a:r>
          </a:p>
          <a:p>
            <a:r>
              <a:rPr lang="en-US" i="1" dirty="0"/>
              <a:t>A good test should be neither too simple nor too </a:t>
            </a:r>
            <a:r>
              <a:rPr lang="en-US" i="1" dirty="0" smtClean="0"/>
              <a:t>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9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18.2 INTERNAL AND EXTERNAL VIEWS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engineered product </a:t>
            </a:r>
            <a:r>
              <a:rPr lang="en-US" dirty="0" smtClean="0"/>
              <a:t>can </a:t>
            </a:r>
            <a:r>
              <a:rPr lang="en-US" dirty="0"/>
              <a:t>be tested in one of two ways:</a:t>
            </a:r>
          </a:p>
          <a:p>
            <a:r>
              <a:rPr lang="en-US" dirty="0"/>
              <a:t>(1) Knowing the specified function that a product has been designed to perform, </a:t>
            </a:r>
            <a:r>
              <a:rPr lang="en-US" dirty="0" smtClean="0"/>
              <a:t>tests can </a:t>
            </a:r>
            <a:r>
              <a:rPr lang="en-US" dirty="0"/>
              <a:t>be conducted that demonstrate each function is fully operational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while at the </a:t>
            </a:r>
            <a:r>
              <a:rPr lang="en-US" dirty="0" smtClean="0"/>
              <a:t>same time </a:t>
            </a:r>
            <a:r>
              <a:rPr lang="en-US" dirty="0"/>
              <a:t>searching for errors in each function. (2) Knowing the internal workings of a </a:t>
            </a:r>
            <a:r>
              <a:rPr lang="en-US" dirty="0" smtClean="0"/>
              <a:t>product, tests </a:t>
            </a:r>
            <a:r>
              <a:rPr lang="en-US" dirty="0"/>
              <a:t>can be conducted to ensure that “all gears mesh,” that is, internal </a:t>
            </a:r>
            <a:r>
              <a:rPr lang="en-US" dirty="0" smtClean="0"/>
              <a:t>operations are </a:t>
            </a:r>
            <a:r>
              <a:rPr lang="en-US" dirty="0"/>
              <a:t>performed according to specifications and all internal components have been </a:t>
            </a:r>
            <a:r>
              <a:rPr lang="en-US" dirty="0" smtClean="0"/>
              <a:t>adequately[sufficient] exercised</a:t>
            </a:r>
            <a:r>
              <a:rPr lang="en-US" dirty="0"/>
              <a:t>. The first test approach takes an </a:t>
            </a:r>
            <a:r>
              <a:rPr lang="en-US" dirty="0">
                <a:solidFill>
                  <a:srgbClr val="FF0000"/>
                </a:solidFill>
              </a:rPr>
              <a:t>external view </a:t>
            </a:r>
            <a:r>
              <a:rPr lang="en-US" dirty="0"/>
              <a:t>and is called </a:t>
            </a:r>
            <a:r>
              <a:rPr lang="en-US" b="1" dirty="0" smtClean="0"/>
              <a:t>black-box testing</a:t>
            </a:r>
            <a:r>
              <a:rPr lang="en-US" dirty="0"/>
              <a:t>. The second requires an </a:t>
            </a:r>
            <a:r>
              <a:rPr lang="en-US" dirty="0">
                <a:solidFill>
                  <a:srgbClr val="FF0000"/>
                </a:solidFill>
              </a:rPr>
              <a:t>internal view </a:t>
            </a:r>
            <a:r>
              <a:rPr lang="en-US" dirty="0"/>
              <a:t>and is termed </a:t>
            </a:r>
            <a:r>
              <a:rPr lang="en-US" b="1" dirty="0"/>
              <a:t>white-box </a:t>
            </a:r>
            <a:r>
              <a:rPr lang="en-US" b="1" dirty="0" smtClean="0"/>
              <a:t>testing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3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18.3 WHITE-BOX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White-box testing, </a:t>
            </a:r>
            <a:r>
              <a:rPr lang="en-US" dirty="0"/>
              <a:t>sometimes called </a:t>
            </a:r>
            <a:r>
              <a:rPr lang="en-US" i="1" dirty="0"/>
              <a:t>glass-box testing, </a:t>
            </a:r>
            <a:r>
              <a:rPr lang="en-US" dirty="0"/>
              <a:t>is a test-case design </a:t>
            </a:r>
            <a:r>
              <a:rPr lang="en-US" dirty="0" smtClean="0"/>
              <a:t>philosophy that </a:t>
            </a:r>
            <a:r>
              <a:rPr lang="en-US" dirty="0"/>
              <a:t>uses the control structure described as part of component-level design </a:t>
            </a:r>
            <a:r>
              <a:rPr lang="en-US" dirty="0" smtClean="0"/>
              <a:t>to derive </a:t>
            </a:r>
            <a:r>
              <a:rPr lang="en-US" dirty="0"/>
              <a:t>test cases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(1) guarantee that all independent paths within a module have been exercised </a:t>
            </a:r>
            <a:r>
              <a:rPr lang="en-US" dirty="0" smtClean="0"/>
              <a:t>at least once.</a:t>
            </a:r>
          </a:p>
          <a:p>
            <a:pPr marL="0" indent="0">
              <a:buNone/>
            </a:pPr>
            <a:r>
              <a:rPr lang="en-US" dirty="0" smtClean="0"/>
              <a:t>(2</a:t>
            </a:r>
            <a:r>
              <a:rPr lang="en-US" dirty="0"/>
              <a:t>) exercise all logical decisions on their true and false sides,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smtClean="0"/>
              <a:t>execute all </a:t>
            </a:r>
            <a:r>
              <a:rPr lang="en-US" dirty="0"/>
              <a:t>loops at their boundaries and within their operational </a:t>
            </a:r>
            <a:r>
              <a:rPr lang="en-US" dirty="0" smtClean="0"/>
              <a:t>bounds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(4</a:t>
            </a:r>
            <a:r>
              <a:rPr lang="en-US" dirty="0"/>
              <a:t>) </a:t>
            </a:r>
            <a:r>
              <a:rPr lang="en-US" dirty="0" smtClean="0"/>
              <a:t>exercise internal </a:t>
            </a:r>
            <a:r>
              <a:rPr lang="en-US" dirty="0"/>
              <a:t>data structures to ensure their validity.</a:t>
            </a:r>
          </a:p>
        </p:txBody>
      </p:sp>
    </p:spTree>
    <p:extLst>
      <p:ext uri="{BB962C8B-B14F-4D97-AF65-F5344CB8AC3E}">
        <p14:creationId xmlns:p14="http://schemas.microsoft.com/office/powerpoint/2010/main" val="69617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b="1" dirty="0"/>
              <a:t>18.4 BASIS PATH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374"/>
            <a:ext cx="10515600" cy="5347608"/>
          </a:xfrm>
        </p:spPr>
        <p:txBody>
          <a:bodyPr>
            <a:normAutofit/>
          </a:bodyPr>
          <a:lstStyle/>
          <a:p>
            <a:r>
              <a:rPr lang="en-US" sz="2400" b="1" i="1" dirty="0"/>
              <a:t>Basis path testing </a:t>
            </a:r>
            <a:r>
              <a:rPr lang="en-US" sz="2400" dirty="0"/>
              <a:t>is a white-box testing </a:t>
            </a:r>
            <a:r>
              <a:rPr lang="en-US" sz="2400" dirty="0" smtClean="0"/>
              <a:t>technique.</a:t>
            </a:r>
            <a:r>
              <a:rPr lang="en-US" sz="2400" dirty="0"/>
              <a:t> The basis path method enables the test-case designer to derive a </a:t>
            </a:r>
            <a:r>
              <a:rPr lang="en-US" sz="2400" dirty="0" smtClean="0"/>
              <a:t>logical complexity </a:t>
            </a:r>
            <a:r>
              <a:rPr lang="en-US" sz="2400" dirty="0"/>
              <a:t>measure of a procedural design and use this measure as a guide for </a:t>
            </a:r>
            <a:r>
              <a:rPr lang="en-US" sz="2400" dirty="0" smtClean="0"/>
              <a:t>defining a </a:t>
            </a:r>
            <a:r>
              <a:rPr lang="en-US" sz="2400" dirty="0"/>
              <a:t>basis set of execution paths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18.4.1 Flow </a:t>
            </a:r>
            <a:r>
              <a:rPr lang="en-US" sz="2400" b="1" dirty="0" smtClean="0"/>
              <a:t>Graph Notation:</a:t>
            </a:r>
            <a:r>
              <a:rPr lang="en-US" sz="2400" dirty="0"/>
              <a:t> simple notation for the representation</a:t>
            </a:r>
          </a:p>
          <a:p>
            <a:pPr marL="0" indent="0">
              <a:buNone/>
            </a:pPr>
            <a:r>
              <a:rPr lang="en-US" sz="2400" dirty="0"/>
              <a:t>of control flow, called a </a:t>
            </a:r>
            <a:r>
              <a:rPr lang="en-US" sz="2400" i="1" dirty="0"/>
              <a:t>flow graph </a:t>
            </a:r>
            <a:r>
              <a:rPr lang="en-US" sz="2400" dirty="0"/>
              <a:t>(or </a:t>
            </a:r>
            <a:r>
              <a:rPr lang="en-US" sz="2400" i="1" dirty="0"/>
              <a:t>program graph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circle, called a </a:t>
            </a:r>
            <a:r>
              <a:rPr lang="en-US" sz="2400" i="1" dirty="0"/>
              <a:t>flow graph node, </a:t>
            </a:r>
            <a:r>
              <a:rPr lang="en-US" sz="2400" dirty="0"/>
              <a:t>represents one or more </a:t>
            </a:r>
            <a:r>
              <a:rPr lang="en-US" sz="2400" dirty="0" smtClean="0"/>
              <a:t>procedural statements</a:t>
            </a:r>
            <a:r>
              <a:rPr lang="en-US" sz="2400" dirty="0"/>
              <a:t>. A sequence of process boxes and a decision diamond can map into a </a:t>
            </a:r>
            <a:r>
              <a:rPr lang="en-US" sz="2400" dirty="0" smtClean="0"/>
              <a:t>single node</a:t>
            </a:r>
            <a:r>
              <a:rPr lang="en-US" sz="2400" dirty="0"/>
              <a:t>. The arrows on the flow graph, called </a:t>
            </a:r>
            <a:r>
              <a:rPr lang="en-US" sz="2400" i="1" dirty="0"/>
              <a:t>edges </a:t>
            </a:r>
            <a:r>
              <a:rPr lang="en-US" sz="2400" dirty="0"/>
              <a:t>or </a:t>
            </a:r>
            <a:r>
              <a:rPr lang="en-US" sz="2400" i="1" dirty="0"/>
              <a:t>links, </a:t>
            </a:r>
            <a:r>
              <a:rPr lang="en-US" sz="2400" dirty="0"/>
              <a:t>represent flow of </a:t>
            </a:r>
            <a:r>
              <a:rPr lang="en-US" sz="2400" dirty="0" smtClean="0"/>
              <a:t>control.</a:t>
            </a:r>
            <a:r>
              <a:rPr lang="en-US" sz="2400" dirty="0"/>
              <a:t> Areas bounded by edges and nodes are </a:t>
            </a:r>
            <a:r>
              <a:rPr lang="en-US" sz="2400" dirty="0" smtClean="0"/>
              <a:t>called </a:t>
            </a:r>
            <a:r>
              <a:rPr lang="en-US" sz="2400" i="1" dirty="0" smtClean="0"/>
              <a:t>regions</a:t>
            </a:r>
            <a:r>
              <a:rPr lang="en-US" sz="2400" i="1" dirty="0"/>
              <a:t>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71" y="5083444"/>
            <a:ext cx="5406963" cy="14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9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453632"/>
          </a:xfrm>
        </p:spPr>
        <p:txBody>
          <a:bodyPr>
            <a:normAutofit/>
          </a:bodyPr>
          <a:lstStyle/>
          <a:p>
            <a:r>
              <a:rPr lang="en-US" dirty="0" smtClean="0"/>
              <a:t>Fig 18.2 for more detailed flow chart and flow graph</a:t>
            </a:r>
          </a:p>
          <a:p>
            <a:r>
              <a:rPr lang="en-US" dirty="0"/>
              <a:t>When compound conditions are encountered in a procedural design, the </a:t>
            </a:r>
            <a:r>
              <a:rPr lang="en-US" dirty="0" smtClean="0"/>
              <a:t>generation of </a:t>
            </a:r>
            <a:r>
              <a:rPr lang="en-US" dirty="0"/>
              <a:t>a flow graph becomes slightly more complicated. A compound </a:t>
            </a:r>
            <a:r>
              <a:rPr lang="en-US" dirty="0" smtClean="0"/>
              <a:t>condition occurs </a:t>
            </a:r>
            <a:r>
              <a:rPr lang="en-US" dirty="0"/>
              <a:t>when one or more Boolean operators (logical OR, AND, NAND, NOR) is </a:t>
            </a:r>
            <a:r>
              <a:rPr lang="en-US" dirty="0" smtClean="0"/>
              <a:t>present in </a:t>
            </a:r>
            <a:r>
              <a:rPr lang="en-US" dirty="0"/>
              <a:t>a conditional statement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18.4.2 Independent Program </a:t>
            </a:r>
            <a:r>
              <a:rPr lang="en-US" b="1" dirty="0" smtClean="0"/>
              <a:t>Paths</a:t>
            </a:r>
          </a:p>
          <a:p>
            <a:r>
              <a:rPr lang="en-US" dirty="0"/>
              <a:t>An </a:t>
            </a:r>
            <a:r>
              <a:rPr lang="en-US" i="1" dirty="0"/>
              <a:t>independent path </a:t>
            </a:r>
            <a:r>
              <a:rPr lang="en-US" dirty="0"/>
              <a:t>is any path through the program that introduces at least </a:t>
            </a:r>
            <a:r>
              <a:rPr lang="en-US" dirty="0" smtClean="0"/>
              <a:t>one new </a:t>
            </a:r>
            <a:r>
              <a:rPr lang="en-US" dirty="0"/>
              <a:t>set of processing statements or a new condition. When stated in terms of a </a:t>
            </a:r>
            <a:r>
              <a:rPr lang="en-US" dirty="0" smtClean="0"/>
              <a:t>flow graph</a:t>
            </a:r>
            <a:r>
              <a:rPr lang="en-US" dirty="0"/>
              <a:t>, an independent path must move along at least one edge that has not </a:t>
            </a:r>
            <a:r>
              <a:rPr lang="en-US" dirty="0" smtClean="0"/>
              <a:t>been traversed </a:t>
            </a:r>
            <a:r>
              <a:rPr lang="en-US" dirty="0"/>
              <a:t>before the path is defined.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374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1944</Words>
  <Application>Microsoft Office PowerPoint</Application>
  <PresentationFormat>Widescreen</PresentationFormat>
  <Paragraphs>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CHAPTER 18</vt:lpstr>
      <vt:lpstr>Content</vt:lpstr>
      <vt:lpstr>18.1 SOFTWARE TESTING FUNDAMENTALS</vt:lpstr>
      <vt:lpstr>PowerPoint Presentation</vt:lpstr>
      <vt:lpstr>Test Characteristics</vt:lpstr>
      <vt:lpstr>18.2 INTERNAL AND EXTERNAL VIEWS OF TESTING</vt:lpstr>
      <vt:lpstr>18.3 WHITE-BOX TESTING</vt:lpstr>
      <vt:lpstr>18.4 BASIS PATH TESTING</vt:lpstr>
      <vt:lpstr>PowerPoint Presentation</vt:lpstr>
      <vt:lpstr>PowerPoint Presentation</vt:lpstr>
      <vt:lpstr>18.5 CONTROL STRUCTURE TESTING</vt:lpstr>
      <vt:lpstr>PowerPoint Presentation</vt:lpstr>
      <vt:lpstr>18.6 BLACK-BOX TESTING</vt:lpstr>
      <vt:lpstr>PowerPoint Presentation</vt:lpstr>
      <vt:lpstr>18.7 MODEL-BASED TESTING</vt:lpstr>
      <vt:lpstr>18.8 TESTING FOR SPECIALIZED ENVIRONMENTS, ARCHITECTURES, AND APPLICATIONS</vt:lpstr>
      <vt:lpstr>PowerPoint Presentation</vt:lpstr>
      <vt:lpstr>18.9 PATTERNS FOR SOFTWARE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creator>Microsoft account</dc:creator>
  <cp:lastModifiedBy>Microsoft account</cp:lastModifiedBy>
  <cp:revision>50</cp:revision>
  <dcterms:created xsi:type="dcterms:W3CDTF">2021-11-21T13:55:18Z</dcterms:created>
  <dcterms:modified xsi:type="dcterms:W3CDTF">2021-11-22T15:16:57Z</dcterms:modified>
</cp:coreProperties>
</file>