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C61F1-36FE-4043-83EB-45EE0F72939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9A0D1-47EE-4730-9C82-C183636E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Capability Maturity Model (CMM), a measure of the effectiveness of a software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9A0D1-47EE-4730-9C82-C183636E33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1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0350-3C7C-40D2-A939-E50226F98EF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C7AA-80F4-43B6-99AC-9448B75D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0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33713"/>
          </a:xfrm>
        </p:spPr>
        <p:txBody>
          <a:bodyPr/>
          <a:lstStyle/>
          <a:p>
            <a:r>
              <a:rPr lang="en-US" b="1" dirty="0" smtClean="0"/>
              <a:t>Chap#2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89111"/>
            <a:ext cx="10515600" cy="1064525"/>
          </a:xfrm>
        </p:spPr>
        <p:txBody>
          <a:bodyPr/>
          <a:lstStyle/>
          <a:p>
            <a:r>
              <a:rPr lang="en-US" dirty="0" smtClean="0"/>
              <a:t>			           </a:t>
            </a:r>
            <a:r>
              <a:rPr lang="en-US" sz="3200" b="1" dirty="0" smtClean="0">
                <a:solidFill>
                  <a:schemeClr val="tx1"/>
                </a:solidFill>
              </a:rPr>
              <a:t>Process Models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3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2.4.3 Aspect-Oriented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concerns cut across multiple system functions, features, and </a:t>
            </a:r>
            <a:r>
              <a:rPr lang="en-US" dirty="0" smtClean="0"/>
              <a:t>information, they </a:t>
            </a:r>
            <a:r>
              <a:rPr lang="en-US" dirty="0"/>
              <a:t>are often referred to as </a:t>
            </a:r>
            <a:r>
              <a:rPr lang="en-US" i="1" dirty="0"/>
              <a:t>crosscutting concerns. Aspectual requirements </a:t>
            </a:r>
            <a:r>
              <a:rPr lang="en-US" dirty="0" smtClean="0"/>
              <a:t>define those </a:t>
            </a:r>
            <a:r>
              <a:rPr lang="en-US" dirty="0"/>
              <a:t>crosscutting concerns that have an impact across the </a:t>
            </a:r>
            <a:r>
              <a:rPr lang="en-US" dirty="0" smtClean="0"/>
              <a:t>software architecture.</a:t>
            </a:r>
          </a:p>
          <a:p>
            <a:r>
              <a:rPr lang="en-US" dirty="0"/>
              <a:t>AOCE uses a concept of horizontal slices through vertically-decomposed software </a:t>
            </a:r>
            <a:r>
              <a:rPr lang="en-US" dirty="0" smtClean="0"/>
              <a:t>components, called </a:t>
            </a:r>
            <a:r>
              <a:rPr lang="en-US" dirty="0"/>
              <a:t>“aspects,” to characterize cross-cutting functional and </a:t>
            </a:r>
            <a:r>
              <a:rPr lang="en-US" dirty="0" smtClean="0"/>
              <a:t>non-functional properties </a:t>
            </a:r>
            <a:r>
              <a:rPr lang="en-US" dirty="0"/>
              <a:t>of components. Common, systemic aspects include user interfaces, </a:t>
            </a:r>
            <a:r>
              <a:rPr lang="en-US" dirty="0" smtClean="0"/>
              <a:t>collaborative work</a:t>
            </a:r>
            <a:r>
              <a:rPr lang="en-US" dirty="0"/>
              <a:t>, distribution, persistency, memory management, transaction processing, </a:t>
            </a:r>
            <a:r>
              <a:rPr lang="en-US" dirty="0" smtClean="0"/>
              <a:t>security, integrity </a:t>
            </a:r>
            <a:r>
              <a:rPr lang="en-US" dirty="0"/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8816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2.5 Unified </a:t>
            </a:r>
            <a:r>
              <a:rPr lang="en-US" b="1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Today, the trend in software is toward bigger, more complex systems. That is due in </a:t>
            </a:r>
            <a:r>
              <a:rPr lang="en-US" dirty="0" smtClean="0"/>
              <a:t>part to </a:t>
            </a:r>
            <a:r>
              <a:rPr lang="en-US" dirty="0"/>
              <a:t>the fact that computers become more powerful every year, leading users to </a:t>
            </a:r>
            <a:r>
              <a:rPr lang="en-US" dirty="0" smtClean="0"/>
              <a:t>expect more </a:t>
            </a:r>
            <a:r>
              <a:rPr lang="en-US" dirty="0"/>
              <a:t>from them. This trend has also been influenced by the expanding use of the </a:t>
            </a:r>
            <a:r>
              <a:rPr lang="en-US" dirty="0" smtClean="0"/>
              <a:t>Internet for </a:t>
            </a:r>
            <a:r>
              <a:rPr lang="en-US" dirty="0"/>
              <a:t>exchanging all kinds of information. . . . Our appetite for ever-more </a:t>
            </a:r>
            <a:r>
              <a:rPr lang="en-US" dirty="0" smtClean="0"/>
              <a:t>sophisticated software </a:t>
            </a:r>
            <a:r>
              <a:rPr lang="en-US" dirty="0"/>
              <a:t>grows as we learn from one product release to the next how the product </a:t>
            </a:r>
            <a:r>
              <a:rPr lang="en-US" dirty="0" smtClean="0"/>
              <a:t>could be </a:t>
            </a:r>
            <a:r>
              <a:rPr lang="en-US" dirty="0"/>
              <a:t>improved. We want software that is better adapted to our needs, but that, in </a:t>
            </a:r>
            <a:r>
              <a:rPr lang="en-US" dirty="0" smtClean="0"/>
              <a:t>turn, merely </a:t>
            </a:r>
            <a:r>
              <a:rPr lang="en-US" dirty="0"/>
              <a:t>makes the software more complex. In short, we want more</a:t>
            </a:r>
            <a:r>
              <a:rPr lang="en-US" dirty="0" smtClean="0"/>
              <a:t>.</a:t>
            </a:r>
          </a:p>
          <a:p>
            <a:r>
              <a:rPr lang="en-US" dirty="0"/>
              <a:t>Unified Process is an attempt to draw on the best features </a:t>
            </a:r>
            <a:r>
              <a:rPr lang="en-US" dirty="0" smtClean="0"/>
              <a:t>and characteristics </a:t>
            </a:r>
            <a:r>
              <a:rPr lang="en-US" dirty="0"/>
              <a:t>of traditional software process models, but characterize them in </a:t>
            </a:r>
            <a:r>
              <a:rPr lang="en-US" dirty="0" smtClean="0"/>
              <a:t>a way </a:t>
            </a:r>
            <a:r>
              <a:rPr lang="en-US" dirty="0"/>
              <a:t>that implements many of the best principles of agile software </a:t>
            </a:r>
            <a:r>
              <a:rPr lang="en-US" dirty="0" smtClean="0"/>
              <a:t>development.</a:t>
            </a:r>
          </a:p>
          <a:p>
            <a:r>
              <a:rPr lang="en-US" dirty="0"/>
              <a:t>The Unified Process recognizes the importance of customer </a:t>
            </a:r>
            <a:r>
              <a:rPr lang="en-US" dirty="0" smtClean="0"/>
              <a:t>communication and </a:t>
            </a:r>
            <a:r>
              <a:rPr lang="en-US" dirty="0"/>
              <a:t>streamlined methods for describing the customer’s view of a </a:t>
            </a:r>
            <a:r>
              <a:rPr lang="en-US" dirty="0" smtClean="0"/>
              <a:t>system (the </a:t>
            </a:r>
            <a:r>
              <a:rPr lang="en-US" dirty="0"/>
              <a:t>use </a:t>
            </a:r>
            <a:r>
              <a:rPr lang="en-US" dirty="0" smtClean="0"/>
              <a:t>case).</a:t>
            </a:r>
          </a:p>
          <a:p>
            <a:r>
              <a:rPr lang="en-US" dirty="0"/>
              <a:t>understandability, reliance </a:t>
            </a:r>
            <a:r>
              <a:rPr lang="en-US" dirty="0" smtClean="0"/>
              <a:t>to future </a:t>
            </a:r>
            <a:r>
              <a:rPr lang="en-US" dirty="0"/>
              <a:t>changes, and reuse</a:t>
            </a:r>
          </a:p>
        </p:txBody>
      </p:sp>
    </p:spTree>
    <p:extLst>
      <p:ext uri="{BB962C8B-B14F-4D97-AF65-F5344CB8AC3E}">
        <p14:creationId xmlns:p14="http://schemas.microsoft.com/office/powerpoint/2010/main" val="264826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2.5.1 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“unified method” that would combine the </a:t>
            </a:r>
            <a:r>
              <a:rPr lang="en-US" dirty="0" smtClean="0"/>
              <a:t>best features </a:t>
            </a:r>
            <a:r>
              <a:rPr lang="en-US" dirty="0"/>
              <a:t>of each of their individual object-oriented analysis and design methods </a:t>
            </a:r>
            <a:r>
              <a:rPr lang="en-US" dirty="0" smtClean="0"/>
              <a:t>and adopt </a:t>
            </a:r>
            <a:r>
              <a:rPr lang="en-US" dirty="0"/>
              <a:t>additional features proposed by other </a:t>
            </a:r>
            <a:r>
              <a:rPr lang="en-US" dirty="0" smtClean="0"/>
              <a:t>experts.</a:t>
            </a:r>
            <a:r>
              <a:rPr lang="en-US" dirty="0"/>
              <a:t> UML—a </a:t>
            </a:r>
            <a:r>
              <a:rPr lang="en-US" i="1" dirty="0"/>
              <a:t>unified modeling language </a:t>
            </a:r>
            <a:r>
              <a:rPr lang="en-US" dirty="0"/>
              <a:t>that contains a </a:t>
            </a:r>
            <a:r>
              <a:rPr lang="en-US" dirty="0" smtClean="0"/>
              <a:t>robust notation </a:t>
            </a:r>
            <a:r>
              <a:rPr lang="en-US" dirty="0"/>
              <a:t>for the modeling and development of object-oriented </a:t>
            </a:r>
            <a:r>
              <a:rPr lang="en-US" dirty="0" smtClean="0"/>
              <a:t>systems.</a:t>
            </a:r>
          </a:p>
          <a:p>
            <a:r>
              <a:rPr lang="en-US" i="1" dirty="0"/>
              <a:t>Unified Process, </a:t>
            </a:r>
            <a:r>
              <a:rPr lang="en-US" dirty="0"/>
              <a:t>a framework for object-oriented </a:t>
            </a:r>
            <a:r>
              <a:rPr lang="en-US" dirty="0" smtClean="0"/>
              <a:t>software engineering </a:t>
            </a:r>
            <a:r>
              <a:rPr lang="en-US" dirty="0"/>
              <a:t>using UML. Today, the Unified Process (UP) and UML are widely used </a:t>
            </a:r>
            <a:r>
              <a:rPr lang="en-US" dirty="0" smtClean="0"/>
              <a:t>on object-oriented </a:t>
            </a:r>
            <a:r>
              <a:rPr lang="en-US" dirty="0"/>
              <a:t>projects of all kinds. The iterative, incremental model proposed by </a:t>
            </a:r>
            <a:r>
              <a:rPr lang="en-US" dirty="0" smtClean="0"/>
              <a:t>the UP </a:t>
            </a:r>
            <a:r>
              <a:rPr lang="en-US" dirty="0"/>
              <a:t>can and should be adapted to meet specific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338686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2.5.2 Phases of the Unified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Figure 2.9</a:t>
            </a:r>
          </a:p>
          <a:p>
            <a:r>
              <a:rPr lang="en-US" dirty="0"/>
              <a:t>The </a:t>
            </a:r>
            <a:r>
              <a:rPr lang="en-US" i="1" dirty="0"/>
              <a:t>inception phase </a:t>
            </a:r>
            <a:r>
              <a:rPr lang="en-US" dirty="0"/>
              <a:t>of the UP encompasses both customer communication </a:t>
            </a:r>
            <a:r>
              <a:rPr lang="en-US" dirty="0" smtClean="0"/>
              <a:t>and planning </a:t>
            </a:r>
            <a:r>
              <a:rPr lang="en-US" dirty="0"/>
              <a:t>activities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elaboration phase </a:t>
            </a:r>
            <a:r>
              <a:rPr lang="en-US" dirty="0"/>
              <a:t>encompasses the communication and modeling activities </a:t>
            </a:r>
            <a:r>
              <a:rPr lang="en-US" dirty="0" smtClean="0"/>
              <a:t>of the </a:t>
            </a:r>
            <a:r>
              <a:rPr lang="en-US" dirty="0"/>
              <a:t>generic process </a:t>
            </a:r>
            <a:r>
              <a:rPr lang="en-US" dirty="0" smtClean="0"/>
              <a:t>model.</a:t>
            </a:r>
          </a:p>
          <a:p>
            <a:r>
              <a:rPr lang="en-US" dirty="0"/>
              <a:t>The </a:t>
            </a:r>
            <a:r>
              <a:rPr lang="en-US" i="1" dirty="0"/>
              <a:t>construction phase </a:t>
            </a:r>
            <a:r>
              <a:rPr lang="en-US" dirty="0"/>
              <a:t>of the UP is identical to the construction activity </a:t>
            </a:r>
            <a:r>
              <a:rPr lang="en-US" dirty="0" smtClean="0"/>
              <a:t>defined for </a:t>
            </a:r>
            <a:r>
              <a:rPr lang="en-US" dirty="0"/>
              <a:t>the generic software process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transition phase </a:t>
            </a:r>
            <a:r>
              <a:rPr lang="en-US" dirty="0"/>
              <a:t>of the UP encompasses the latter stages of the generic </a:t>
            </a:r>
            <a:r>
              <a:rPr lang="en-US" dirty="0" smtClean="0"/>
              <a:t>construction activity </a:t>
            </a:r>
            <a:r>
              <a:rPr lang="en-US" dirty="0"/>
              <a:t>and the first part of the generic deployment (delivery and </a:t>
            </a:r>
            <a:r>
              <a:rPr lang="en-US" dirty="0" smtClean="0"/>
              <a:t>feedback) activity.</a:t>
            </a:r>
          </a:p>
          <a:p>
            <a:r>
              <a:rPr lang="en-US" dirty="0"/>
              <a:t>The </a:t>
            </a:r>
            <a:r>
              <a:rPr lang="en-US" i="1" dirty="0"/>
              <a:t>production phase </a:t>
            </a:r>
            <a:r>
              <a:rPr lang="en-US" dirty="0"/>
              <a:t>of the UP coincides with the deployment activity of </a:t>
            </a:r>
            <a:r>
              <a:rPr lang="en-US" dirty="0" smtClean="0"/>
              <a:t>the generic process(ongoing monitoring).</a:t>
            </a:r>
          </a:p>
          <a:p>
            <a:r>
              <a:rPr lang="en-US" dirty="0"/>
              <a:t>A software engineering workflow is distributed across all UP phases.</a:t>
            </a:r>
          </a:p>
        </p:txBody>
      </p:sp>
    </p:spTree>
    <p:extLst>
      <p:ext uri="{BB962C8B-B14F-4D97-AF65-F5344CB8AC3E}">
        <p14:creationId xmlns:p14="http://schemas.microsoft.com/office/powerpoint/2010/main" val="271826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2.6 </a:t>
            </a:r>
            <a:r>
              <a:rPr lang="en-US" b="1" dirty="0"/>
              <a:t>PERSONAL AND TEAM PROCESS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software process is one that is close to the people who will be doing </a:t>
            </a:r>
            <a:r>
              <a:rPr lang="en-US" dirty="0" smtClean="0"/>
              <a:t>the work (Project Requirements).</a:t>
            </a:r>
          </a:p>
          <a:p>
            <a:r>
              <a:rPr lang="en-US" dirty="0"/>
              <a:t>In </a:t>
            </a:r>
            <a:r>
              <a:rPr lang="en-US" dirty="0" smtClean="0"/>
              <a:t>an ideal </a:t>
            </a:r>
            <a:r>
              <a:rPr lang="en-US" dirty="0"/>
              <a:t>setting, you would create a process that best fits your </a:t>
            </a:r>
            <a:r>
              <a:rPr lang="en-US" dirty="0">
                <a:solidFill>
                  <a:srgbClr val="FF0000"/>
                </a:solidFill>
              </a:rPr>
              <a:t>needs</a:t>
            </a:r>
            <a:r>
              <a:rPr lang="en-US" dirty="0"/>
              <a:t>, and at the </a:t>
            </a:r>
            <a:r>
              <a:rPr lang="en-US" dirty="0" smtClean="0"/>
              <a:t>same time</a:t>
            </a:r>
            <a:r>
              <a:rPr lang="en-US" dirty="0"/>
              <a:t>, meets the broader needs of the </a:t>
            </a:r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organization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possible to create a “</a:t>
            </a:r>
            <a:r>
              <a:rPr lang="en-US" b="1" dirty="0"/>
              <a:t>personal software </a:t>
            </a:r>
            <a:r>
              <a:rPr lang="en-US" b="1" dirty="0" smtClean="0"/>
              <a:t>process(PSP)</a:t>
            </a:r>
            <a:r>
              <a:rPr lang="en-US" dirty="0" smtClean="0"/>
              <a:t>” and/or </a:t>
            </a:r>
            <a:r>
              <a:rPr lang="en-US" dirty="0"/>
              <a:t>a “</a:t>
            </a:r>
            <a:r>
              <a:rPr lang="en-US" b="1" dirty="0"/>
              <a:t>team software </a:t>
            </a:r>
            <a:r>
              <a:rPr lang="en-US" b="1" dirty="0" smtClean="0"/>
              <a:t>process(TSP)</a:t>
            </a:r>
            <a:r>
              <a:rPr lang="en-US" dirty="0" smtClean="0"/>
              <a:t>.” </a:t>
            </a:r>
            <a:r>
              <a:rPr lang="en-US" dirty="0"/>
              <a:t>Both require hard work, training, </a:t>
            </a:r>
            <a:r>
              <a:rPr lang="en-US" dirty="0" smtClean="0"/>
              <a:t>and coordination, but </a:t>
            </a:r>
            <a:r>
              <a:rPr lang="en-US" dirty="0"/>
              <a:t>both are </a:t>
            </a:r>
            <a:r>
              <a:rPr lang="en-US" dirty="0" smtClean="0"/>
              <a:t>achievable.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2.6.1 Personal Software Process (PSP)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Every developer uses some process to build computer software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an ineffective personal process, an individual must move </a:t>
            </a:r>
            <a:r>
              <a:rPr lang="en-US" dirty="0" smtClean="0"/>
              <a:t>through </a:t>
            </a:r>
            <a:r>
              <a:rPr lang="en-US" b="1" dirty="0" smtClean="0"/>
              <a:t> </a:t>
            </a:r>
            <a:r>
              <a:rPr lang="en-US" b="1" dirty="0"/>
              <a:t>phases</a:t>
            </a:r>
            <a:r>
              <a:rPr lang="en-US" dirty="0"/>
              <a:t>, each requiring training and careful instrumentation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Personal </a:t>
            </a:r>
            <a:r>
              <a:rPr lang="en-US" i="1" dirty="0" smtClean="0"/>
              <a:t>Software Process </a:t>
            </a:r>
            <a:r>
              <a:rPr lang="en-US" dirty="0"/>
              <a:t>(PSP) emphasizes personal measurement of both the </a:t>
            </a:r>
            <a:r>
              <a:rPr lang="en-US" b="1" dirty="0"/>
              <a:t>work product </a:t>
            </a:r>
            <a:r>
              <a:rPr lang="en-US" dirty="0" smtClean="0"/>
              <a:t>that is </a:t>
            </a:r>
            <a:r>
              <a:rPr lang="en-US" dirty="0"/>
              <a:t>produced and the resultant </a:t>
            </a:r>
            <a:r>
              <a:rPr lang="en-US" b="1" dirty="0"/>
              <a:t>quality</a:t>
            </a:r>
            <a:r>
              <a:rPr lang="en-US" dirty="0"/>
              <a:t> of the work product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PSP model </a:t>
            </a:r>
            <a:r>
              <a:rPr lang="en-US" dirty="0"/>
              <a:t>defines five framework activities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1)Planning: </a:t>
            </a:r>
            <a:r>
              <a:rPr lang="en-US" dirty="0" smtClean="0"/>
              <a:t>requirements,</a:t>
            </a:r>
            <a:r>
              <a:rPr lang="en-US" dirty="0"/>
              <a:t> resource </a:t>
            </a:r>
            <a:r>
              <a:rPr lang="en-US" dirty="0" smtClean="0"/>
              <a:t>estimates,</a:t>
            </a:r>
            <a:r>
              <a:rPr lang="en-US" dirty="0"/>
              <a:t> defect </a:t>
            </a:r>
            <a:r>
              <a:rPr lang="en-US" dirty="0" smtClean="0"/>
              <a:t>estimate,</a:t>
            </a:r>
            <a:r>
              <a:rPr lang="en-US" dirty="0"/>
              <a:t> development </a:t>
            </a:r>
            <a:r>
              <a:rPr lang="en-US" dirty="0" smtClean="0"/>
              <a:t>tasks.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2)High-level design: </a:t>
            </a:r>
            <a:r>
              <a:rPr lang="en-US" dirty="0" smtClean="0"/>
              <a:t>External specifications,</a:t>
            </a:r>
            <a:r>
              <a:rPr lang="en-US" dirty="0"/>
              <a:t> </a:t>
            </a:r>
            <a:r>
              <a:rPr lang="en-US" dirty="0" smtClean="0"/>
              <a:t>Prototypes,</a:t>
            </a:r>
            <a:r>
              <a:rPr lang="en-US" dirty="0"/>
              <a:t> issues are recorded and </a:t>
            </a:r>
            <a:r>
              <a:rPr lang="en-US" dirty="0" smtClean="0"/>
              <a:t>tracked, </a:t>
            </a:r>
            <a:r>
              <a:rPr lang="en-US" dirty="0"/>
              <a:t>component </a:t>
            </a:r>
            <a:r>
              <a:rPr lang="en-US" dirty="0" smtClean="0"/>
              <a:t>design.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3)High-level </a:t>
            </a:r>
            <a:r>
              <a:rPr lang="en-US" b="1" dirty="0"/>
              <a:t>design </a:t>
            </a:r>
            <a:r>
              <a:rPr lang="en-US" b="1" dirty="0" smtClean="0"/>
              <a:t>review: </a:t>
            </a:r>
            <a:r>
              <a:rPr lang="en-US" dirty="0" smtClean="0"/>
              <a:t>Formal </a:t>
            </a:r>
            <a:r>
              <a:rPr lang="en-US" dirty="0"/>
              <a:t>verification </a:t>
            </a:r>
            <a:r>
              <a:rPr lang="en-US" dirty="0" smtClean="0"/>
              <a:t>methods, to </a:t>
            </a:r>
            <a:r>
              <a:rPr lang="en-US" dirty="0"/>
              <a:t>uncover </a:t>
            </a:r>
            <a:r>
              <a:rPr lang="en-US" dirty="0" smtClean="0"/>
              <a:t>errors,</a:t>
            </a:r>
            <a:r>
              <a:rPr lang="en-US" dirty="0"/>
              <a:t> </a:t>
            </a:r>
            <a:r>
              <a:rPr lang="en-US" dirty="0" smtClean="0"/>
              <a:t>maintenance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4)Development: </a:t>
            </a:r>
            <a:r>
              <a:rPr lang="en-US" dirty="0" smtClean="0"/>
              <a:t>Code is </a:t>
            </a:r>
            <a:r>
              <a:rPr lang="en-US" dirty="0"/>
              <a:t>generated, reviewed, compiled, and tested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5)Postmortem: </a:t>
            </a:r>
            <a:r>
              <a:rPr lang="en-US" dirty="0" smtClean="0"/>
              <a:t>data analysis, process effectiveness, guidance to improve</a:t>
            </a:r>
          </a:p>
          <a:p>
            <a:r>
              <a:rPr lang="en-US" dirty="0"/>
              <a:t>PSP emphasizes </a:t>
            </a:r>
            <a:r>
              <a:rPr lang="en-US" dirty="0" smtClean="0"/>
              <a:t>the need </a:t>
            </a:r>
            <a:r>
              <a:rPr lang="en-US" dirty="0"/>
              <a:t>to record </a:t>
            </a:r>
            <a:r>
              <a:rPr lang="en-US" dirty="0" smtClean="0"/>
              <a:t>and analyze </a:t>
            </a:r>
            <a:r>
              <a:rPr lang="en-US" dirty="0"/>
              <a:t>the types </a:t>
            </a:r>
            <a:r>
              <a:rPr lang="en-US" dirty="0" smtClean="0"/>
              <a:t>of errors </a:t>
            </a:r>
            <a:r>
              <a:rPr lang="en-US" dirty="0"/>
              <a:t>you make, </a:t>
            </a:r>
            <a:r>
              <a:rPr lang="en-US" dirty="0" smtClean="0"/>
              <a:t>so that </a:t>
            </a:r>
            <a:r>
              <a:rPr lang="en-US" dirty="0"/>
              <a:t>you can </a:t>
            </a:r>
            <a:r>
              <a:rPr lang="en-US" dirty="0" smtClean="0"/>
              <a:t>develop strategies </a:t>
            </a:r>
            <a:r>
              <a:rPr lang="en-US" dirty="0"/>
              <a:t>to </a:t>
            </a:r>
            <a:r>
              <a:rPr lang="en-US" dirty="0" smtClean="0"/>
              <a:t>eliminate them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2.6.2 Team Software Process (TSP)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goal of TSP is to build a </a:t>
            </a:r>
            <a:r>
              <a:rPr lang="en-US" dirty="0" smtClean="0"/>
              <a:t>“self-directed” project </a:t>
            </a:r>
            <a:r>
              <a:rPr lang="en-US" dirty="0"/>
              <a:t>team that organizes itself to produce high-quality software</a:t>
            </a:r>
            <a:r>
              <a:rPr lang="en-US" dirty="0" smtClean="0"/>
              <a:t>.</a:t>
            </a:r>
            <a:r>
              <a:rPr lang="en-US" dirty="0"/>
              <a:t> To form a </a:t>
            </a:r>
            <a:r>
              <a:rPr lang="en-US" dirty="0" smtClean="0"/>
              <a:t>self-directed team</a:t>
            </a:r>
            <a:r>
              <a:rPr lang="en-US" dirty="0"/>
              <a:t>, you must </a:t>
            </a:r>
            <a:r>
              <a:rPr lang="en-US" dirty="0" smtClean="0"/>
              <a:t>collaborate well internally and </a:t>
            </a:r>
            <a:r>
              <a:rPr lang="en-US" dirty="0"/>
              <a:t>communicate </a:t>
            </a:r>
            <a:r>
              <a:rPr lang="en-US" dirty="0" smtClean="0"/>
              <a:t>well externally.</a:t>
            </a:r>
          </a:p>
          <a:p>
            <a:pPr marL="0" indent="0">
              <a:buNone/>
            </a:pPr>
            <a:r>
              <a:rPr lang="en-US" b="1" dirty="0"/>
              <a:t>O</a:t>
            </a:r>
            <a:r>
              <a:rPr lang="en-US" b="1" dirty="0" smtClean="0"/>
              <a:t>bjectives </a:t>
            </a:r>
            <a:r>
              <a:rPr lang="en-US" dirty="0"/>
              <a:t>for TSP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• Build self-directed teams that </a:t>
            </a:r>
            <a:r>
              <a:rPr lang="en-US" dirty="0">
                <a:solidFill>
                  <a:srgbClr val="FF0000"/>
                </a:solidFill>
              </a:rPr>
              <a:t>plan and track </a:t>
            </a:r>
            <a:r>
              <a:rPr lang="en-US" dirty="0"/>
              <a:t>their work, establish goals, </a:t>
            </a:r>
            <a:r>
              <a:rPr lang="en-US" dirty="0" smtClean="0"/>
              <a:t>and own </a:t>
            </a:r>
            <a:r>
              <a:rPr lang="en-US" dirty="0"/>
              <a:t>their processes and plans. These can be pure software teams or </a:t>
            </a:r>
            <a:r>
              <a:rPr lang="en-US" dirty="0" smtClean="0"/>
              <a:t>integrated product </a:t>
            </a:r>
            <a:r>
              <a:rPr lang="en-US" dirty="0"/>
              <a:t>teams (IPTs) of 3 to about 20 engineers.</a:t>
            </a:r>
          </a:p>
          <a:p>
            <a:pPr marL="0" indent="0">
              <a:buNone/>
            </a:pPr>
            <a:r>
              <a:rPr lang="en-US" dirty="0"/>
              <a:t>• Show managers how to </a:t>
            </a:r>
            <a:r>
              <a:rPr lang="en-US" dirty="0" smtClean="0">
                <a:solidFill>
                  <a:srgbClr val="FF0000"/>
                </a:solidFill>
              </a:rPr>
              <a:t>coach and motivate </a:t>
            </a:r>
            <a:r>
              <a:rPr lang="en-US" dirty="0" smtClean="0"/>
              <a:t>their </a:t>
            </a:r>
            <a:r>
              <a:rPr lang="en-US" dirty="0"/>
              <a:t>teams and how to </a:t>
            </a:r>
            <a:r>
              <a:rPr lang="en-US" dirty="0" smtClean="0"/>
              <a:t>help them </a:t>
            </a:r>
            <a:r>
              <a:rPr lang="en-US" dirty="0"/>
              <a:t>sustain peak performance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Accelerate software process </a:t>
            </a:r>
            <a:r>
              <a:rPr lang="en-US" dirty="0">
                <a:solidFill>
                  <a:srgbClr val="FF0000"/>
                </a:solidFill>
              </a:rPr>
              <a:t>improvement</a:t>
            </a:r>
            <a:r>
              <a:rPr lang="en-US" dirty="0"/>
              <a:t> by making </a:t>
            </a:r>
            <a:r>
              <a:rPr lang="en-US" dirty="0" smtClean="0"/>
              <a:t>CMM </a:t>
            </a:r>
            <a:r>
              <a:rPr lang="en-US" dirty="0"/>
              <a:t>Level </a:t>
            </a:r>
            <a:r>
              <a:rPr lang="en-US" dirty="0" smtClean="0"/>
              <a:t>5 behavior </a:t>
            </a:r>
            <a:r>
              <a:rPr lang="en-US" dirty="0"/>
              <a:t>normal and expected.</a:t>
            </a:r>
          </a:p>
          <a:p>
            <a:pPr marL="0" indent="0">
              <a:buNone/>
            </a:pPr>
            <a:r>
              <a:rPr lang="en-US" dirty="0"/>
              <a:t>• Provide improvement </a:t>
            </a:r>
            <a:r>
              <a:rPr lang="en-US" dirty="0">
                <a:solidFill>
                  <a:srgbClr val="FF0000"/>
                </a:solidFill>
              </a:rPr>
              <a:t>guidance</a:t>
            </a:r>
            <a:r>
              <a:rPr lang="en-US" dirty="0"/>
              <a:t> to high-maturity organizations.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FF0000"/>
                </a:solidFill>
              </a:rPr>
              <a:t>Facilitate</a:t>
            </a:r>
            <a:r>
              <a:rPr lang="en-US" dirty="0"/>
              <a:t> university teaching of industrial-grade team skills</a:t>
            </a:r>
            <a:r>
              <a:rPr lang="en-US" dirty="0" smtClean="0"/>
              <a:t>.</a:t>
            </a:r>
          </a:p>
          <a:p>
            <a:r>
              <a:rPr lang="en-US" dirty="0"/>
              <a:t>TSP defines the following framework activities: </a:t>
            </a:r>
            <a:r>
              <a:rPr lang="en-US" b="1" dirty="0"/>
              <a:t>project launch, </a:t>
            </a:r>
            <a:r>
              <a:rPr lang="en-US" b="1" dirty="0" smtClean="0"/>
              <a:t>high-level design ,implementation</a:t>
            </a:r>
            <a:r>
              <a:rPr lang="en-US" b="1" dirty="0"/>
              <a:t>, integration and test, </a:t>
            </a:r>
            <a:r>
              <a:rPr lang="en-US" dirty="0"/>
              <a:t>and </a:t>
            </a:r>
            <a:r>
              <a:rPr lang="en-US" b="1" dirty="0"/>
              <a:t>postmortem</a:t>
            </a:r>
            <a:r>
              <a:rPr lang="en-US" b="1" dirty="0" smtClean="0"/>
              <a:t>.</a:t>
            </a:r>
          </a:p>
          <a:p>
            <a:r>
              <a:rPr lang="en-US" dirty="0"/>
              <a:t>TSP scripts </a:t>
            </a:r>
            <a:r>
              <a:rPr lang="en-US" dirty="0" smtClean="0"/>
              <a:t>define elements </a:t>
            </a:r>
            <a:r>
              <a:rPr lang="en-US" dirty="0"/>
              <a:t>of the </a:t>
            </a:r>
            <a:r>
              <a:rPr lang="en-US" dirty="0" smtClean="0"/>
              <a:t>team process </a:t>
            </a:r>
            <a:r>
              <a:rPr lang="en-US" dirty="0"/>
              <a:t>and </a:t>
            </a:r>
            <a:r>
              <a:rPr lang="en-US" dirty="0" smtClean="0"/>
              <a:t>activities that </a:t>
            </a:r>
            <a:r>
              <a:rPr lang="en-US" dirty="0"/>
              <a:t>occur within </a:t>
            </a:r>
            <a:r>
              <a:rPr lang="en-US" dirty="0" smtClean="0"/>
              <a:t>the process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5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2.7 </a:t>
            </a:r>
            <a:r>
              <a:rPr lang="en-US" b="1" dirty="0"/>
              <a:t>P</a:t>
            </a:r>
            <a:r>
              <a:rPr lang="en-US" b="1" dirty="0" smtClean="0"/>
              <a:t>rocess </a:t>
            </a:r>
            <a:r>
              <a:rPr lang="en-US" b="1" dirty="0"/>
              <a:t>T</a:t>
            </a:r>
            <a:r>
              <a:rPr lang="en-US" b="1" dirty="0" smtClean="0"/>
              <a:t>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accomplish this, </a:t>
            </a:r>
            <a:r>
              <a:rPr lang="en-US" dirty="0">
                <a:solidFill>
                  <a:srgbClr val="FF0000"/>
                </a:solidFill>
              </a:rPr>
              <a:t>process technology </a:t>
            </a:r>
            <a:r>
              <a:rPr lang="en-US" dirty="0"/>
              <a:t>tools </a:t>
            </a:r>
            <a:r>
              <a:rPr lang="en-US" dirty="0" smtClean="0"/>
              <a:t>have been </a:t>
            </a:r>
            <a:r>
              <a:rPr lang="en-US" dirty="0"/>
              <a:t>developed to help software organizations analyze their current </a:t>
            </a:r>
            <a:r>
              <a:rPr lang="en-US" dirty="0" smtClean="0"/>
              <a:t>process, organize </a:t>
            </a:r>
            <a:r>
              <a:rPr lang="en-US" dirty="0"/>
              <a:t>work tasks, control and monitor progress, and manage technical quality</a:t>
            </a:r>
            <a:r>
              <a:rPr lang="en-US" dirty="0" smtClean="0"/>
              <a:t>.</a:t>
            </a:r>
          </a:p>
          <a:p>
            <a:r>
              <a:rPr lang="en-US" dirty="0"/>
              <a:t>Process technology tools allow a software organization to build an </a:t>
            </a:r>
            <a:r>
              <a:rPr lang="en-US" dirty="0" smtClean="0">
                <a:solidFill>
                  <a:srgbClr val="FF0000"/>
                </a:solidFill>
              </a:rPr>
              <a:t>automated</a:t>
            </a:r>
            <a:r>
              <a:rPr lang="en-US" dirty="0" smtClean="0"/>
              <a:t> model </a:t>
            </a:r>
            <a:r>
              <a:rPr lang="en-US" dirty="0"/>
              <a:t>of the </a:t>
            </a:r>
            <a:r>
              <a:rPr lang="en-US" dirty="0" smtClean="0"/>
              <a:t>process framework.</a:t>
            </a:r>
          </a:p>
          <a:p>
            <a:r>
              <a:rPr lang="en-US" dirty="0"/>
              <a:t>R</a:t>
            </a:r>
            <a:r>
              <a:rPr lang="en-US" dirty="0" smtClean="0"/>
              <a:t>educed </a:t>
            </a:r>
            <a:r>
              <a:rPr lang="en-US" dirty="0"/>
              <a:t>development time or </a:t>
            </a:r>
            <a:r>
              <a:rPr lang="en-US" dirty="0" smtClean="0"/>
              <a:t>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3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2.8 Product and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process is weak, the end product will undoubtedly suffer</a:t>
            </a:r>
            <a:r>
              <a:rPr lang="en-US" dirty="0" smtClean="0"/>
              <a:t>.</a:t>
            </a:r>
          </a:p>
          <a:p>
            <a:r>
              <a:rPr lang="en-US" dirty="0"/>
              <a:t>As creative software professional, you should also derive as much </a:t>
            </a:r>
            <a:r>
              <a:rPr lang="en-US" dirty="0" smtClean="0"/>
              <a:t>satisfaction from </a:t>
            </a:r>
            <a:r>
              <a:rPr lang="en-US" dirty="0"/>
              <a:t>the process as the end </a:t>
            </a:r>
            <a:r>
              <a:rPr lang="en-US" dirty="0" smtClean="0"/>
              <a:t>product.</a:t>
            </a:r>
          </a:p>
          <a:p>
            <a:r>
              <a:rPr lang="en-US" dirty="0"/>
              <a:t>The duality of product and process is </a:t>
            </a:r>
            <a:r>
              <a:rPr lang="en-US" dirty="0" smtClean="0"/>
              <a:t>one important </a:t>
            </a:r>
            <a:r>
              <a:rPr lang="en-US" dirty="0"/>
              <a:t>element in keeping creative people engaged as software </a:t>
            </a:r>
            <a:r>
              <a:rPr lang="en-US" dirty="0" smtClean="0"/>
              <a:t>engineering continues </a:t>
            </a:r>
            <a:r>
              <a:rPr lang="en-US"/>
              <a:t>to </a:t>
            </a:r>
            <a:r>
              <a:rPr lang="en-US" smtClean="0"/>
              <a:t>evolve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58" y="666977"/>
            <a:ext cx="4736712" cy="5629440"/>
          </a:xfrm>
        </p:spPr>
      </p:pic>
    </p:spTree>
    <p:extLst>
      <p:ext uri="{BB962C8B-B14F-4D97-AF65-F5344CB8AC3E}">
        <p14:creationId xmlns:p14="http://schemas.microsoft.com/office/powerpoint/2010/main" val="104065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2.1 A Generic Process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Chapter 1, a process was defined as a collection of work activities, actions, </a:t>
            </a:r>
            <a:r>
              <a:rPr lang="en-US" dirty="0" smtClean="0"/>
              <a:t>and tasks </a:t>
            </a:r>
            <a:r>
              <a:rPr lang="en-US" dirty="0"/>
              <a:t>that are performed when some work product is to be created. Each of </a:t>
            </a:r>
            <a:r>
              <a:rPr lang="en-US" dirty="0" smtClean="0"/>
              <a:t>these activities</a:t>
            </a:r>
            <a:r>
              <a:rPr lang="en-US" dirty="0"/>
              <a:t>, actions, and tasks reside within a framework or model that defines </a:t>
            </a:r>
            <a:r>
              <a:rPr lang="en-US" dirty="0" smtClean="0"/>
              <a:t>their relationship </a:t>
            </a:r>
            <a:r>
              <a:rPr lang="en-US" dirty="0"/>
              <a:t>with the process and with one another</a:t>
            </a:r>
            <a:r>
              <a:rPr lang="en-US" dirty="0" smtClean="0"/>
              <a:t>.</a:t>
            </a:r>
          </a:p>
          <a:p>
            <a:r>
              <a:rPr lang="en-US" dirty="0"/>
              <a:t>Each software engineering action is defined by a </a:t>
            </a:r>
            <a:r>
              <a:rPr lang="en-US" i="1" dirty="0"/>
              <a:t>task set </a:t>
            </a:r>
            <a:r>
              <a:rPr lang="en-US" dirty="0"/>
              <a:t>that identifies the </a:t>
            </a:r>
            <a:r>
              <a:rPr lang="en-US" dirty="0" smtClean="0"/>
              <a:t>work tasks </a:t>
            </a:r>
            <a:r>
              <a:rPr lang="en-US" dirty="0"/>
              <a:t>that are to be completed, the work products that will be produced, the </a:t>
            </a:r>
            <a:r>
              <a:rPr lang="en-US" dirty="0" smtClean="0"/>
              <a:t>quality assurance </a:t>
            </a:r>
            <a:r>
              <a:rPr lang="en-US" dirty="0"/>
              <a:t>points that will be required, and the milestones that will be used to </a:t>
            </a:r>
            <a:r>
              <a:rPr lang="en-US" dirty="0" smtClean="0"/>
              <a:t>indicate progress.</a:t>
            </a:r>
          </a:p>
          <a:p>
            <a:r>
              <a:rPr lang="en-US" dirty="0" smtClean="0"/>
              <a:t>Generic </a:t>
            </a:r>
            <a:r>
              <a:rPr lang="en-US" dirty="0"/>
              <a:t>process framework for software </a:t>
            </a:r>
            <a:r>
              <a:rPr lang="en-US" dirty="0" smtClean="0"/>
              <a:t>engineering defines </a:t>
            </a:r>
            <a:r>
              <a:rPr lang="en-US" dirty="0"/>
              <a:t>five framework activities—</a:t>
            </a:r>
            <a:r>
              <a:rPr lang="en-US" b="1" dirty="0"/>
              <a:t>communication, planning, </a:t>
            </a:r>
            <a:r>
              <a:rPr lang="en-US" b="1" dirty="0" smtClean="0"/>
              <a:t>modeling, construction</a:t>
            </a:r>
            <a:r>
              <a:rPr lang="en-US" b="1" dirty="0"/>
              <a:t>, </a:t>
            </a:r>
            <a:r>
              <a:rPr lang="en-US" dirty="0"/>
              <a:t>and </a:t>
            </a:r>
            <a:r>
              <a:rPr lang="en-US" b="1" dirty="0"/>
              <a:t>deployment</a:t>
            </a:r>
            <a:r>
              <a:rPr lang="en-US" b="1" dirty="0" smtClean="0"/>
              <a:t>.</a:t>
            </a:r>
          </a:p>
          <a:p>
            <a:r>
              <a:rPr lang="en-US" dirty="0"/>
              <a:t>In addition, a set of umbrella </a:t>
            </a:r>
            <a:r>
              <a:rPr lang="en-US" dirty="0" smtClean="0"/>
              <a:t>activities—project tracking </a:t>
            </a:r>
            <a:r>
              <a:rPr lang="en-US" dirty="0"/>
              <a:t>and control, risk management, quality assurance, configuration </a:t>
            </a:r>
            <a:r>
              <a:rPr lang="en-US" dirty="0" smtClean="0"/>
              <a:t>management, technical </a:t>
            </a:r>
            <a:r>
              <a:rPr lang="en-US" dirty="0"/>
              <a:t>reviews, and others—are applied throughout the process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Process </a:t>
            </a:r>
            <a:r>
              <a:rPr lang="en-US" b="1" dirty="0"/>
              <a:t>flow</a:t>
            </a:r>
            <a:r>
              <a:rPr lang="en-US" dirty="0"/>
              <a:t>—describes how the </a:t>
            </a:r>
            <a:r>
              <a:rPr lang="en-US" dirty="0" smtClean="0"/>
              <a:t>framework activities </a:t>
            </a:r>
            <a:r>
              <a:rPr lang="en-US" dirty="0"/>
              <a:t>and the actions and tasks that occur within </a:t>
            </a:r>
            <a:r>
              <a:rPr lang="en-US" dirty="0" smtClean="0"/>
              <a:t>each framework activity </a:t>
            </a:r>
            <a:r>
              <a:rPr lang="en-US" dirty="0"/>
              <a:t>are organized with respect to sequence and </a:t>
            </a:r>
            <a:r>
              <a:rPr lang="en-US" dirty="0" smtClean="0"/>
              <a:t>time.</a:t>
            </a:r>
          </a:p>
          <a:p>
            <a:r>
              <a:rPr lang="en-US" dirty="0"/>
              <a:t>A </a:t>
            </a:r>
            <a:r>
              <a:rPr lang="en-US" i="1" dirty="0"/>
              <a:t>linear process flow </a:t>
            </a:r>
            <a:r>
              <a:rPr lang="en-US" dirty="0"/>
              <a:t>executes each of the five framework activities in </a:t>
            </a:r>
            <a:r>
              <a:rPr lang="en-US" dirty="0" err="1" smtClean="0"/>
              <a:t>sequence,beginning</a:t>
            </a:r>
            <a:r>
              <a:rPr lang="en-US" dirty="0" smtClean="0"/>
              <a:t> </a:t>
            </a:r>
            <a:r>
              <a:rPr lang="en-US" dirty="0"/>
              <a:t>with communication and culminating with </a:t>
            </a:r>
            <a:r>
              <a:rPr lang="en-US" dirty="0" smtClean="0"/>
              <a:t>deployment.</a:t>
            </a:r>
          </a:p>
          <a:p>
            <a:r>
              <a:rPr lang="en-US" i="1" dirty="0" smtClean="0"/>
              <a:t>Iterative </a:t>
            </a:r>
            <a:r>
              <a:rPr lang="en-US" i="1" dirty="0"/>
              <a:t>process flow </a:t>
            </a:r>
            <a:r>
              <a:rPr lang="en-US" dirty="0"/>
              <a:t>repeats one or more of the activities before proceeding to </a:t>
            </a:r>
            <a:r>
              <a:rPr lang="en-US" dirty="0" smtClean="0"/>
              <a:t>the next.</a:t>
            </a:r>
          </a:p>
          <a:p>
            <a:r>
              <a:rPr lang="en-US" dirty="0"/>
              <a:t>An </a:t>
            </a:r>
            <a:r>
              <a:rPr lang="en-US" i="1" dirty="0"/>
              <a:t>evolutionary process flow </a:t>
            </a:r>
            <a:r>
              <a:rPr lang="en-US" dirty="0"/>
              <a:t>executes the activities in a “</a:t>
            </a:r>
            <a:r>
              <a:rPr lang="en-US" dirty="0" err="1" smtClean="0"/>
              <a:t>circular”manner</a:t>
            </a:r>
            <a:r>
              <a:rPr lang="en-US" dirty="0"/>
              <a:t>. Each circuit through the five activities leads to a more complete </a:t>
            </a:r>
            <a:r>
              <a:rPr lang="en-US" dirty="0" smtClean="0"/>
              <a:t>version of </a:t>
            </a:r>
            <a:r>
              <a:rPr lang="en-US" dirty="0"/>
              <a:t>the </a:t>
            </a:r>
            <a:r>
              <a:rPr lang="en-US" dirty="0" smtClean="0"/>
              <a:t>software.</a:t>
            </a:r>
          </a:p>
          <a:p>
            <a:r>
              <a:rPr lang="en-US" dirty="0"/>
              <a:t>A </a:t>
            </a:r>
            <a:r>
              <a:rPr lang="en-US" i="1" dirty="0"/>
              <a:t>parallel process flow </a:t>
            </a:r>
            <a:r>
              <a:rPr lang="en-US" dirty="0" smtClean="0"/>
              <a:t>executes </a:t>
            </a:r>
            <a:r>
              <a:rPr lang="en-US" dirty="0"/>
              <a:t>one </a:t>
            </a:r>
            <a:r>
              <a:rPr lang="en-US" dirty="0" smtClean="0"/>
              <a:t>or more </a:t>
            </a:r>
            <a:r>
              <a:rPr lang="en-US" dirty="0"/>
              <a:t>activities in parallel with other </a:t>
            </a:r>
            <a:r>
              <a:rPr lang="en-US" dirty="0" smtClean="0"/>
              <a:t>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2.1.1 Defining a Framework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actions </a:t>
            </a:r>
            <a:r>
              <a:rPr lang="en-US" i="1" dirty="0" smtClean="0"/>
              <a:t>are appropriate </a:t>
            </a:r>
            <a:r>
              <a:rPr lang="en-US" i="1" dirty="0"/>
              <a:t>for a framework activity, given the nature of the problem to be solved, </a:t>
            </a:r>
            <a:r>
              <a:rPr lang="en-US" i="1" dirty="0" smtClean="0"/>
              <a:t>the characteristics </a:t>
            </a:r>
            <a:r>
              <a:rPr lang="en-US" i="1" dirty="0"/>
              <a:t>of the people doing the work, and the stakeholders who are </a:t>
            </a:r>
            <a:r>
              <a:rPr lang="en-US" i="1" dirty="0" smtClean="0"/>
              <a:t>sponsoring the </a:t>
            </a:r>
            <a:r>
              <a:rPr lang="en-US" i="1" dirty="0"/>
              <a:t>project</a:t>
            </a:r>
            <a:r>
              <a:rPr lang="en-US" i="1" dirty="0" smtClean="0"/>
              <a:t>?</a:t>
            </a:r>
          </a:p>
          <a:p>
            <a:r>
              <a:rPr lang="en-US" i="1" dirty="0" smtClean="0"/>
              <a:t>Figure 2.2</a:t>
            </a:r>
          </a:p>
          <a:p>
            <a:r>
              <a:rPr lang="en-US" dirty="0"/>
              <a:t>different set of </a:t>
            </a:r>
            <a:r>
              <a:rPr lang="en-US" dirty="0" smtClean="0"/>
              <a:t>requirements</a:t>
            </a:r>
            <a:r>
              <a:rPr lang="en-US" dirty="0"/>
              <a:t>, the communication </a:t>
            </a:r>
            <a:r>
              <a:rPr lang="en-US" dirty="0" smtClean="0"/>
              <a:t>activity might </a:t>
            </a:r>
            <a:r>
              <a:rPr lang="en-US" dirty="0"/>
              <a:t>have six distinct </a:t>
            </a:r>
            <a:r>
              <a:rPr lang="en-US" dirty="0" smtClean="0"/>
              <a:t>actions: </a:t>
            </a:r>
            <a:r>
              <a:rPr lang="en-US" i="1" dirty="0" smtClean="0"/>
              <a:t>inception(begin), elicitation(raise), elaboration, negotiation</a:t>
            </a:r>
            <a:r>
              <a:rPr lang="en-US" i="1" dirty="0"/>
              <a:t>, specification, </a:t>
            </a:r>
            <a:r>
              <a:rPr lang="en-US" dirty="0"/>
              <a:t>and </a:t>
            </a:r>
            <a:r>
              <a:rPr lang="en-US" i="1" dirty="0"/>
              <a:t>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2.1.2 Identifying a Task Set</a:t>
            </a:r>
            <a:endParaRPr lang="en-US" dirty="0" smtClean="0"/>
          </a:p>
          <a:p>
            <a:r>
              <a:rPr lang="en-US" dirty="0" smtClean="0"/>
              <a:t>Different projects demand </a:t>
            </a:r>
            <a:r>
              <a:rPr lang="en-US" dirty="0"/>
              <a:t>different </a:t>
            </a:r>
            <a:r>
              <a:rPr lang="en-US" dirty="0" smtClean="0"/>
              <a:t>task sets</a:t>
            </a:r>
            <a:r>
              <a:rPr lang="en-US" dirty="0"/>
              <a:t>. The </a:t>
            </a:r>
            <a:r>
              <a:rPr lang="en-US" dirty="0" smtClean="0"/>
              <a:t>software team </a:t>
            </a:r>
            <a:r>
              <a:rPr lang="en-US" dirty="0"/>
              <a:t>chooses the </a:t>
            </a:r>
            <a:r>
              <a:rPr lang="en-US" dirty="0" smtClean="0"/>
              <a:t>task set </a:t>
            </a:r>
            <a:r>
              <a:rPr lang="en-US" dirty="0"/>
              <a:t>based on </a:t>
            </a:r>
            <a:r>
              <a:rPr lang="en-US" dirty="0" smtClean="0"/>
              <a:t>problem and project characteristics.</a:t>
            </a:r>
          </a:p>
          <a:p>
            <a:pPr marL="0" indent="0">
              <a:buNone/>
            </a:pPr>
            <a:r>
              <a:rPr lang="en-US" b="1" dirty="0"/>
              <a:t>2.1.3 </a:t>
            </a:r>
            <a:r>
              <a:rPr lang="en-US" b="1" dirty="0" smtClean="0"/>
              <a:t>Process Patterns</a:t>
            </a:r>
          </a:p>
          <a:p>
            <a:r>
              <a:rPr lang="en-US" dirty="0"/>
              <a:t>A </a:t>
            </a:r>
            <a:r>
              <a:rPr lang="en-US" i="1" dirty="0" smtClean="0"/>
              <a:t>process pattern</a:t>
            </a:r>
            <a:r>
              <a:rPr lang="en-US" dirty="0" smtClean="0"/>
              <a:t> </a:t>
            </a:r>
            <a:r>
              <a:rPr lang="en-US" dirty="0"/>
              <a:t>describes a process-related problem that is encountered during software </a:t>
            </a:r>
            <a:r>
              <a:rPr lang="en-US" dirty="0" smtClean="0"/>
              <a:t>engineering work</a:t>
            </a:r>
            <a:r>
              <a:rPr lang="en-US" dirty="0"/>
              <a:t>, identifies the environment in which the problem has been </a:t>
            </a:r>
            <a:r>
              <a:rPr lang="en-US" dirty="0" smtClean="0"/>
              <a:t>encountered, and </a:t>
            </a:r>
            <a:r>
              <a:rPr lang="en-US" dirty="0"/>
              <a:t>suggests one or more proven solutions to the problem</a:t>
            </a:r>
            <a:r>
              <a:rPr lang="en-US" dirty="0" smtClean="0"/>
              <a:t>.</a:t>
            </a:r>
          </a:p>
          <a:p>
            <a:r>
              <a:rPr lang="en-US" dirty="0"/>
              <a:t>Ambler [Amb98] has proposed a template for describing a process </a:t>
            </a:r>
            <a:r>
              <a:rPr lang="en-US" dirty="0" smtClean="0"/>
              <a:t>pattern: </a:t>
            </a:r>
            <a:r>
              <a:rPr lang="en-US" b="1" dirty="0" smtClean="0"/>
              <a:t>Pattern Name,</a:t>
            </a:r>
            <a:r>
              <a:rPr lang="en-US" b="1" dirty="0"/>
              <a:t> </a:t>
            </a:r>
            <a:r>
              <a:rPr lang="en-US" b="1" dirty="0" smtClean="0"/>
              <a:t>Forces,</a:t>
            </a:r>
            <a:r>
              <a:rPr lang="en-US" b="1" dirty="0"/>
              <a:t> </a:t>
            </a:r>
            <a:r>
              <a:rPr lang="en-US" b="1" dirty="0" smtClean="0"/>
              <a:t>Type(</a:t>
            </a:r>
            <a:r>
              <a:rPr lang="en-US" i="1" dirty="0"/>
              <a:t>Stage </a:t>
            </a:r>
            <a:r>
              <a:rPr lang="en-US" i="1" dirty="0" smtClean="0"/>
              <a:t>pattern,</a:t>
            </a:r>
            <a:r>
              <a:rPr lang="en-US" i="1" dirty="0"/>
              <a:t> Task </a:t>
            </a:r>
            <a:r>
              <a:rPr lang="en-US" i="1" dirty="0" smtClean="0"/>
              <a:t>pattern,</a:t>
            </a:r>
            <a:r>
              <a:rPr lang="en-US" i="1" dirty="0"/>
              <a:t> Phase </a:t>
            </a:r>
            <a:r>
              <a:rPr lang="en-US" i="1" dirty="0" smtClean="0"/>
              <a:t>pattern)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751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2.2 Process Assessment and Improvement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number of different approaches to software process assessment </a:t>
            </a:r>
            <a:r>
              <a:rPr lang="en-US" dirty="0" smtClean="0"/>
              <a:t>and improvement </a:t>
            </a:r>
            <a:r>
              <a:rPr lang="en-US" dirty="0"/>
              <a:t>have been proposed over the past few </a:t>
            </a:r>
            <a:r>
              <a:rPr lang="en-US" dirty="0" smtClean="0"/>
              <a:t>decades.</a:t>
            </a:r>
          </a:p>
          <a:p>
            <a:r>
              <a:rPr lang="en-US" b="1" dirty="0"/>
              <a:t>Standard CMMI Assessment Method for Process </a:t>
            </a:r>
            <a:r>
              <a:rPr lang="en-US" b="1" dirty="0" smtClean="0"/>
              <a:t>Improvement (SCAMPI</a:t>
            </a:r>
            <a:r>
              <a:rPr lang="en-US" b="1" dirty="0"/>
              <a:t>)</a:t>
            </a:r>
            <a:r>
              <a:rPr lang="en-US" dirty="0"/>
              <a:t>—provides a five-step process assessment model that </a:t>
            </a:r>
            <a:r>
              <a:rPr lang="en-US" dirty="0" smtClean="0"/>
              <a:t>incorporates five </a:t>
            </a:r>
            <a:r>
              <a:rPr lang="en-US" dirty="0"/>
              <a:t>phases: initiating, diagnosing, establishing, acting, and learning</a:t>
            </a:r>
            <a:r>
              <a:rPr lang="en-US" dirty="0" smtClean="0"/>
              <a:t>.</a:t>
            </a:r>
          </a:p>
          <a:p>
            <a:r>
              <a:rPr lang="en-US" b="1" dirty="0"/>
              <a:t>CMM-Based Appraisal for Internal Process Improvement (CBA IPI</a:t>
            </a:r>
            <a:r>
              <a:rPr lang="en-US" b="1" dirty="0" smtClean="0"/>
              <a:t>)</a:t>
            </a:r>
            <a:r>
              <a:rPr lang="en-US" dirty="0" smtClean="0"/>
              <a:t>— provides </a:t>
            </a:r>
            <a:r>
              <a:rPr lang="en-US" dirty="0"/>
              <a:t>a diagnostic technique for assessing the relative maturity of </a:t>
            </a:r>
            <a:r>
              <a:rPr lang="en-US" dirty="0" smtClean="0"/>
              <a:t>a software organization.</a:t>
            </a:r>
          </a:p>
          <a:p>
            <a:r>
              <a:rPr lang="en-US" b="1" dirty="0"/>
              <a:t>SPICE (ISO/IEC15504)</a:t>
            </a:r>
            <a:r>
              <a:rPr lang="en-US" dirty="0"/>
              <a:t>—a standard that defines a set of requirements </a:t>
            </a:r>
            <a:r>
              <a:rPr lang="en-US" dirty="0" smtClean="0"/>
              <a:t>for software </a:t>
            </a:r>
            <a:r>
              <a:rPr lang="en-US" dirty="0"/>
              <a:t>process assessment. The intent of the standard is to assist </a:t>
            </a:r>
            <a:r>
              <a:rPr lang="en-US" dirty="0" smtClean="0"/>
              <a:t>organizations in </a:t>
            </a:r>
            <a:r>
              <a:rPr lang="en-US" dirty="0"/>
              <a:t>developing an objective evaluation of the efficacy of any </a:t>
            </a:r>
            <a:r>
              <a:rPr lang="en-US" dirty="0" smtClean="0"/>
              <a:t>defined software process.</a:t>
            </a:r>
          </a:p>
          <a:p>
            <a:r>
              <a:rPr lang="en-US" b="1" dirty="0"/>
              <a:t>ISO 9001:2000 for Software</a:t>
            </a:r>
            <a:r>
              <a:rPr lang="en-US" dirty="0"/>
              <a:t>—a generic standard that applies to any </a:t>
            </a:r>
            <a:r>
              <a:rPr lang="en-US" dirty="0" smtClean="0"/>
              <a:t>organization that </a:t>
            </a:r>
            <a:r>
              <a:rPr lang="en-US" dirty="0"/>
              <a:t>wants to improve the overall quality of the products, </a:t>
            </a:r>
            <a:r>
              <a:rPr lang="en-US" dirty="0" smtClean="0"/>
              <a:t>systems, or </a:t>
            </a:r>
            <a:r>
              <a:rPr lang="en-US" dirty="0"/>
              <a:t>services that it provides. Therefore, the standard is directly applicable </a:t>
            </a:r>
            <a:r>
              <a:rPr lang="en-US" dirty="0" smtClean="0"/>
              <a:t>to software </a:t>
            </a:r>
            <a:r>
              <a:rPr lang="en-US" dirty="0"/>
              <a:t>organizations and </a:t>
            </a:r>
            <a:r>
              <a:rPr lang="en-US" dirty="0" smtClean="0"/>
              <a:t>companies.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2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2.3 Prescriptive Process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Prescriptive </a:t>
            </a:r>
            <a:r>
              <a:rPr lang="en-US" dirty="0" smtClean="0"/>
              <a:t>process models </a:t>
            </a:r>
            <a:r>
              <a:rPr lang="en-US" dirty="0"/>
              <a:t>define </a:t>
            </a:r>
            <a:r>
              <a:rPr lang="en-US" dirty="0" smtClean="0"/>
              <a:t>a prescribed </a:t>
            </a:r>
            <a:r>
              <a:rPr lang="en-US" dirty="0"/>
              <a:t>set </a:t>
            </a:r>
            <a:r>
              <a:rPr lang="en-US" dirty="0" smtClean="0"/>
              <a:t>of process </a:t>
            </a:r>
            <a:r>
              <a:rPr lang="en-US" dirty="0"/>
              <a:t>elements </a:t>
            </a:r>
            <a:r>
              <a:rPr lang="en-US" dirty="0" smtClean="0"/>
              <a:t>and a </a:t>
            </a:r>
            <a:r>
              <a:rPr lang="en-US" dirty="0"/>
              <a:t>predictable </a:t>
            </a:r>
            <a:r>
              <a:rPr lang="en-US" dirty="0" smtClean="0"/>
              <a:t>process work </a:t>
            </a:r>
            <a:r>
              <a:rPr lang="en-US" dirty="0"/>
              <a:t>flow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2.3.1 The Waterfall </a:t>
            </a:r>
            <a:r>
              <a:rPr lang="en-US" b="1" dirty="0" smtClean="0"/>
              <a:t>Model</a:t>
            </a:r>
          </a:p>
          <a:p>
            <a:r>
              <a:rPr lang="en-US" dirty="0"/>
              <a:t>There are times when the requirements for a problem are well </a:t>
            </a:r>
            <a:r>
              <a:rPr lang="en-US" dirty="0" smtClean="0"/>
              <a:t>understood—when work </a:t>
            </a:r>
            <a:r>
              <a:rPr lang="en-US" dirty="0"/>
              <a:t>flows from </a:t>
            </a:r>
            <a:r>
              <a:rPr lang="en-US" b="1" dirty="0"/>
              <a:t>communication </a:t>
            </a:r>
            <a:r>
              <a:rPr lang="en-US" dirty="0"/>
              <a:t>through </a:t>
            </a:r>
            <a:r>
              <a:rPr lang="en-US" b="1" dirty="0"/>
              <a:t>deployment </a:t>
            </a:r>
            <a:r>
              <a:rPr lang="en-US" dirty="0"/>
              <a:t>in a reasonably linear fashion</a:t>
            </a:r>
            <a:r>
              <a:rPr lang="en-US" dirty="0" smtClean="0"/>
              <a:t>.</a:t>
            </a:r>
            <a:r>
              <a:rPr lang="en-US" dirty="0"/>
              <a:t> The </a:t>
            </a:r>
            <a:r>
              <a:rPr lang="en-US" i="1" dirty="0"/>
              <a:t>waterfall model, </a:t>
            </a:r>
            <a:r>
              <a:rPr lang="en-US" dirty="0"/>
              <a:t>sometimes called the </a:t>
            </a:r>
            <a:r>
              <a:rPr lang="en-US" i="1" dirty="0"/>
              <a:t>classic life </a:t>
            </a:r>
            <a:r>
              <a:rPr lang="en-US" i="1" dirty="0" smtClean="0"/>
              <a:t>cycle.</a:t>
            </a:r>
          </a:p>
          <a:p>
            <a:r>
              <a:rPr lang="en-US" dirty="0"/>
              <a:t>The V-model </a:t>
            </a:r>
            <a:r>
              <a:rPr lang="en-US" dirty="0" smtClean="0"/>
              <a:t>illustrates how </a:t>
            </a:r>
            <a:r>
              <a:rPr lang="en-US" dirty="0"/>
              <a:t>verification </a:t>
            </a:r>
            <a:r>
              <a:rPr lang="en-US" dirty="0" smtClean="0"/>
              <a:t>and validation </a:t>
            </a:r>
            <a:r>
              <a:rPr lang="en-US" dirty="0"/>
              <a:t>actions </a:t>
            </a:r>
            <a:r>
              <a:rPr lang="en-US" dirty="0" smtClean="0"/>
              <a:t>are associated </a:t>
            </a:r>
            <a:r>
              <a:rPr lang="en-US" dirty="0"/>
              <a:t>with </a:t>
            </a:r>
            <a:r>
              <a:rPr lang="en-US" dirty="0" smtClean="0"/>
              <a:t>earlier engineering </a:t>
            </a:r>
            <a:r>
              <a:rPr lang="en-US" dirty="0"/>
              <a:t>actions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2.3.2 </a:t>
            </a:r>
            <a:r>
              <a:rPr lang="en-US" b="1" dirty="0" smtClean="0"/>
              <a:t>Incremental </a:t>
            </a:r>
            <a:r>
              <a:rPr lang="en-US" b="1" dirty="0"/>
              <a:t>Process </a:t>
            </a:r>
            <a:r>
              <a:rPr lang="en-US" b="1" dirty="0" smtClean="0"/>
              <a:t>Models</a:t>
            </a:r>
          </a:p>
          <a:p>
            <a:r>
              <a:rPr lang="en-US" dirty="0"/>
              <a:t>The incremental </a:t>
            </a:r>
            <a:r>
              <a:rPr lang="en-US" dirty="0" smtClean="0"/>
              <a:t>model delivers </a:t>
            </a:r>
            <a:r>
              <a:rPr lang="en-US" dirty="0"/>
              <a:t>a series </a:t>
            </a:r>
            <a:r>
              <a:rPr lang="en-US" dirty="0" smtClean="0"/>
              <a:t>of releases</a:t>
            </a:r>
            <a:r>
              <a:rPr lang="en-US" dirty="0"/>
              <a:t>, </a:t>
            </a:r>
            <a:r>
              <a:rPr lang="en-US" dirty="0" smtClean="0"/>
              <a:t>called increments</a:t>
            </a:r>
            <a:r>
              <a:rPr lang="en-US" dirty="0"/>
              <a:t>, </a:t>
            </a:r>
            <a:r>
              <a:rPr lang="en-US" dirty="0" smtClean="0"/>
              <a:t>that provide progressively more </a:t>
            </a:r>
            <a:r>
              <a:rPr lang="en-US" dirty="0"/>
              <a:t>functionality </a:t>
            </a:r>
            <a:r>
              <a:rPr lang="en-US" dirty="0" smtClean="0"/>
              <a:t>for the </a:t>
            </a:r>
            <a:r>
              <a:rPr lang="en-US" dirty="0"/>
              <a:t>customer as </a:t>
            </a:r>
            <a:r>
              <a:rPr lang="en-US" dirty="0" smtClean="0"/>
              <a:t>each increment </a:t>
            </a:r>
            <a:r>
              <a:rPr lang="en-US" dirty="0"/>
              <a:t>is </a:t>
            </a:r>
            <a:r>
              <a:rPr lang="en-US" dirty="0" smtClean="0"/>
              <a:t>delivered.</a:t>
            </a:r>
          </a:p>
          <a:p>
            <a:pPr marL="0" indent="0">
              <a:buNone/>
            </a:pPr>
            <a:r>
              <a:rPr lang="en-US" b="1" dirty="0"/>
              <a:t>2.3.3 Evolutionary Process </a:t>
            </a:r>
            <a:r>
              <a:rPr lang="en-US" b="1" dirty="0" smtClean="0"/>
              <a:t>Models</a:t>
            </a:r>
          </a:p>
          <a:p>
            <a:r>
              <a:rPr lang="en-US" dirty="0"/>
              <a:t>Evolutionary </a:t>
            </a:r>
            <a:r>
              <a:rPr lang="en-US" dirty="0" smtClean="0"/>
              <a:t>process models </a:t>
            </a:r>
            <a:r>
              <a:rPr lang="en-US" dirty="0"/>
              <a:t>produce </a:t>
            </a:r>
            <a:r>
              <a:rPr lang="en-US" dirty="0" smtClean="0"/>
              <a:t>an increasingly more complete </a:t>
            </a:r>
            <a:r>
              <a:rPr lang="en-US" dirty="0"/>
              <a:t>version </a:t>
            </a:r>
            <a:r>
              <a:rPr lang="en-US" dirty="0" smtClean="0"/>
              <a:t>of the </a:t>
            </a:r>
            <a:r>
              <a:rPr lang="en-US" dirty="0"/>
              <a:t>software with </a:t>
            </a:r>
            <a:r>
              <a:rPr lang="en-US" dirty="0" smtClean="0"/>
              <a:t>each iteration.</a:t>
            </a:r>
          </a:p>
          <a:p>
            <a:r>
              <a:rPr lang="en-US" b="1" dirty="0"/>
              <a:t>The Spiral </a:t>
            </a:r>
            <a:r>
              <a:rPr lang="en-US" b="1" dirty="0" smtClean="0"/>
              <a:t>Model:</a:t>
            </a:r>
            <a:r>
              <a:rPr lang="en-US" i="1" dirty="0" smtClean="0"/>
              <a:t> Spiral model </a:t>
            </a:r>
            <a:r>
              <a:rPr lang="en-US" dirty="0" smtClean="0"/>
              <a:t>is </a:t>
            </a:r>
            <a:r>
              <a:rPr lang="en-US" dirty="0"/>
              <a:t>an evolutionary software process model that couples the iterative nature of </a:t>
            </a:r>
            <a:r>
              <a:rPr lang="en-US" dirty="0" smtClean="0"/>
              <a:t>prototyping with </a:t>
            </a:r>
            <a:r>
              <a:rPr lang="en-US" dirty="0"/>
              <a:t>the controlled and systematic aspects of the waterfall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2.3.4 Concurrent </a:t>
            </a:r>
            <a:r>
              <a:rPr lang="en-US" b="1" dirty="0" smtClean="0"/>
              <a:t>Models</a:t>
            </a:r>
          </a:p>
          <a:p>
            <a:r>
              <a:rPr lang="en-US" dirty="0"/>
              <a:t>The </a:t>
            </a:r>
            <a:r>
              <a:rPr lang="en-US" i="1" dirty="0"/>
              <a:t>concurrent development model, </a:t>
            </a:r>
            <a:r>
              <a:rPr lang="en-US" dirty="0"/>
              <a:t>sometimes called </a:t>
            </a:r>
            <a:r>
              <a:rPr lang="en-US" i="1" dirty="0"/>
              <a:t>concurrent engineering, </a:t>
            </a:r>
            <a:r>
              <a:rPr lang="en-US" dirty="0" smtClean="0"/>
              <a:t>allows a </a:t>
            </a:r>
            <a:r>
              <a:rPr lang="en-US" dirty="0"/>
              <a:t>software team to represent iterative and concurrent elements of any of the </a:t>
            </a:r>
            <a:r>
              <a:rPr lang="en-US" dirty="0" smtClean="0"/>
              <a:t>process models.</a:t>
            </a:r>
          </a:p>
          <a:p>
            <a:pPr marL="0" indent="0">
              <a:buNone/>
            </a:pPr>
            <a:r>
              <a:rPr lang="en-US" b="1" dirty="0"/>
              <a:t>2.3.5 A Final Word on Evolutionary Processes</a:t>
            </a:r>
          </a:p>
        </p:txBody>
      </p:sp>
    </p:spTree>
    <p:extLst>
      <p:ext uri="{BB962C8B-B14F-4D97-AF65-F5344CB8AC3E}">
        <p14:creationId xmlns:p14="http://schemas.microsoft.com/office/powerpoint/2010/main" val="39090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2.4 Specialized </a:t>
            </a:r>
            <a:r>
              <a:rPr lang="en-US" b="1" dirty="0"/>
              <a:t>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Specialized process models take on many of the characteristics of one or more of </a:t>
            </a:r>
            <a:r>
              <a:rPr lang="en-US" dirty="0" smtClean="0"/>
              <a:t>the traditional models. These </a:t>
            </a:r>
            <a:r>
              <a:rPr lang="en-US" dirty="0"/>
              <a:t>models </a:t>
            </a:r>
            <a:r>
              <a:rPr lang="en-US" dirty="0" smtClean="0"/>
              <a:t>tend to </a:t>
            </a:r>
            <a:r>
              <a:rPr lang="en-US" dirty="0"/>
              <a:t>be applied when a specialized or narrowly defined software engineering </a:t>
            </a:r>
            <a:r>
              <a:rPr lang="en-US" dirty="0" smtClean="0"/>
              <a:t>approach is chosen.</a:t>
            </a:r>
          </a:p>
          <a:p>
            <a:r>
              <a:rPr lang="en-US" b="1" dirty="0"/>
              <a:t>2.4.1 Component-Based </a:t>
            </a:r>
            <a:r>
              <a:rPr lang="en-US" b="1" dirty="0" smtClean="0"/>
              <a:t>Development</a:t>
            </a:r>
          </a:p>
          <a:p>
            <a:r>
              <a:rPr lang="en-US" i="1" dirty="0"/>
              <a:t>C</a:t>
            </a:r>
            <a:r>
              <a:rPr lang="en-US" i="1" dirty="0" smtClean="0"/>
              <a:t>omponent-based </a:t>
            </a:r>
            <a:r>
              <a:rPr lang="en-US" i="1" dirty="0"/>
              <a:t>development model </a:t>
            </a:r>
            <a:r>
              <a:rPr lang="en-US" dirty="0"/>
              <a:t>incorporates many of the characteristics of </a:t>
            </a:r>
            <a:r>
              <a:rPr lang="en-US" dirty="0" smtClean="0"/>
              <a:t>the spiral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omponent-based development model </a:t>
            </a:r>
            <a:r>
              <a:rPr lang="en-US" dirty="0"/>
              <a:t>incorporates the following steps (implemented using an </a:t>
            </a:r>
            <a:r>
              <a:rPr lang="en-US" dirty="0" smtClean="0"/>
              <a:t>evolutionary approach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Available component-based products are researched and evaluated for </a:t>
            </a:r>
            <a:r>
              <a:rPr lang="en-US" dirty="0" smtClean="0"/>
              <a:t>the application </a:t>
            </a:r>
            <a:r>
              <a:rPr lang="en-US" dirty="0"/>
              <a:t>domain in question.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Component integration issues are considered.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A software architecture is designed to accommodate the components.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Components are integrated into the architecture.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Comprehensive testing is conducted to ensure proper functionality</a:t>
            </a:r>
            <a:r>
              <a:rPr lang="en-US" dirty="0" smtClean="0"/>
              <a:t>.</a:t>
            </a:r>
          </a:p>
          <a:p>
            <a:r>
              <a:rPr lang="en-US" dirty="0"/>
              <a:t>The component-based development model leads to software reuse, and </a:t>
            </a:r>
            <a:r>
              <a:rPr lang="en-US" dirty="0" smtClean="0"/>
              <a:t>reusability provides </a:t>
            </a:r>
            <a:r>
              <a:rPr lang="en-US" dirty="0"/>
              <a:t>software engineers with a number of measurable benefits.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594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2.4.2 The Formal Methods </a:t>
            </a:r>
            <a:r>
              <a:rPr lang="en-US" b="1" dirty="0" smtClean="0"/>
              <a:t>Model</a:t>
            </a:r>
          </a:p>
          <a:p>
            <a:r>
              <a:rPr lang="en-US" dirty="0"/>
              <a:t>The </a:t>
            </a:r>
            <a:r>
              <a:rPr lang="en-US" i="1" dirty="0"/>
              <a:t>formal methods model </a:t>
            </a:r>
            <a:r>
              <a:rPr lang="en-US" dirty="0"/>
              <a:t>encompasses a set of activities that leads to formal </a:t>
            </a:r>
            <a:r>
              <a:rPr lang="en-US" dirty="0" smtClean="0"/>
              <a:t>mathematical specification </a:t>
            </a:r>
            <a:r>
              <a:rPr lang="en-US" dirty="0"/>
              <a:t>of computer software. Formal methods enable you to </a:t>
            </a:r>
            <a:r>
              <a:rPr lang="en-US" dirty="0" smtClean="0"/>
              <a:t>specify, develop</a:t>
            </a:r>
            <a:r>
              <a:rPr lang="en-US" dirty="0"/>
              <a:t>, and verify a computer-based system by applying a rigorous, </a:t>
            </a:r>
            <a:r>
              <a:rPr lang="en-US" dirty="0" smtClean="0"/>
              <a:t>mathematical notation.</a:t>
            </a:r>
          </a:p>
          <a:p>
            <a:r>
              <a:rPr lang="en-US" dirty="0"/>
              <a:t>used during development, they provide </a:t>
            </a:r>
            <a:r>
              <a:rPr lang="en-US" dirty="0" smtClean="0"/>
              <a:t>a mechanism </a:t>
            </a:r>
            <a:r>
              <a:rPr lang="en-US" dirty="0"/>
              <a:t>for eliminating many of the problems that are difficult to overcome </a:t>
            </a:r>
            <a:r>
              <a:rPr lang="en-US" dirty="0" smtClean="0"/>
              <a:t>using other </a:t>
            </a:r>
            <a:r>
              <a:rPr lang="en-US" dirty="0"/>
              <a:t>software engineering </a:t>
            </a:r>
            <a:r>
              <a:rPr lang="en-US" dirty="0" smtClean="0"/>
              <a:t>paradigms.</a:t>
            </a:r>
          </a:p>
          <a:p>
            <a:pPr marL="0" indent="0">
              <a:buNone/>
            </a:pPr>
            <a:r>
              <a:rPr lang="en-US" dirty="0"/>
              <a:t>applicability in a business </a:t>
            </a:r>
            <a:r>
              <a:rPr lang="en-US" dirty="0" smtClean="0"/>
              <a:t>environment has </a:t>
            </a:r>
            <a:r>
              <a:rPr lang="en-US" dirty="0"/>
              <a:t>been voiced:</a:t>
            </a:r>
          </a:p>
          <a:p>
            <a:pPr marL="0" indent="0">
              <a:buNone/>
            </a:pPr>
            <a:r>
              <a:rPr lang="en-US" dirty="0"/>
              <a:t>• The development of formal models is currently quite time consuming </a:t>
            </a:r>
            <a:r>
              <a:rPr lang="en-US" dirty="0" smtClean="0"/>
              <a:t>and expensive.</a:t>
            </a:r>
          </a:p>
          <a:p>
            <a:pPr marL="0" indent="0">
              <a:buNone/>
            </a:pPr>
            <a:r>
              <a:rPr lang="en-US" dirty="0" smtClean="0"/>
              <a:t>• Because few software developers have the necessary background to apply formal </a:t>
            </a:r>
            <a:r>
              <a:rPr lang="en-US" dirty="0"/>
              <a:t>methods, extensive training is required.</a:t>
            </a:r>
          </a:p>
          <a:p>
            <a:pPr marL="0" indent="0">
              <a:buNone/>
            </a:pPr>
            <a:r>
              <a:rPr lang="en-US" dirty="0"/>
              <a:t>• It is difficult to use the models as a communication mechanism for </a:t>
            </a:r>
            <a:r>
              <a:rPr lang="en-US" dirty="0" smtClean="0"/>
              <a:t>technically unsophisticated </a:t>
            </a:r>
            <a:r>
              <a:rPr lang="en-US" dirty="0"/>
              <a:t>customers.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461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2145</Words>
  <Application>Microsoft Office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Chap#2</vt:lpstr>
      <vt:lpstr>PowerPoint Presentation</vt:lpstr>
      <vt:lpstr>2.1 A Generic Process Model</vt:lpstr>
      <vt:lpstr>2.1.1 Defining a Framework Activity</vt:lpstr>
      <vt:lpstr>PowerPoint Presentation</vt:lpstr>
      <vt:lpstr>2.2 Process Assessment and Improvement</vt:lpstr>
      <vt:lpstr>2.3 Prescriptive Process Models</vt:lpstr>
      <vt:lpstr>2.4 Specialized process models</vt:lpstr>
      <vt:lpstr>Continue…</vt:lpstr>
      <vt:lpstr>2.4.3 Aspect-Oriented Software Development</vt:lpstr>
      <vt:lpstr>2.5 Unified Process</vt:lpstr>
      <vt:lpstr>2.5.1 A Brief History</vt:lpstr>
      <vt:lpstr>2.5.2 Phases of the Unified Process</vt:lpstr>
      <vt:lpstr>2.6 PERSONAL AND TEAM PROCESS MODELS</vt:lpstr>
      <vt:lpstr>2.6.1 Personal Software Process (PSP)</vt:lpstr>
      <vt:lpstr>2.6.2 Team Software Process (TSP)</vt:lpstr>
      <vt:lpstr>2.7 Process Technology</vt:lpstr>
      <vt:lpstr>2.8 Product and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Chap#2</dc:title>
  <dc:creator>Microsoft account</dc:creator>
  <cp:lastModifiedBy>Microsoft account</cp:lastModifiedBy>
  <cp:revision>47</cp:revision>
  <dcterms:created xsi:type="dcterms:W3CDTF">2021-09-22T19:03:08Z</dcterms:created>
  <dcterms:modified xsi:type="dcterms:W3CDTF">2021-09-24T17:18:20Z</dcterms:modified>
</cp:coreProperties>
</file>