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67" autoAdjust="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8C456-E744-4491-A25C-33766FE659F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5BAED-F868-48F8-AE98-1B71C982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5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turnover: rotation</a:t>
            </a:r>
          </a:p>
          <a:p>
            <a:r>
              <a:rPr lang="en-US" dirty="0" smtClean="0"/>
              <a:t>Dilution: lesson staff efforts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5BAED-F868-48F8-AE98-1B71C9828C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41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Sophisticated: complex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5BAED-F868-48F8-AE98-1B71C9828C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5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Risk exposure : for adjusting the final cost estimate for a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5BAED-F868-48F8-AE98-1B71C9828C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9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hazards can be identified early in the software engineering process, software design features can be specified that will either eliminate or control potential hazards.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5BAED-F868-48F8-AE98-1B71C9828C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65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9D14-A380-401A-909E-DA2FC9725C1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71D-1A5B-4357-94E3-938A232E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1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9D14-A380-401A-909E-DA2FC9725C1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71D-1A5B-4357-94E3-938A232E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9D14-A380-401A-909E-DA2FC9725C1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71D-1A5B-4357-94E3-938A232E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0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9D14-A380-401A-909E-DA2FC9725C1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71D-1A5B-4357-94E3-938A232E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9D14-A380-401A-909E-DA2FC9725C1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71D-1A5B-4357-94E3-938A232E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8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9D14-A380-401A-909E-DA2FC9725C1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71D-1A5B-4357-94E3-938A232E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4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9D14-A380-401A-909E-DA2FC9725C1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71D-1A5B-4357-94E3-938A232E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3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9D14-A380-401A-909E-DA2FC9725C1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71D-1A5B-4357-94E3-938A232E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4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9D14-A380-401A-909E-DA2FC9725C1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71D-1A5B-4357-94E3-938A232E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5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9D14-A380-401A-909E-DA2FC9725C1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71D-1A5B-4357-94E3-938A232E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3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69D14-A380-401A-909E-DA2FC9725C1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371D-1A5B-4357-94E3-938A232E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2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69D14-A380-401A-909E-DA2FC9725C1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C371D-1A5B-4357-94E3-938A232E6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1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992519"/>
          </a:xfrm>
        </p:spPr>
        <p:txBody>
          <a:bodyPr/>
          <a:lstStyle/>
          <a:p>
            <a:r>
              <a:rPr lang="en-US" b="1" dirty="0" smtClean="0"/>
              <a:t>Chap#28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70747"/>
            <a:ext cx="10515600" cy="982638"/>
          </a:xfrm>
        </p:spPr>
        <p:txBody>
          <a:bodyPr/>
          <a:lstStyle/>
          <a:p>
            <a:r>
              <a:rPr lang="en-US" dirty="0" smtClean="0"/>
              <a:t>                                                        </a:t>
            </a:r>
            <a:r>
              <a:rPr lang="en-US" sz="4000" b="1" dirty="0" smtClean="0">
                <a:solidFill>
                  <a:schemeClr val="tx1"/>
                </a:solidFill>
              </a:rPr>
              <a:t>Risk Management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07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28.3.2 Risk Components and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Risk components </a:t>
            </a:r>
            <a:r>
              <a:rPr lang="en-US" dirty="0"/>
              <a:t>are defined in the following manner: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Performance risk</a:t>
            </a:r>
            <a:r>
              <a:rPr lang="en-US" dirty="0"/>
              <a:t>—the degree of uncertainty that the product will meet </a:t>
            </a:r>
            <a:r>
              <a:rPr lang="en-US" dirty="0" smtClean="0"/>
              <a:t>its requirements </a:t>
            </a:r>
            <a:r>
              <a:rPr lang="en-US" dirty="0"/>
              <a:t>and be fit for its intended use.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Cost risk</a:t>
            </a:r>
            <a:r>
              <a:rPr lang="en-US" dirty="0"/>
              <a:t>—the degree of uncertainty that the project budget will </a:t>
            </a:r>
            <a:r>
              <a:rPr lang="en-US" dirty="0" smtClean="0"/>
              <a:t>be maintained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Support risk</a:t>
            </a:r>
            <a:r>
              <a:rPr lang="en-US" dirty="0"/>
              <a:t>—the degree of uncertainty that the resultant software will </a:t>
            </a:r>
            <a:r>
              <a:rPr lang="en-US" dirty="0" smtClean="0"/>
              <a:t>be easy </a:t>
            </a:r>
            <a:r>
              <a:rPr lang="en-US" dirty="0"/>
              <a:t>to correct, adapt, and enhance.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i="1" dirty="0"/>
              <a:t>Schedule risk</a:t>
            </a:r>
            <a:r>
              <a:rPr lang="en-US" dirty="0"/>
              <a:t>—the degree of uncertainty that the project schedule will </a:t>
            </a:r>
            <a:r>
              <a:rPr lang="en-US" dirty="0" smtClean="0"/>
              <a:t>be maintained </a:t>
            </a:r>
            <a:r>
              <a:rPr lang="en-US" dirty="0"/>
              <a:t>and that the product will be delivered on time.</a:t>
            </a:r>
          </a:p>
        </p:txBody>
      </p:sp>
    </p:spTree>
    <p:extLst>
      <p:ext uri="{BB962C8B-B14F-4D97-AF65-F5344CB8AC3E}">
        <p14:creationId xmlns:p14="http://schemas.microsoft.com/office/powerpoint/2010/main" val="1141849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28.4 RISK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Risk projection</a:t>
            </a:r>
            <a:r>
              <a:rPr lang="en-US" dirty="0"/>
              <a:t>, also called </a:t>
            </a:r>
            <a:r>
              <a:rPr lang="en-US" i="1" dirty="0"/>
              <a:t>risk estimation, </a:t>
            </a:r>
            <a:r>
              <a:rPr lang="en-US" dirty="0"/>
              <a:t>attempts to rate each risk in two ways</a:t>
            </a:r>
            <a:r>
              <a:rPr lang="en-US" dirty="0" smtClean="0"/>
              <a:t>—(</a:t>
            </a:r>
            <a:r>
              <a:rPr lang="en-US" dirty="0"/>
              <a:t>1) the </a:t>
            </a:r>
            <a:r>
              <a:rPr lang="en-US" dirty="0" smtClean="0"/>
              <a:t>probability </a:t>
            </a:r>
            <a:r>
              <a:rPr lang="en-US" dirty="0"/>
              <a:t>that the risk is real and (2) the consequences of </a:t>
            </a:r>
            <a:r>
              <a:rPr lang="en-US" dirty="0" smtClean="0"/>
              <a:t>the problems </a:t>
            </a:r>
            <a:r>
              <a:rPr lang="en-US" dirty="0"/>
              <a:t>associated with the risk, should it occur. You work along with other </a:t>
            </a:r>
            <a:r>
              <a:rPr lang="en-US" dirty="0" smtClean="0"/>
              <a:t>managers and </a:t>
            </a:r>
            <a:r>
              <a:rPr lang="en-US" dirty="0"/>
              <a:t>technical staff to perform four risk projection steps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/>
              <a:t>1. </a:t>
            </a:r>
            <a:r>
              <a:rPr lang="en-US" dirty="0"/>
              <a:t>Establish a scale that reflects the perceived likelihood of a risk.</a:t>
            </a:r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dirty="0" smtClean="0"/>
              <a:t>Delineate(describe) </a:t>
            </a:r>
            <a:r>
              <a:rPr lang="en-US" dirty="0"/>
              <a:t>the consequences of the risk.</a:t>
            </a:r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dirty="0"/>
              <a:t>Estimate the impact of the risk on the project and the product.</a:t>
            </a:r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dirty="0"/>
              <a:t>Assess the overall accuracy of the risk projection so that there will be </a:t>
            </a:r>
            <a:r>
              <a:rPr lang="en-US" dirty="0" smtClean="0"/>
              <a:t>no misunderstandings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3838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4388"/>
            <a:ext cx="10515600" cy="53625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28.4.1 Developing a Risk </a:t>
            </a:r>
            <a:r>
              <a:rPr lang="en-US" b="1" dirty="0" smtClean="0"/>
              <a:t>Table</a:t>
            </a:r>
          </a:p>
          <a:p>
            <a:r>
              <a:rPr lang="en-US" dirty="0"/>
              <a:t>A risk table provides you with a simple technique for risk </a:t>
            </a:r>
            <a:r>
              <a:rPr lang="en-US" dirty="0" smtClean="0"/>
              <a:t>projection</a:t>
            </a:r>
          </a:p>
          <a:p>
            <a:r>
              <a:rPr lang="en-US" dirty="0"/>
              <a:t>You begin by listing all </a:t>
            </a:r>
            <a:r>
              <a:rPr lang="en-US" dirty="0" smtClean="0"/>
              <a:t>risks in </a:t>
            </a:r>
            <a:r>
              <a:rPr lang="en-US" dirty="0"/>
              <a:t>the first column of </a:t>
            </a:r>
            <a:r>
              <a:rPr lang="en-US" dirty="0" smtClean="0"/>
              <a:t>the table</a:t>
            </a:r>
            <a:r>
              <a:rPr lang="en-US" dirty="0"/>
              <a:t>. This can be accomplished with the help of the risk item </a:t>
            </a:r>
            <a:r>
              <a:rPr lang="en-US" dirty="0" smtClean="0"/>
              <a:t>checklists.</a:t>
            </a:r>
          </a:p>
          <a:p>
            <a:r>
              <a:rPr lang="en-US" dirty="0"/>
              <a:t>The </a:t>
            </a:r>
            <a:r>
              <a:rPr lang="en-US" i="1" dirty="0"/>
              <a:t>cutoff </a:t>
            </a:r>
            <a:r>
              <a:rPr lang="en-US" i="1" dirty="0" smtClean="0"/>
              <a:t>line</a:t>
            </a:r>
            <a:r>
              <a:rPr lang="en-US" dirty="0" smtClean="0"/>
              <a:t> </a:t>
            </a:r>
            <a:r>
              <a:rPr lang="en-US" dirty="0"/>
              <a:t>implies that only risks that lie </a:t>
            </a:r>
            <a:r>
              <a:rPr lang="en-US" dirty="0" smtClean="0"/>
              <a:t>above the </a:t>
            </a:r>
            <a:r>
              <a:rPr lang="en-US" dirty="0"/>
              <a:t>line will be given further attention. Risks that fall below the line are </a:t>
            </a:r>
            <a:r>
              <a:rPr lang="en-US" dirty="0" smtClean="0"/>
              <a:t>reevaluated to </a:t>
            </a:r>
            <a:r>
              <a:rPr lang="en-US" dirty="0"/>
              <a:t>accomplish second-order prioritization</a:t>
            </a:r>
            <a:r>
              <a:rPr lang="en-US" dirty="0" smtClean="0"/>
              <a:t>.</a:t>
            </a:r>
          </a:p>
          <a:p>
            <a:r>
              <a:rPr lang="en-US" dirty="0"/>
              <a:t>Risk drivers can be assessed on a qualitative probability scale that has </a:t>
            </a:r>
            <a:r>
              <a:rPr lang="en-US" dirty="0" smtClean="0"/>
              <a:t>the following </a:t>
            </a:r>
            <a:r>
              <a:rPr lang="en-US" dirty="0"/>
              <a:t>values: impossible, </a:t>
            </a:r>
            <a:r>
              <a:rPr lang="en-US" dirty="0" smtClean="0"/>
              <a:t>improbable(doubt), probable(likely to happen), </a:t>
            </a:r>
            <a:r>
              <a:rPr lang="en-US" dirty="0"/>
              <a:t>and </a:t>
            </a:r>
            <a:r>
              <a:rPr lang="en-US" dirty="0" smtClean="0"/>
              <a:t>frequent(rare).</a:t>
            </a:r>
          </a:p>
          <a:p>
            <a:r>
              <a:rPr lang="en-US" b="1" dirty="0" smtClean="0"/>
              <a:t>Tables from book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695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1525"/>
            <a:ext cx="10515600" cy="54054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28.4.2 Assessing Risk </a:t>
            </a:r>
            <a:r>
              <a:rPr lang="en-US" b="1" dirty="0" smtClean="0"/>
              <a:t>Impact</a:t>
            </a:r>
          </a:p>
          <a:p>
            <a:r>
              <a:rPr lang="en-US" dirty="0"/>
              <a:t>Three factors affect the consequences that are likely if a risk does occur: its </a:t>
            </a:r>
            <a:r>
              <a:rPr lang="en-US" dirty="0" smtClean="0"/>
              <a:t>nature, its </a:t>
            </a:r>
            <a:r>
              <a:rPr lang="en-US" dirty="0"/>
              <a:t>scope, and its timing</a:t>
            </a:r>
            <a:r>
              <a:rPr lang="en-US" dirty="0" smtClean="0"/>
              <a:t>.</a:t>
            </a:r>
          </a:p>
          <a:p>
            <a:r>
              <a:rPr lang="en-US" dirty="0"/>
              <a:t>The overall </a:t>
            </a:r>
            <a:r>
              <a:rPr lang="en-US" i="1" dirty="0"/>
              <a:t>risk exposure </a:t>
            </a:r>
            <a:r>
              <a:rPr lang="en-US" dirty="0"/>
              <a:t>RE is determined using the following </a:t>
            </a:r>
            <a:r>
              <a:rPr lang="en-US" dirty="0" smtClean="0"/>
              <a:t>relationship RE= </a:t>
            </a:r>
            <a:r>
              <a:rPr lang="en-US" i="1" dirty="0"/>
              <a:t>P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i="1" dirty="0" smtClean="0"/>
              <a:t>C </a:t>
            </a:r>
            <a:r>
              <a:rPr lang="en-US" dirty="0" smtClean="0"/>
              <a:t>where </a:t>
            </a:r>
            <a:r>
              <a:rPr lang="en-US" i="1" dirty="0"/>
              <a:t>P </a:t>
            </a:r>
            <a:r>
              <a:rPr lang="en-US" dirty="0"/>
              <a:t>is the probability of occurrence for a risk, and </a:t>
            </a:r>
            <a:r>
              <a:rPr lang="en-US" i="1" dirty="0"/>
              <a:t>C </a:t>
            </a:r>
            <a:r>
              <a:rPr lang="en-US" dirty="0"/>
              <a:t>is the cost to the </a:t>
            </a:r>
            <a:r>
              <a:rPr lang="en-US" dirty="0" smtClean="0"/>
              <a:t>project should </a:t>
            </a:r>
            <a:r>
              <a:rPr lang="en-US" dirty="0"/>
              <a:t>the risk occur</a:t>
            </a:r>
            <a:r>
              <a:rPr lang="en-US" dirty="0" smtClean="0"/>
              <a:t>.</a:t>
            </a:r>
          </a:p>
          <a:p>
            <a:r>
              <a:rPr lang="en-US" b="1" dirty="0"/>
              <a:t>Risk </a:t>
            </a:r>
            <a:r>
              <a:rPr lang="en-US" b="1" dirty="0" smtClean="0"/>
              <a:t>identification,</a:t>
            </a:r>
            <a:r>
              <a:rPr lang="en-US" b="1" dirty="0"/>
              <a:t> Risk </a:t>
            </a:r>
            <a:r>
              <a:rPr lang="en-US" b="1" dirty="0" smtClean="0"/>
              <a:t>probability(80%),</a:t>
            </a:r>
            <a:r>
              <a:rPr lang="en-US" b="1" dirty="0"/>
              <a:t> Risk </a:t>
            </a:r>
            <a:r>
              <a:rPr lang="en-US" b="1" dirty="0" smtClean="0"/>
              <a:t>impact,</a:t>
            </a:r>
            <a:r>
              <a:rPr lang="en-US" b="1" dirty="0"/>
              <a:t> Risk exposure</a:t>
            </a:r>
          </a:p>
        </p:txBody>
      </p:sp>
    </p:spTree>
    <p:extLst>
      <p:ext uri="{BB962C8B-B14F-4D97-AF65-F5344CB8AC3E}">
        <p14:creationId xmlns:p14="http://schemas.microsoft.com/office/powerpoint/2010/main" val="146406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28.5 RISK REFINEMENT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</a:t>
            </a:r>
            <a:r>
              <a:rPr lang="en-US" dirty="0" smtClean="0"/>
              <a:t>time passes </a:t>
            </a:r>
            <a:r>
              <a:rPr lang="en-US" dirty="0"/>
              <a:t>and more is learned about the project and the risk, it may be possible to </a:t>
            </a:r>
            <a:r>
              <a:rPr lang="en-US" dirty="0" smtClean="0"/>
              <a:t>refine the </a:t>
            </a:r>
            <a:r>
              <a:rPr lang="en-US" dirty="0"/>
              <a:t>risk into a set of more detailed risks, each somewhat easier to mitigate, </a:t>
            </a:r>
            <a:r>
              <a:rPr lang="en-US" dirty="0" err="1" smtClean="0"/>
              <a:t>monitor,and</a:t>
            </a:r>
            <a:r>
              <a:rPr lang="en-US" dirty="0" smtClean="0"/>
              <a:t> </a:t>
            </a:r>
            <a:r>
              <a:rPr lang="en-US" dirty="0"/>
              <a:t>manage</a:t>
            </a:r>
            <a:r>
              <a:rPr lang="en-US" dirty="0" smtClean="0"/>
              <a:t>.</a:t>
            </a:r>
          </a:p>
          <a:p>
            <a:r>
              <a:rPr lang="en-US" dirty="0"/>
              <a:t>One way to do this is to represent the risk in </a:t>
            </a:r>
            <a:r>
              <a:rPr lang="en-US" i="1" dirty="0" smtClean="0"/>
              <a:t>condition-transition-consequence </a:t>
            </a:r>
            <a:r>
              <a:rPr lang="en-US" dirty="0" smtClean="0"/>
              <a:t>(CTC</a:t>
            </a:r>
            <a:r>
              <a:rPr lang="en-US" dirty="0"/>
              <a:t>) </a:t>
            </a:r>
            <a:r>
              <a:rPr lang="en-US" dirty="0" smtClean="0"/>
              <a:t>format.</a:t>
            </a:r>
          </a:p>
          <a:p>
            <a:r>
              <a:rPr lang="en-US" dirty="0" smtClean="0"/>
              <a:t>Refinement </a:t>
            </a:r>
            <a:r>
              <a:rPr lang="en-US" dirty="0"/>
              <a:t>helps to isolate the underlying risks and might lead to easier analysis </a:t>
            </a:r>
            <a:r>
              <a:rPr lang="en-US" dirty="0" smtClean="0"/>
              <a:t>and 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34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28.6 RISK MITIGATION, MONITORING, AND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Effective strategy must </a:t>
            </a:r>
            <a:r>
              <a:rPr lang="en-US" dirty="0"/>
              <a:t>consider three issues: risk avoidance, risk monitoring, and risk </a:t>
            </a:r>
            <a:r>
              <a:rPr lang="en-US" dirty="0" smtClean="0"/>
              <a:t>management and contingency(condition) </a:t>
            </a:r>
            <a:r>
              <a:rPr lang="en-US" dirty="0"/>
              <a:t>planning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To mitigate this risk, you would develop a strategy for reducing turnover. </a:t>
            </a:r>
            <a:r>
              <a:rPr lang="en-US" dirty="0" smtClean="0"/>
              <a:t>Among the </a:t>
            </a:r>
            <a:r>
              <a:rPr lang="en-US" dirty="0"/>
              <a:t>possible steps to be taken are:</a:t>
            </a:r>
          </a:p>
          <a:p>
            <a:pPr marL="0" indent="0">
              <a:buNone/>
            </a:pPr>
            <a:r>
              <a:rPr lang="en-US" dirty="0"/>
              <a:t>• Meet with current staff to determine causes for </a:t>
            </a:r>
            <a:r>
              <a:rPr lang="en-US" dirty="0" smtClean="0"/>
              <a:t>turnover(reasons)</a:t>
            </a:r>
          </a:p>
          <a:p>
            <a:pPr marL="0" indent="0">
              <a:buNone/>
            </a:pPr>
            <a:r>
              <a:rPr lang="en-US" dirty="0"/>
              <a:t>• Mitigate those causes that are under your </a:t>
            </a:r>
            <a:r>
              <a:rPr lang="en-US" dirty="0" smtClean="0"/>
              <a:t>control before starting</a:t>
            </a:r>
          </a:p>
          <a:p>
            <a:pPr marL="0" indent="0">
              <a:buNone/>
            </a:pPr>
            <a:r>
              <a:rPr lang="en-US" dirty="0"/>
              <a:t>develop </a:t>
            </a:r>
            <a:r>
              <a:rPr lang="en-US" dirty="0" smtClean="0"/>
              <a:t>techniques to handles issues to </a:t>
            </a:r>
            <a:r>
              <a:rPr lang="en-US" dirty="0"/>
              <a:t>ensure </a:t>
            </a:r>
            <a:r>
              <a:rPr lang="en-US" dirty="0" smtClean="0"/>
              <a:t>continuity</a:t>
            </a:r>
          </a:p>
          <a:p>
            <a:r>
              <a:rPr lang="en-US" dirty="0"/>
              <a:t>Organize project teams so that information about each development </a:t>
            </a:r>
            <a:r>
              <a:rPr lang="en-US" dirty="0" smtClean="0"/>
              <a:t>activity is </a:t>
            </a:r>
            <a:r>
              <a:rPr lang="en-US" dirty="0"/>
              <a:t>widely dispersed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• Define work product standards and establish mechanisms to be sure that </a:t>
            </a:r>
            <a:r>
              <a:rPr lang="en-US" dirty="0" smtClean="0"/>
              <a:t>all models </a:t>
            </a:r>
            <a:r>
              <a:rPr lang="en-US" dirty="0"/>
              <a:t>and documents are developed in a timely </a:t>
            </a:r>
            <a:r>
              <a:rPr lang="en-US" dirty="0" smtClean="0"/>
              <a:t>manner.</a:t>
            </a:r>
          </a:p>
          <a:p>
            <a:pPr marL="0" indent="0">
              <a:buNone/>
            </a:pPr>
            <a:r>
              <a:rPr lang="en-US" dirty="0"/>
              <a:t>• Conduct peer reviews of all </a:t>
            </a:r>
            <a:r>
              <a:rPr lang="en-US" dirty="0" smtClean="0"/>
              <a:t>work</a:t>
            </a:r>
          </a:p>
          <a:p>
            <a:pPr marL="0" indent="0">
              <a:buNone/>
            </a:pPr>
            <a:r>
              <a:rPr lang="en-US" dirty="0"/>
              <a:t>• Assign a backup staff member for every critical technologist</a:t>
            </a:r>
          </a:p>
        </p:txBody>
      </p:sp>
    </p:spTree>
    <p:extLst>
      <p:ext uri="{BB962C8B-B14F-4D97-AF65-F5344CB8AC3E}">
        <p14:creationId xmlns:p14="http://schemas.microsoft.com/office/powerpoint/2010/main" val="181169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28.7 THE RMMM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risk management strategy can be included in the software project plan, or the </a:t>
            </a:r>
            <a:r>
              <a:rPr lang="en-US" dirty="0" smtClean="0"/>
              <a:t>risk management </a:t>
            </a:r>
            <a:r>
              <a:rPr lang="en-US" dirty="0"/>
              <a:t>steps can be organized into a separate </a:t>
            </a:r>
            <a:r>
              <a:rPr lang="en-US" i="1" dirty="0"/>
              <a:t>risk mitigation, monitoring, </a:t>
            </a:r>
            <a:r>
              <a:rPr lang="en-US" i="1" dirty="0" smtClean="0"/>
              <a:t>and management </a:t>
            </a:r>
            <a:r>
              <a:rPr lang="en-US" i="1" dirty="0"/>
              <a:t>plan </a:t>
            </a:r>
            <a:r>
              <a:rPr lang="en-US" dirty="0"/>
              <a:t>(RMMM</a:t>
            </a:r>
            <a:r>
              <a:rPr lang="en-US" dirty="0" smtClean="0"/>
              <a:t>)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Each risk </a:t>
            </a:r>
            <a:r>
              <a:rPr lang="en-US" dirty="0"/>
              <a:t>is documented individually using a </a:t>
            </a:r>
            <a:r>
              <a:rPr lang="en-US" i="1" dirty="0"/>
              <a:t>risk information sheet </a:t>
            </a:r>
            <a:r>
              <a:rPr lang="en-US" dirty="0"/>
              <a:t>(RIS) </a:t>
            </a:r>
            <a:r>
              <a:rPr lang="en-US" dirty="0" smtClean="0"/>
              <a:t>. </a:t>
            </a:r>
            <a:r>
              <a:rPr lang="en-US" dirty="0"/>
              <a:t>In </a:t>
            </a:r>
            <a:r>
              <a:rPr lang="en-US" dirty="0" smtClean="0"/>
              <a:t>most cases</a:t>
            </a:r>
            <a:r>
              <a:rPr lang="en-US" dirty="0"/>
              <a:t>, the RIS is maintained using a database system so that creation and </a:t>
            </a:r>
            <a:r>
              <a:rPr lang="en-US" dirty="0" smtClean="0"/>
              <a:t>information entry</a:t>
            </a:r>
            <a:r>
              <a:rPr lang="en-US" dirty="0"/>
              <a:t>, priority ordering, searches, and other analysis may be accomplished easily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Risk </a:t>
            </a:r>
            <a:r>
              <a:rPr lang="en-US" dirty="0"/>
              <a:t>mitigation is a </a:t>
            </a:r>
            <a:r>
              <a:rPr lang="en-US" dirty="0" smtClean="0"/>
              <a:t>problem avoidance </a:t>
            </a:r>
            <a:r>
              <a:rPr lang="en-US" dirty="0"/>
              <a:t>activity. Risk monitoring is a project tracking activity with three </a:t>
            </a:r>
            <a:r>
              <a:rPr lang="en-US" dirty="0" smtClean="0"/>
              <a:t>primary objectives</a:t>
            </a:r>
            <a:r>
              <a:rPr lang="en-US" dirty="0"/>
              <a:t>: (1) to assess whether predicted risks do, in fact, occur; (2) to </a:t>
            </a:r>
            <a:r>
              <a:rPr lang="en-US" dirty="0" smtClean="0"/>
              <a:t>ensure that </a:t>
            </a:r>
            <a:r>
              <a:rPr lang="en-US" dirty="0"/>
              <a:t>risk aversion steps defined for the risk are being properly applied; and (3) to </a:t>
            </a:r>
            <a:r>
              <a:rPr lang="en-US" dirty="0" smtClean="0"/>
              <a:t>collect information </a:t>
            </a:r>
            <a:r>
              <a:rPr lang="en-US" dirty="0"/>
              <a:t>that can be used for future risk analysis.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many cases, the </a:t>
            </a:r>
            <a:r>
              <a:rPr lang="en-US" dirty="0" smtClean="0"/>
              <a:t>problems that </a:t>
            </a:r>
            <a:r>
              <a:rPr lang="en-US" dirty="0"/>
              <a:t>occur during a project can be traced to more than one risk. Another job </a:t>
            </a:r>
            <a:r>
              <a:rPr lang="en-US" dirty="0" smtClean="0"/>
              <a:t>of risk </a:t>
            </a:r>
            <a:r>
              <a:rPr lang="en-US" dirty="0"/>
              <a:t>monitoring is to attempt to allocate origin [what risk(s) caused which </a:t>
            </a:r>
            <a:r>
              <a:rPr lang="en-US" dirty="0" smtClean="0"/>
              <a:t>problems throughout </a:t>
            </a:r>
            <a:r>
              <a:rPr lang="en-US" dirty="0"/>
              <a:t>the project</a:t>
            </a:r>
            <a:r>
              <a:rPr lang="en-US" dirty="0" smtClean="0"/>
              <a:t>].</a:t>
            </a:r>
          </a:p>
          <a:p>
            <a:r>
              <a:rPr lang="en-US" dirty="0" smtClean="0"/>
              <a:t>Table </a:t>
            </a:r>
            <a:r>
              <a:rPr lang="en-US" smtClean="0"/>
              <a:t>from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2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684" y="1501255"/>
            <a:ext cx="6473768" cy="3895006"/>
          </a:xfrm>
        </p:spPr>
      </p:pic>
    </p:spTree>
    <p:extLst>
      <p:ext uri="{BB962C8B-B14F-4D97-AF65-F5344CB8AC3E}">
        <p14:creationId xmlns:p14="http://schemas.microsoft.com/office/powerpoint/2010/main" val="209402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28.1 REACTIVE VERSUS PROACTIVE RISK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Reactive strategy </a:t>
            </a:r>
            <a:r>
              <a:rPr lang="en-US" dirty="0" smtClean="0"/>
              <a:t>monitors </a:t>
            </a:r>
            <a:r>
              <a:rPr lang="en-US" dirty="0"/>
              <a:t>the project for likely risks. Resources are set aside to deal with </a:t>
            </a:r>
            <a:r>
              <a:rPr lang="en-US" dirty="0" smtClean="0"/>
              <a:t>them, should </a:t>
            </a:r>
            <a:r>
              <a:rPr lang="en-US" dirty="0"/>
              <a:t>they become actual problems. More commonly, the software team </a:t>
            </a:r>
            <a:r>
              <a:rPr lang="en-US" dirty="0" smtClean="0"/>
              <a:t>does nothing </a:t>
            </a:r>
            <a:r>
              <a:rPr lang="en-US" dirty="0"/>
              <a:t>about risks until something goes wrong. Then, the team flies into action </a:t>
            </a:r>
            <a:r>
              <a:rPr lang="en-US" dirty="0" smtClean="0"/>
              <a:t>in an </a:t>
            </a:r>
            <a:r>
              <a:rPr lang="en-US" dirty="0"/>
              <a:t>attempt to correct the problem rapidly. This is often called a </a:t>
            </a:r>
            <a:r>
              <a:rPr lang="en-US" i="1" dirty="0"/>
              <a:t>fire-fighting mode</a:t>
            </a:r>
            <a:r>
              <a:rPr lang="en-US" i="1" dirty="0" smtClean="0"/>
              <a:t>.</a:t>
            </a:r>
          </a:p>
          <a:p>
            <a:r>
              <a:rPr lang="en-US" b="1" dirty="0"/>
              <a:t>P</a:t>
            </a:r>
            <a:r>
              <a:rPr lang="en-US" b="1" dirty="0" smtClean="0"/>
              <a:t>roactive </a:t>
            </a:r>
            <a:r>
              <a:rPr lang="en-US" b="1" dirty="0"/>
              <a:t>strategy </a:t>
            </a:r>
            <a:r>
              <a:rPr lang="en-US" dirty="0"/>
              <a:t>begins long before technical work is initiated. Potential risks </a:t>
            </a:r>
            <a:r>
              <a:rPr lang="en-US" dirty="0" smtClean="0"/>
              <a:t>are identified</a:t>
            </a:r>
            <a:r>
              <a:rPr lang="en-US" dirty="0"/>
              <a:t>, their probability and impact are assessed, and they are ranked by </a:t>
            </a:r>
            <a:r>
              <a:rPr lang="en-US" dirty="0" smtClean="0"/>
              <a:t>importance. Then</a:t>
            </a:r>
            <a:r>
              <a:rPr lang="en-US" dirty="0"/>
              <a:t>, the software team establishes a plan for managing risk. The </a:t>
            </a:r>
            <a:r>
              <a:rPr lang="en-US" dirty="0" smtClean="0"/>
              <a:t>primary objective </a:t>
            </a:r>
            <a:r>
              <a:rPr lang="en-US" dirty="0"/>
              <a:t>is to avoid risk, but because not all risks can be avoided, the team </a:t>
            </a:r>
            <a:r>
              <a:rPr lang="en-US" dirty="0" smtClean="0"/>
              <a:t>works to </a:t>
            </a:r>
            <a:r>
              <a:rPr lang="en-US" dirty="0"/>
              <a:t>develop a contingency plan that will enable it to respond in a controlled </a:t>
            </a:r>
            <a:r>
              <a:rPr lang="en-US" dirty="0" smtClean="0"/>
              <a:t>and effective </a:t>
            </a:r>
            <a:r>
              <a:rPr lang="en-US" dirty="0"/>
              <a:t>manner.</a:t>
            </a:r>
          </a:p>
        </p:txBody>
      </p:sp>
    </p:spTree>
    <p:extLst>
      <p:ext uri="{BB962C8B-B14F-4D97-AF65-F5344CB8AC3E}">
        <p14:creationId xmlns:p14="http://schemas.microsoft.com/office/powerpoint/2010/main" val="58926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28.2 SOFTWARE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Risk </a:t>
            </a:r>
            <a:r>
              <a:rPr lang="en-US" dirty="0"/>
              <a:t>always involves two </a:t>
            </a:r>
            <a:r>
              <a:rPr lang="en-US" dirty="0" smtClean="0"/>
              <a:t>characteristics: </a:t>
            </a:r>
            <a:r>
              <a:rPr lang="en-US" i="1" dirty="0" smtClean="0">
                <a:solidFill>
                  <a:srgbClr val="FF0000"/>
                </a:solidFill>
              </a:rPr>
              <a:t>uncertainty</a:t>
            </a:r>
            <a:r>
              <a:rPr lang="en-US" dirty="0" smtClean="0"/>
              <a:t>—the </a:t>
            </a:r>
            <a:r>
              <a:rPr lang="en-US" dirty="0"/>
              <a:t>risk may or may not happen; that is, there are no 100 </a:t>
            </a:r>
            <a:r>
              <a:rPr lang="en-US" dirty="0" smtClean="0"/>
              <a:t>percent </a:t>
            </a:r>
            <a:r>
              <a:rPr lang="en-US" dirty="0"/>
              <a:t>probable </a:t>
            </a:r>
            <a:r>
              <a:rPr lang="en-US" dirty="0" smtClean="0"/>
              <a:t>risks—and </a:t>
            </a:r>
            <a:r>
              <a:rPr lang="en-US" i="1" dirty="0">
                <a:solidFill>
                  <a:srgbClr val="FF0000"/>
                </a:solidFill>
              </a:rPr>
              <a:t>loss</a:t>
            </a:r>
            <a:r>
              <a:rPr lang="en-US" dirty="0"/>
              <a:t>—if the risk becomes a reality, unwanted consequences </a:t>
            </a:r>
            <a:r>
              <a:rPr lang="en-US" dirty="0" smtClean="0"/>
              <a:t>or losses </a:t>
            </a:r>
            <a:r>
              <a:rPr lang="en-US" dirty="0"/>
              <a:t>will </a:t>
            </a:r>
            <a:r>
              <a:rPr lang="en-US" dirty="0" smtClean="0"/>
              <a:t>occur. Different </a:t>
            </a:r>
            <a:r>
              <a:rPr lang="en-US" dirty="0"/>
              <a:t>categories of risks are </a:t>
            </a:r>
            <a:r>
              <a:rPr lang="en-US" dirty="0" smtClean="0"/>
              <a:t>considered:</a:t>
            </a:r>
          </a:p>
          <a:p>
            <a:r>
              <a:rPr lang="en-US" b="1" i="1" dirty="0"/>
              <a:t>Project </a:t>
            </a:r>
            <a:r>
              <a:rPr lang="en-US" b="1" i="1" dirty="0" smtClean="0"/>
              <a:t>risks: </a:t>
            </a:r>
            <a:r>
              <a:rPr lang="en-US" dirty="0"/>
              <a:t>threaten the project </a:t>
            </a:r>
            <a:r>
              <a:rPr lang="en-US" dirty="0" smtClean="0"/>
              <a:t>plan. Project </a:t>
            </a:r>
            <a:r>
              <a:rPr lang="en-US" dirty="0"/>
              <a:t>risks become real, it </a:t>
            </a:r>
            <a:r>
              <a:rPr lang="en-US" dirty="0" smtClean="0"/>
              <a:t>is likely </a:t>
            </a:r>
            <a:r>
              <a:rPr lang="en-US" dirty="0"/>
              <a:t>that the project schedule will slip and that costs will increase. Project </a:t>
            </a:r>
            <a:r>
              <a:rPr lang="en-US" dirty="0" smtClean="0"/>
              <a:t>risks identify </a:t>
            </a:r>
            <a:r>
              <a:rPr lang="en-US" dirty="0"/>
              <a:t>potential budgetary, schedule, personnel (staffing and organization), </a:t>
            </a:r>
            <a:r>
              <a:rPr lang="en-US" dirty="0" smtClean="0"/>
              <a:t>resource, stakeholder</a:t>
            </a:r>
            <a:r>
              <a:rPr lang="en-US" dirty="0"/>
              <a:t>, and requirements problems and their impact on a software project</a:t>
            </a:r>
            <a:r>
              <a:rPr lang="en-US" dirty="0" smtClean="0"/>
              <a:t>.</a:t>
            </a:r>
          </a:p>
          <a:p>
            <a:r>
              <a:rPr lang="en-US" b="1" i="1" dirty="0"/>
              <a:t>Technical </a:t>
            </a:r>
            <a:r>
              <a:rPr lang="en-US" b="1" i="1" dirty="0" smtClean="0"/>
              <a:t>risks: </a:t>
            </a:r>
            <a:r>
              <a:rPr lang="en-US" dirty="0" smtClean="0"/>
              <a:t>threaten </a:t>
            </a:r>
            <a:r>
              <a:rPr lang="en-US" dirty="0"/>
              <a:t>the quality and timeliness of the software to be </a:t>
            </a:r>
            <a:r>
              <a:rPr lang="en-US" dirty="0" smtClean="0"/>
              <a:t>produced. If </a:t>
            </a:r>
            <a:r>
              <a:rPr lang="en-US" dirty="0"/>
              <a:t>a technical risk becomes a reality, implementation may become difficult or </a:t>
            </a:r>
            <a:r>
              <a:rPr lang="en-US" dirty="0" smtClean="0"/>
              <a:t>impossible. Technical </a:t>
            </a:r>
            <a:r>
              <a:rPr lang="en-US" dirty="0"/>
              <a:t>risks identify potential design, implementation, specification ambiguity, </a:t>
            </a:r>
            <a:r>
              <a:rPr lang="en-US" dirty="0" smtClean="0"/>
              <a:t>technical </a:t>
            </a:r>
            <a:r>
              <a:rPr lang="en-US" dirty="0" err="1" smtClean="0"/>
              <a:t>Uncertainty,interface</a:t>
            </a:r>
            <a:r>
              <a:rPr lang="en-US" dirty="0"/>
              <a:t>, </a:t>
            </a:r>
            <a:r>
              <a:rPr lang="en-US" dirty="0" smtClean="0"/>
              <a:t>verification, and </a:t>
            </a:r>
            <a:r>
              <a:rPr lang="en-US" dirty="0"/>
              <a:t>maintenance problems.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1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/>
          </a:bodyPr>
          <a:lstStyle/>
          <a:p>
            <a:r>
              <a:rPr lang="en-US" b="1" dirty="0"/>
              <a:t>Business risks </a:t>
            </a:r>
            <a:r>
              <a:rPr lang="en-US" dirty="0"/>
              <a:t>threaten the </a:t>
            </a:r>
            <a:r>
              <a:rPr lang="en-US" dirty="0" smtClean="0"/>
              <a:t>viability(growth, develop) </a:t>
            </a:r>
            <a:r>
              <a:rPr lang="en-US" dirty="0"/>
              <a:t>of the software to be built and often </a:t>
            </a:r>
            <a:r>
              <a:rPr lang="en-US" dirty="0" smtClean="0"/>
              <a:t>jeopardize(risk) the </a:t>
            </a:r>
            <a:r>
              <a:rPr lang="en-US" dirty="0"/>
              <a:t>project or the product. Candidates for the top five business risks are (1) </a:t>
            </a:r>
            <a:r>
              <a:rPr lang="en-US" dirty="0" smtClean="0"/>
              <a:t>building an </a:t>
            </a:r>
            <a:r>
              <a:rPr lang="en-US" dirty="0"/>
              <a:t>excellent product or system that no one really wants (</a:t>
            </a:r>
            <a:r>
              <a:rPr lang="en-US" dirty="0">
                <a:solidFill>
                  <a:srgbClr val="FF0000"/>
                </a:solidFill>
              </a:rPr>
              <a:t>market risk</a:t>
            </a:r>
            <a:r>
              <a:rPr lang="en-US" dirty="0"/>
              <a:t>), (2) </a:t>
            </a:r>
            <a:r>
              <a:rPr lang="en-US" dirty="0" smtClean="0"/>
              <a:t>building a </a:t>
            </a:r>
            <a:r>
              <a:rPr lang="en-US" dirty="0"/>
              <a:t>product that no longer fits into the overall business strategy for the </a:t>
            </a:r>
            <a:r>
              <a:rPr lang="en-US" dirty="0" smtClean="0"/>
              <a:t>company (</a:t>
            </a:r>
            <a:r>
              <a:rPr lang="en-US" dirty="0" smtClean="0">
                <a:solidFill>
                  <a:srgbClr val="FF0000"/>
                </a:solidFill>
              </a:rPr>
              <a:t>strategic </a:t>
            </a:r>
            <a:r>
              <a:rPr lang="en-US" dirty="0">
                <a:solidFill>
                  <a:srgbClr val="FF0000"/>
                </a:solidFill>
              </a:rPr>
              <a:t>risk</a:t>
            </a:r>
            <a:r>
              <a:rPr lang="en-US" dirty="0"/>
              <a:t>), (3) building a product that the sales force doesn’t understand how </a:t>
            </a:r>
            <a:r>
              <a:rPr lang="en-US" dirty="0" smtClean="0"/>
              <a:t>to sell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sales risk</a:t>
            </a:r>
            <a:r>
              <a:rPr lang="en-US" dirty="0"/>
              <a:t>), (4) losing the support of senior management due to a change in </a:t>
            </a:r>
            <a:r>
              <a:rPr lang="en-US" dirty="0" smtClean="0"/>
              <a:t>focus or </a:t>
            </a:r>
            <a:r>
              <a:rPr lang="en-US" dirty="0"/>
              <a:t>a change in people (</a:t>
            </a:r>
            <a:r>
              <a:rPr lang="en-US" dirty="0">
                <a:solidFill>
                  <a:srgbClr val="FF0000"/>
                </a:solidFill>
              </a:rPr>
              <a:t>management risk</a:t>
            </a:r>
            <a:r>
              <a:rPr lang="en-US" dirty="0"/>
              <a:t>), and (5) losing budgetary or </a:t>
            </a:r>
            <a:r>
              <a:rPr lang="en-US" dirty="0" smtClean="0"/>
              <a:t>personnel commitment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budget risks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6842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b="1" dirty="0" smtClean="0"/>
              <a:t>General categorization of risks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Known risks </a:t>
            </a:r>
            <a:r>
              <a:rPr lang="en-US" dirty="0"/>
              <a:t>are those that can be uncovered after careful evaluation </a:t>
            </a:r>
            <a:r>
              <a:rPr lang="en-US" dirty="0" smtClean="0"/>
              <a:t>of the </a:t>
            </a:r>
            <a:r>
              <a:rPr lang="en-US" dirty="0"/>
              <a:t>project plan, the business and technical environment in which the project </a:t>
            </a:r>
            <a:r>
              <a:rPr lang="en-US" dirty="0" smtClean="0"/>
              <a:t>is being </a:t>
            </a:r>
            <a:r>
              <a:rPr lang="en-US" dirty="0"/>
              <a:t>developed, and other reliable information sources (e.g., unrealistic </a:t>
            </a:r>
            <a:r>
              <a:rPr lang="en-US" dirty="0" smtClean="0"/>
              <a:t>delivery date</a:t>
            </a:r>
            <a:r>
              <a:rPr lang="en-US" dirty="0"/>
              <a:t>, lack of documented requirements or software scope, poor </a:t>
            </a:r>
            <a:r>
              <a:rPr lang="en-US" dirty="0" smtClean="0"/>
              <a:t>development environment).</a:t>
            </a:r>
          </a:p>
          <a:p>
            <a:r>
              <a:rPr lang="en-US" b="1" dirty="0"/>
              <a:t>Predictable risks </a:t>
            </a:r>
            <a:r>
              <a:rPr lang="en-US" dirty="0"/>
              <a:t>are </a:t>
            </a:r>
            <a:r>
              <a:rPr lang="en-US" dirty="0" smtClean="0"/>
              <a:t>from </a:t>
            </a:r>
            <a:r>
              <a:rPr lang="en-US" dirty="0"/>
              <a:t>past project </a:t>
            </a:r>
            <a:r>
              <a:rPr lang="en-US" dirty="0" smtClean="0"/>
              <a:t>experience (e.g</a:t>
            </a:r>
            <a:r>
              <a:rPr lang="en-US" dirty="0"/>
              <a:t>., staff turnover, poor communication with the customer, dilution of staff </a:t>
            </a:r>
            <a:r>
              <a:rPr lang="en-US" dirty="0" smtClean="0"/>
              <a:t>effort as </a:t>
            </a:r>
            <a:r>
              <a:rPr lang="en-US" dirty="0"/>
              <a:t>ongoing maintenance requests are serviced). </a:t>
            </a:r>
            <a:endParaRPr lang="en-US" dirty="0" smtClean="0"/>
          </a:p>
          <a:p>
            <a:r>
              <a:rPr lang="en-US" b="1" dirty="0" smtClean="0"/>
              <a:t>Unpredictable </a:t>
            </a:r>
            <a:r>
              <a:rPr lang="en-US" b="1" dirty="0"/>
              <a:t>risks </a:t>
            </a:r>
            <a:r>
              <a:rPr lang="en-US" dirty="0" smtClean="0"/>
              <a:t>They </a:t>
            </a:r>
            <a:r>
              <a:rPr lang="en-US" dirty="0"/>
              <a:t>can and do occur, but they are extremely difficult to identify </a:t>
            </a:r>
            <a:r>
              <a:rPr lang="en-US" dirty="0" smtClean="0"/>
              <a:t>in advance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35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28.3 RISK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Risk identification is a systematic attempt to specify threats to the project </a:t>
            </a:r>
            <a:r>
              <a:rPr lang="en-US" dirty="0" err="1" smtClean="0"/>
              <a:t>plan.By</a:t>
            </a:r>
            <a:r>
              <a:rPr lang="en-US" dirty="0" smtClean="0"/>
              <a:t> </a:t>
            </a:r>
            <a:r>
              <a:rPr lang="en-US" dirty="0"/>
              <a:t>identifying known and predictable </a:t>
            </a:r>
            <a:r>
              <a:rPr lang="en-US" dirty="0" smtClean="0"/>
              <a:t>risks, the </a:t>
            </a:r>
            <a:r>
              <a:rPr lang="en-US" dirty="0"/>
              <a:t>project manager takes a first step toward avoiding them when possible and </a:t>
            </a:r>
            <a:r>
              <a:rPr lang="en-US" dirty="0" smtClean="0"/>
              <a:t>controlling them </a:t>
            </a:r>
            <a:r>
              <a:rPr lang="en-US" dirty="0"/>
              <a:t>when necessary</a:t>
            </a:r>
            <a:r>
              <a:rPr lang="en-US" dirty="0" smtClean="0"/>
              <a:t>.</a:t>
            </a:r>
          </a:p>
          <a:p>
            <a:r>
              <a:rPr lang="en-US" i="1" dirty="0">
                <a:solidFill>
                  <a:srgbClr val="FF0000"/>
                </a:solidFill>
              </a:rPr>
              <a:t>Generic risks </a:t>
            </a:r>
            <a:r>
              <a:rPr lang="en-US" dirty="0"/>
              <a:t>are </a:t>
            </a:r>
            <a:r>
              <a:rPr lang="en-US" dirty="0" smtClean="0"/>
              <a:t>a potential </a:t>
            </a:r>
            <a:r>
              <a:rPr lang="en-US" dirty="0"/>
              <a:t>threat to every software project. </a:t>
            </a:r>
            <a:r>
              <a:rPr lang="en-US" i="1" dirty="0">
                <a:solidFill>
                  <a:srgbClr val="FF0000"/>
                </a:solidFill>
              </a:rPr>
              <a:t>Product-specific risks </a:t>
            </a:r>
            <a:r>
              <a:rPr lang="en-US" dirty="0"/>
              <a:t>can be identified </a:t>
            </a:r>
            <a:r>
              <a:rPr lang="en-US" dirty="0" smtClean="0"/>
              <a:t>only by </a:t>
            </a:r>
            <a:r>
              <a:rPr lang="en-US" dirty="0"/>
              <a:t>those with a clear understanding of the technology, the people, and the </a:t>
            </a:r>
            <a:r>
              <a:rPr lang="en-US" dirty="0" smtClean="0"/>
              <a:t>environment that </a:t>
            </a:r>
            <a:r>
              <a:rPr lang="en-US" dirty="0"/>
              <a:t>is specific to </a:t>
            </a:r>
            <a:r>
              <a:rPr lang="en-US" dirty="0" smtClean="0"/>
              <a:t>the </a:t>
            </a:r>
            <a:r>
              <a:rPr lang="en-US" dirty="0"/>
              <a:t>software that is to be </a:t>
            </a:r>
            <a:r>
              <a:rPr lang="en-US" dirty="0" err="1" smtClean="0"/>
              <a:t>built.Predictable</a:t>
            </a:r>
            <a:r>
              <a:rPr lang="en-US" dirty="0" smtClean="0"/>
              <a:t> risks </a:t>
            </a:r>
            <a:r>
              <a:rPr lang="en-US" dirty="0"/>
              <a:t>in the following generic subcategories: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Product size</a:t>
            </a:r>
            <a:r>
              <a:rPr lang="en-US" dirty="0"/>
              <a:t>—risks associated with the overall size of the software to be </a:t>
            </a:r>
            <a:r>
              <a:rPr lang="en-US" dirty="0" smtClean="0"/>
              <a:t>built or </a:t>
            </a:r>
            <a:r>
              <a:rPr lang="en-US" dirty="0"/>
              <a:t>modified.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Business impact</a:t>
            </a:r>
            <a:r>
              <a:rPr lang="en-US" dirty="0"/>
              <a:t>—risks associated with constraints imposed by </a:t>
            </a:r>
            <a:r>
              <a:rPr lang="en-US" dirty="0" smtClean="0"/>
              <a:t>management or </a:t>
            </a:r>
            <a:r>
              <a:rPr lang="en-US" dirty="0"/>
              <a:t>the marketplace.</a:t>
            </a:r>
          </a:p>
        </p:txBody>
      </p:sp>
    </p:spTree>
    <p:extLst>
      <p:ext uri="{BB962C8B-B14F-4D97-AF65-F5344CB8AC3E}">
        <p14:creationId xmlns:p14="http://schemas.microsoft.com/office/powerpoint/2010/main" val="177444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5813"/>
            <a:ext cx="10515600" cy="5391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Stakeholder characteristics</a:t>
            </a:r>
            <a:r>
              <a:rPr lang="en-US" dirty="0"/>
              <a:t>—risks associated with the sophistication of </a:t>
            </a:r>
            <a:r>
              <a:rPr lang="en-US" dirty="0" smtClean="0"/>
              <a:t>the stakeholders </a:t>
            </a:r>
            <a:r>
              <a:rPr lang="en-US" dirty="0"/>
              <a:t>and the developer’s ability to communicate with stakeholders </a:t>
            </a:r>
            <a:r>
              <a:rPr lang="en-US" dirty="0" smtClean="0"/>
              <a:t>in a </a:t>
            </a:r>
            <a:r>
              <a:rPr lang="en-US" dirty="0"/>
              <a:t>timely manner.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Process definition</a:t>
            </a:r>
            <a:r>
              <a:rPr lang="en-US" dirty="0"/>
              <a:t>—risks associated with the degree to which the </a:t>
            </a:r>
            <a:r>
              <a:rPr lang="en-US" dirty="0" smtClean="0"/>
              <a:t>software process </a:t>
            </a:r>
            <a:r>
              <a:rPr lang="en-US" dirty="0"/>
              <a:t>has been defined and is followed by the development organization.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Development environment</a:t>
            </a:r>
            <a:r>
              <a:rPr lang="en-US" dirty="0"/>
              <a:t>—risks associated with the availability and </a:t>
            </a:r>
            <a:r>
              <a:rPr lang="en-US" dirty="0" smtClean="0"/>
              <a:t>quality of </a:t>
            </a:r>
            <a:r>
              <a:rPr lang="en-US" dirty="0"/>
              <a:t>the tools to be used to build the product.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Technology to be built</a:t>
            </a:r>
            <a:r>
              <a:rPr lang="en-US" dirty="0"/>
              <a:t>—risks associated with the complexity of the system </a:t>
            </a:r>
            <a:r>
              <a:rPr lang="en-US" dirty="0" smtClean="0"/>
              <a:t>to be </a:t>
            </a:r>
            <a:r>
              <a:rPr lang="en-US" dirty="0"/>
              <a:t>built and the “newness” of the technology that is packaged by the system.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i="1" dirty="0"/>
              <a:t>Staff size and experience</a:t>
            </a:r>
            <a:r>
              <a:rPr lang="en-US" dirty="0"/>
              <a:t>—risks associated with the overall technical </a:t>
            </a:r>
            <a:r>
              <a:rPr lang="en-US" dirty="0" smtClean="0"/>
              <a:t>and project </a:t>
            </a:r>
            <a:r>
              <a:rPr lang="en-US" dirty="0"/>
              <a:t>experience of the software engineers who will do the work.</a:t>
            </a:r>
          </a:p>
        </p:txBody>
      </p:sp>
    </p:spTree>
    <p:extLst>
      <p:ext uri="{BB962C8B-B14F-4D97-AF65-F5344CB8AC3E}">
        <p14:creationId xmlns:p14="http://schemas.microsoft.com/office/powerpoint/2010/main" val="363323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28.3.1 Assessing Overall Project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Top </a:t>
            </a:r>
            <a:r>
              <a:rPr lang="en-US" dirty="0"/>
              <a:t>software and customer managers </a:t>
            </a:r>
            <a:r>
              <a:rPr lang="en-US" dirty="0" smtClean="0"/>
              <a:t>formally committed </a:t>
            </a:r>
            <a:r>
              <a:rPr lang="en-US" dirty="0"/>
              <a:t>to </a:t>
            </a:r>
            <a:r>
              <a:rPr lang="en-US" dirty="0" smtClean="0"/>
              <a:t>support the project</a:t>
            </a:r>
          </a:p>
          <a:p>
            <a:r>
              <a:rPr lang="en-US" dirty="0" smtClean="0"/>
              <a:t>End </a:t>
            </a:r>
            <a:r>
              <a:rPr lang="en-US" dirty="0"/>
              <a:t>users enthusiastically committed to the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Requirements </a:t>
            </a:r>
            <a:r>
              <a:rPr lang="en-US" dirty="0"/>
              <a:t>fully understood by the software engineering team and </a:t>
            </a:r>
            <a:r>
              <a:rPr lang="en-US" dirty="0" smtClean="0"/>
              <a:t>its customers</a:t>
            </a:r>
          </a:p>
          <a:p>
            <a:r>
              <a:rPr lang="en-US" dirty="0"/>
              <a:t>customers been involved fully in the definition of </a:t>
            </a:r>
            <a:r>
              <a:rPr lang="en-US" dirty="0" smtClean="0"/>
              <a:t>requirements</a:t>
            </a:r>
          </a:p>
          <a:p>
            <a:r>
              <a:rPr lang="en-US" dirty="0"/>
              <a:t>end users have realistic </a:t>
            </a:r>
            <a:r>
              <a:rPr lang="en-US" dirty="0" smtClean="0"/>
              <a:t>expectations</a:t>
            </a:r>
          </a:p>
          <a:p>
            <a:r>
              <a:rPr lang="en-US" dirty="0"/>
              <a:t>project scope </a:t>
            </a:r>
            <a:r>
              <a:rPr lang="en-US" dirty="0" smtClean="0"/>
              <a:t>stable</a:t>
            </a:r>
          </a:p>
          <a:p>
            <a:r>
              <a:rPr lang="en-US" dirty="0"/>
              <a:t>software engineering team have the right mix of </a:t>
            </a:r>
            <a:r>
              <a:rPr lang="en-US" dirty="0" smtClean="0"/>
              <a:t>skills</a:t>
            </a:r>
          </a:p>
          <a:p>
            <a:r>
              <a:rPr lang="en-US" dirty="0"/>
              <a:t>project requirements </a:t>
            </a:r>
            <a:r>
              <a:rPr lang="en-US" dirty="0" smtClean="0"/>
              <a:t>stable</a:t>
            </a:r>
          </a:p>
          <a:p>
            <a:r>
              <a:rPr lang="en-US" dirty="0"/>
              <a:t>project team have experience with the technology to be </a:t>
            </a:r>
            <a:r>
              <a:rPr lang="en-US" dirty="0" smtClean="0"/>
              <a:t>implemented</a:t>
            </a:r>
          </a:p>
          <a:p>
            <a:r>
              <a:rPr lang="en-US" dirty="0"/>
              <a:t>number of people on the project team adequate to do the </a:t>
            </a:r>
            <a:r>
              <a:rPr lang="en-US" dirty="0" smtClean="0"/>
              <a:t>job</a:t>
            </a:r>
          </a:p>
          <a:p>
            <a:r>
              <a:rPr lang="en-US" dirty="0" smtClean="0"/>
              <a:t>Customer agree </a:t>
            </a:r>
            <a:r>
              <a:rPr lang="en-US" dirty="0"/>
              <a:t>on the importance of the </a:t>
            </a:r>
            <a:r>
              <a:rPr lang="en-US" dirty="0" smtClean="0"/>
              <a:t>project and </a:t>
            </a:r>
            <a:r>
              <a:rPr lang="en-US" dirty="0"/>
              <a:t>on the requirements for the system/product to be built</a:t>
            </a:r>
          </a:p>
        </p:txBody>
      </p:sp>
    </p:spTree>
    <p:extLst>
      <p:ext uri="{BB962C8B-B14F-4D97-AF65-F5344CB8AC3E}">
        <p14:creationId xmlns:p14="http://schemas.microsoft.com/office/powerpoint/2010/main" val="2773887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1745</Words>
  <Application>Microsoft Office PowerPoint</Application>
  <PresentationFormat>Widescreen</PresentationFormat>
  <Paragraphs>88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Chap#28</vt:lpstr>
      <vt:lpstr>Content</vt:lpstr>
      <vt:lpstr>28.1 REACTIVE VERSUS PROACTIVE RISK STRATEGIES</vt:lpstr>
      <vt:lpstr>28.2 SOFTWARE RISKS</vt:lpstr>
      <vt:lpstr>PowerPoint Presentation</vt:lpstr>
      <vt:lpstr>General categorization of risks</vt:lpstr>
      <vt:lpstr>28.3 RISK IDENTIFICATION</vt:lpstr>
      <vt:lpstr>PowerPoint Presentation</vt:lpstr>
      <vt:lpstr>28.3.1 Assessing Overall Project Risk</vt:lpstr>
      <vt:lpstr>28.3.2 Risk Components and Drivers</vt:lpstr>
      <vt:lpstr>28.4 RISK PROJECTION</vt:lpstr>
      <vt:lpstr>PowerPoint Presentation</vt:lpstr>
      <vt:lpstr>PowerPoint Presentation</vt:lpstr>
      <vt:lpstr>28.5 RISK REFINEMENT</vt:lpstr>
      <vt:lpstr>28.6 RISK MITIGATION, MONITORING, AND MANAGEMENT</vt:lpstr>
      <vt:lpstr>28.7 THE RMMM 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Chap#28</dc:title>
  <dc:creator>Microsoft account</dc:creator>
  <cp:lastModifiedBy>Microsoft account</cp:lastModifiedBy>
  <cp:revision>32</cp:revision>
  <dcterms:created xsi:type="dcterms:W3CDTF">2021-11-23T14:09:53Z</dcterms:created>
  <dcterms:modified xsi:type="dcterms:W3CDTF">2021-11-23T17:27:24Z</dcterms:modified>
</cp:coreProperties>
</file>