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5D36D0-B8F7-4A2B-8EA8-CD608500A9D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38440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D36D0-B8F7-4A2B-8EA8-CD608500A9D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388972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D36D0-B8F7-4A2B-8EA8-CD608500A9D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10571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D36D0-B8F7-4A2B-8EA8-CD608500A9D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40453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5D36D0-B8F7-4A2B-8EA8-CD608500A9D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78852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5D36D0-B8F7-4A2B-8EA8-CD608500A9D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297379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5D36D0-B8F7-4A2B-8EA8-CD608500A9D5}"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388160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5D36D0-B8F7-4A2B-8EA8-CD608500A9D5}"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331766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D36D0-B8F7-4A2B-8EA8-CD608500A9D5}"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74342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D36D0-B8F7-4A2B-8EA8-CD608500A9D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235106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D36D0-B8F7-4A2B-8EA8-CD608500A9D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90BD9-763D-4CF6-BD7E-4A7A7F45E1C2}" type="slidenum">
              <a:rPr lang="en-US" smtClean="0"/>
              <a:t>‹#›</a:t>
            </a:fld>
            <a:endParaRPr lang="en-US"/>
          </a:p>
        </p:txBody>
      </p:sp>
    </p:spTree>
    <p:extLst>
      <p:ext uri="{BB962C8B-B14F-4D97-AF65-F5344CB8AC3E}">
        <p14:creationId xmlns:p14="http://schemas.microsoft.com/office/powerpoint/2010/main" val="168300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D36D0-B8F7-4A2B-8EA8-CD608500A9D5}" type="datetimeFigureOut">
              <a:rPr lang="en-US" smtClean="0"/>
              <a:t>10/1/2021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90BD9-763D-4CF6-BD7E-4A7A7F45E1C2}" type="slidenum">
              <a:rPr lang="en-US" smtClean="0"/>
              <a:t>‹#›</a:t>
            </a:fld>
            <a:endParaRPr lang="en-US"/>
          </a:p>
        </p:txBody>
      </p:sp>
    </p:spTree>
    <p:extLst>
      <p:ext uri="{BB962C8B-B14F-4D97-AF65-F5344CB8AC3E}">
        <p14:creationId xmlns:p14="http://schemas.microsoft.com/office/powerpoint/2010/main" val="43981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633963"/>
          </a:xfrm>
        </p:spPr>
        <p:txBody>
          <a:bodyPr/>
          <a:lstStyle/>
          <a:p>
            <a:r>
              <a:rPr lang="en-US" b="1" dirty="0" smtClean="0"/>
              <a:t>Chap#3</a:t>
            </a:r>
            <a:endParaRPr lang="en-US" b="1" dirty="0"/>
          </a:p>
        </p:txBody>
      </p:sp>
      <p:sp>
        <p:nvSpPr>
          <p:cNvPr id="3" name="Text Placeholder 2"/>
          <p:cNvSpPr>
            <a:spLocks noGrp="1"/>
          </p:cNvSpPr>
          <p:nvPr>
            <p:ph type="body" idx="1"/>
          </p:nvPr>
        </p:nvSpPr>
        <p:spPr>
          <a:xfrm>
            <a:off x="831850" y="3562067"/>
            <a:ext cx="10515600" cy="1228297"/>
          </a:xfrm>
        </p:spPr>
        <p:txBody>
          <a:bodyPr/>
          <a:lstStyle/>
          <a:p>
            <a:r>
              <a:rPr lang="en-US" dirty="0" smtClean="0"/>
              <a:t>			</a:t>
            </a:r>
            <a:r>
              <a:rPr lang="en-US" sz="3600" b="1" dirty="0" smtClean="0">
                <a:solidFill>
                  <a:schemeClr val="tx1"/>
                </a:solidFill>
              </a:rPr>
              <a:t>Agile Development</a:t>
            </a:r>
            <a:endParaRPr lang="en-US" sz="3600" b="1" dirty="0">
              <a:solidFill>
                <a:schemeClr val="tx1"/>
              </a:solidFill>
            </a:endParaRPr>
          </a:p>
        </p:txBody>
      </p:sp>
    </p:spTree>
    <p:extLst>
      <p:ext uri="{BB962C8B-B14F-4D97-AF65-F5344CB8AC3E}">
        <p14:creationId xmlns:p14="http://schemas.microsoft.com/office/powerpoint/2010/main" val="174845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3.4.1 XP Values</a:t>
            </a:r>
          </a:p>
        </p:txBody>
      </p:sp>
      <p:sp>
        <p:nvSpPr>
          <p:cNvPr id="3" name="Content Placeholder 2"/>
          <p:cNvSpPr>
            <a:spLocks noGrp="1"/>
          </p:cNvSpPr>
          <p:nvPr>
            <p:ph idx="1"/>
          </p:nvPr>
        </p:nvSpPr>
        <p:spPr/>
        <p:txBody>
          <a:bodyPr>
            <a:normAutofit fontScale="77500" lnSpcReduction="20000"/>
          </a:bodyPr>
          <a:lstStyle/>
          <a:p>
            <a:r>
              <a:rPr lang="en-US" dirty="0"/>
              <a:t>S</a:t>
            </a:r>
            <a:r>
              <a:rPr lang="en-US" dirty="0" smtClean="0"/>
              <a:t>et </a:t>
            </a:r>
            <a:r>
              <a:rPr lang="en-US" dirty="0"/>
              <a:t>of five </a:t>
            </a:r>
            <a:r>
              <a:rPr lang="en-US" i="1" dirty="0"/>
              <a:t>values </a:t>
            </a:r>
            <a:r>
              <a:rPr lang="en-US" dirty="0"/>
              <a:t>that establish a foundation for all work </a:t>
            </a:r>
            <a:r>
              <a:rPr lang="en-US" dirty="0" smtClean="0"/>
              <a:t>performed as </a:t>
            </a:r>
            <a:r>
              <a:rPr lang="en-US" dirty="0"/>
              <a:t>part of XP—communication, simplicity, feedback, courage, and respect</a:t>
            </a:r>
            <a:r>
              <a:rPr lang="en-US" dirty="0" smtClean="0"/>
              <a:t>.</a:t>
            </a:r>
          </a:p>
          <a:p>
            <a:r>
              <a:rPr lang="en-US" dirty="0" smtClean="0"/>
              <a:t>Each of </a:t>
            </a:r>
            <a:r>
              <a:rPr lang="en-US" dirty="0"/>
              <a:t>these values is used as a driver for specific XP activities, actions, and tasks</a:t>
            </a:r>
            <a:r>
              <a:rPr lang="en-US" dirty="0" smtClean="0"/>
              <a:t>.</a:t>
            </a:r>
          </a:p>
          <a:p>
            <a:r>
              <a:rPr lang="en-US" b="1" dirty="0" smtClean="0"/>
              <a:t>Communication</a:t>
            </a:r>
            <a:r>
              <a:rPr lang="en-US" dirty="0" smtClean="0"/>
              <a:t>(</a:t>
            </a:r>
            <a:r>
              <a:rPr lang="en-US" dirty="0"/>
              <a:t>informal (verbal) collaboration between </a:t>
            </a:r>
            <a:r>
              <a:rPr lang="en-US" dirty="0" smtClean="0"/>
              <a:t>customers and developers,</a:t>
            </a:r>
            <a:r>
              <a:rPr lang="en-US" dirty="0"/>
              <a:t> important concepts, continuous </a:t>
            </a:r>
            <a:r>
              <a:rPr lang="en-US" dirty="0" smtClean="0"/>
              <a:t>feedback).</a:t>
            </a:r>
          </a:p>
          <a:p>
            <a:r>
              <a:rPr lang="en-US" b="1" dirty="0" smtClean="0"/>
              <a:t>Simplicity</a:t>
            </a:r>
            <a:r>
              <a:rPr lang="en-US" dirty="0" smtClean="0"/>
              <a:t> (</a:t>
            </a:r>
            <a:r>
              <a:rPr lang="en-US" dirty="0"/>
              <a:t>design only for immediate </a:t>
            </a:r>
            <a:r>
              <a:rPr lang="en-US" dirty="0" smtClean="0"/>
              <a:t>needs, rather </a:t>
            </a:r>
            <a:r>
              <a:rPr lang="en-US" dirty="0"/>
              <a:t>than consider future </a:t>
            </a:r>
            <a:r>
              <a:rPr lang="en-US" dirty="0" smtClean="0"/>
              <a:t>needs,</a:t>
            </a:r>
            <a:r>
              <a:rPr lang="en-US" dirty="0"/>
              <a:t> simple </a:t>
            </a:r>
            <a:r>
              <a:rPr lang="en-US" dirty="0" smtClean="0"/>
              <a:t>design, improvement)</a:t>
            </a:r>
          </a:p>
          <a:p>
            <a:r>
              <a:rPr lang="en-US" b="1" dirty="0"/>
              <a:t>Feedback</a:t>
            </a:r>
            <a:r>
              <a:rPr lang="en-US" i="1" dirty="0"/>
              <a:t> </a:t>
            </a:r>
            <a:r>
              <a:rPr lang="en-US" dirty="0"/>
              <a:t>is derived from three sources: the implemented software itself, </a:t>
            </a:r>
            <a:r>
              <a:rPr lang="en-US" dirty="0" smtClean="0"/>
              <a:t>the customer</a:t>
            </a:r>
            <a:r>
              <a:rPr lang="en-US" dirty="0"/>
              <a:t>, and other software team </a:t>
            </a:r>
            <a:r>
              <a:rPr lang="en-US" dirty="0" smtClean="0"/>
              <a:t>members,</a:t>
            </a:r>
            <a:r>
              <a:rPr lang="en-US" i="1" dirty="0"/>
              <a:t> user stories </a:t>
            </a:r>
            <a:r>
              <a:rPr lang="en-US" dirty="0"/>
              <a:t>or </a:t>
            </a:r>
            <a:r>
              <a:rPr lang="en-US" i="1" dirty="0"/>
              <a:t>use </a:t>
            </a:r>
            <a:r>
              <a:rPr lang="en-US" i="1" dirty="0" smtClean="0"/>
              <a:t>cases, unit test,</a:t>
            </a:r>
            <a:r>
              <a:rPr lang="en-US" dirty="0"/>
              <a:t> acceptance tests</a:t>
            </a:r>
            <a:r>
              <a:rPr lang="en-US" i="1" dirty="0" smtClean="0"/>
              <a:t>)</a:t>
            </a:r>
          </a:p>
          <a:p>
            <a:r>
              <a:rPr lang="en-US" dirty="0"/>
              <a:t>discipline (</a:t>
            </a:r>
            <a:r>
              <a:rPr lang="en-US" b="1" dirty="0"/>
              <a:t>courage</a:t>
            </a:r>
            <a:r>
              <a:rPr lang="en-US" dirty="0"/>
              <a:t>) to design for today, recognizing that </a:t>
            </a:r>
            <a:r>
              <a:rPr lang="en-US" dirty="0" smtClean="0"/>
              <a:t>future requirements </a:t>
            </a:r>
            <a:r>
              <a:rPr lang="en-US" dirty="0"/>
              <a:t>may change </a:t>
            </a:r>
            <a:r>
              <a:rPr lang="en-US" dirty="0" smtClean="0"/>
              <a:t>dramatically.</a:t>
            </a:r>
          </a:p>
          <a:p>
            <a:r>
              <a:rPr lang="en-US" dirty="0"/>
              <a:t>achieve successful delivery of software increments, the </a:t>
            </a:r>
            <a:r>
              <a:rPr lang="en-US" dirty="0" smtClean="0"/>
              <a:t>team develops </a:t>
            </a:r>
            <a:r>
              <a:rPr lang="en-US" dirty="0"/>
              <a:t>growing </a:t>
            </a:r>
            <a:r>
              <a:rPr lang="en-US" b="1" dirty="0"/>
              <a:t>respect </a:t>
            </a:r>
            <a:r>
              <a:rPr lang="en-US" dirty="0"/>
              <a:t>for the XP </a:t>
            </a:r>
            <a:r>
              <a:rPr lang="en-US" dirty="0" smtClean="0"/>
              <a:t>process.</a:t>
            </a:r>
          </a:p>
          <a:p>
            <a:endParaRPr lang="en-US" dirty="0"/>
          </a:p>
        </p:txBody>
      </p:sp>
    </p:spTree>
    <p:extLst>
      <p:ext uri="{BB962C8B-B14F-4D97-AF65-F5344CB8AC3E}">
        <p14:creationId xmlns:p14="http://schemas.microsoft.com/office/powerpoint/2010/main" val="209739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3.4.2 The XP Process</a:t>
            </a:r>
          </a:p>
        </p:txBody>
      </p:sp>
      <p:sp>
        <p:nvSpPr>
          <p:cNvPr id="3" name="Content Placeholder 2"/>
          <p:cNvSpPr>
            <a:spLocks noGrp="1"/>
          </p:cNvSpPr>
          <p:nvPr>
            <p:ph idx="1"/>
          </p:nvPr>
        </p:nvSpPr>
        <p:spPr/>
        <p:txBody>
          <a:bodyPr>
            <a:normAutofit fontScale="85000" lnSpcReduction="20000"/>
          </a:bodyPr>
          <a:lstStyle/>
          <a:p>
            <a:r>
              <a:rPr lang="en-US" dirty="0"/>
              <a:t>Extreme Programming uses an object-oriented </a:t>
            </a:r>
            <a:r>
              <a:rPr lang="en-US" dirty="0" smtClean="0"/>
              <a:t>approach.</a:t>
            </a:r>
            <a:r>
              <a:rPr lang="en-US" dirty="0"/>
              <a:t> set of rules and practices that</a:t>
            </a:r>
          </a:p>
          <a:p>
            <a:r>
              <a:rPr lang="en-US" dirty="0"/>
              <a:t>O</a:t>
            </a:r>
            <a:r>
              <a:rPr lang="en-US" dirty="0" smtClean="0"/>
              <a:t>ccur </a:t>
            </a:r>
            <a:r>
              <a:rPr lang="en-US" dirty="0"/>
              <a:t>within the context of four framework activities: planning, design, coding, </a:t>
            </a:r>
            <a:r>
              <a:rPr lang="en-US" dirty="0" smtClean="0"/>
              <a:t>and testing.</a:t>
            </a:r>
          </a:p>
          <a:p>
            <a:r>
              <a:rPr lang="en-US" b="1" dirty="0" smtClean="0"/>
              <a:t>Planning(</a:t>
            </a:r>
            <a:r>
              <a:rPr lang="en-US" dirty="0"/>
              <a:t>requirements </a:t>
            </a:r>
            <a:r>
              <a:rPr lang="en-US" dirty="0" smtClean="0"/>
              <a:t>gathering,</a:t>
            </a:r>
            <a:r>
              <a:rPr lang="en-US" dirty="0"/>
              <a:t> major features and </a:t>
            </a:r>
            <a:r>
              <a:rPr lang="en-US" dirty="0" smtClean="0"/>
              <a:t>functionality,</a:t>
            </a:r>
            <a:r>
              <a:rPr lang="en-US" i="1" dirty="0"/>
              <a:t> user </a:t>
            </a:r>
            <a:r>
              <a:rPr lang="en-US" i="1" dirty="0" smtClean="0"/>
              <a:t>stories,</a:t>
            </a:r>
            <a:r>
              <a:rPr lang="en-US" dirty="0"/>
              <a:t> </a:t>
            </a:r>
            <a:r>
              <a:rPr lang="en-US" dirty="0" smtClean="0"/>
              <a:t>priority,time,cost,</a:t>
            </a:r>
            <a:r>
              <a:rPr lang="en-US" dirty="0"/>
              <a:t> work </a:t>
            </a:r>
            <a:r>
              <a:rPr lang="en-US" dirty="0" smtClean="0"/>
              <a:t>together,</a:t>
            </a:r>
            <a:r>
              <a:rPr lang="en-US" dirty="0"/>
              <a:t> Project </a:t>
            </a:r>
            <a:r>
              <a:rPr lang="en-US" dirty="0" smtClean="0"/>
              <a:t>velocity(measure productivity))</a:t>
            </a:r>
          </a:p>
          <a:p>
            <a:r>
              <a:rPr lang="en-US" b="1" dirty="0" smtClean="0"/>
              <a:t>Design(</a:t>
            </a:r>
            <a:r>
              <a:rPr lang="en-US" dirty="0"/>
              <a:t>KIS (keep it simple) </a:t>
            </a:r>
            <a:r>
              <a:rPr lang="en-US" dirty="0" smtClean="0"/>
              <a:t>principle,</a:t>
            </a:r>
            <a:r>
              <a:rPr lang="en-US" dirty="0"/>
              <a:t> </a:t>
            </a:r>
            <a:r>
              <a:rPr lang="en-US" dirty="0" smtClean="0"/>
              <a:t>guidance,</a:t>
            </a:r>
            <a:r>
              <a:rPr lang="en-US" dirty="0"/>
              <a:t> </a:t>
            </a:r>
            <a:r>
              <a:rPr lang="en-US" dirty="0" smtClean="0"/>
              <a:t>extra functionality(discourage),</a:t>
            </a:r>
            <a:r>
              <a:rPr lang="en-US" dirty="0"/>
              <a:t> </a:t>
            </a:r>
            <a:r>
              <a:rPr lang="en-US" dirty="0" smtClean="0"/>
              <a:t>organize,</a:t>
            </a:r>
            <a:r>
              <a:rPr lang="en-US" dirty="0"/>
              <a:t> </a:t>
            </a:r>
            <a:r>
              <a:rPr lang="en-US" dirty="0" smtClean="0"/>
              <a:t>refactoring(optimize design, improvement ,less error))</a:t>
            </a:r>
          </a:p>
          <a:p>
            <a:r>
              <a:rPr lang="en-US" b="1" dirty="0" smtClean="0"/>
              <a:t>Coding(</a:t>
            </a:r>
            <a:r>
              <a:rPr lang="en-US" dirty="0" smtClean="0"/>
              <a:t>implementation,</a:t>
            </a:r>
            <a:r>
              <a:rPr lang="en-US" i="1" dirty="0"/>
              <a:t> pair </a:t>
            </a:r>
            <a:r>
              <a:rPr lang="en-US" i="1" dirty="0" smtClean="0"/>
              <a:t>programming(</a:t>
            </a:r>
            <a:r>
              <a:rPr lang="en-US" dirty="0"/>
              <a:t>two heads are often better than </a:t>
            </a:r>
            <a:r>
              <a:rPr lang="en-US" dirty="0" smtClean="0"/>
              <a:t>one),</a:t>
            </a:r>
            <a:r>
              <a:rPr lang="en-US" dirty="0"/>
              <a:t> </a:t>
            </a:r>
            <a:r>
              <a:rPr lang="en-US" dirty="0" smtClean="0"/>
              <a:t>details &amp; standards of code,</a:t>
            </a:r>
            <a:r>
              <a:rPr lang="en-US" dirty="0"/>
              <a:t> </a:t>
            </a:r>
            <a:r>
              <a:rPr lang="en-US" dirty="0" smtClean="0"/>
              <a:t>integration, unit testing</a:t>
            </a:r>
            <a:r>
              <a:rPr lang="en-US" b="1" dirty="0" smtClean="0"/>
              <a:t>,</a:t>
            </a:r>
            <a:r>
              <a:rPr lang="en-US" dirty="0"/>
              <a:t> </a:t>
            </a:r>
            <a:r>
              <a:rPr lang="en-US" dirty="0" smtClean="0"/>
              <a:t>feedback)</a:t>
            </a:r>
          </a:p>
          <a:p>
            <a:r>
              <a:rPr lang="en-US" b="1" dirty="0" smtClean="0"/>
              <a:t>Testing(</a:t>
            </a:r>
            <a:r>
              <a:rPr lang="en-US" dirty="0"/>
              <a:t>unit </a:t>
            </a:r>
            <a:r>
              <a:rPr lang="en-US" dirty="0" smtClean="0"/>
              <a:t>tests,</a:t>
            </a:r>
            <a:r>
              <a:rPr lang="en-US" dirty="0"/>
              <a:t> </a:t>
            </a:r>
            <a:r>
              <a:rPr lang="en-US" dirty="0" smtClean="0"/>
              <a:t>integration,</a:t>
            </a:r>
            <a:r>
              <a:rPr lang="en-US" dirty="0"/>
              <a:t> validation testing of the </a:t>
            </a:r>
            <a:r>
              <a:rPr lang="en-US" dirty="0" smtClean="0"/>
              <a:t>system,</a:t>
            </a:r>
            <a:r>
              <a:rPr lang="en-US" dirty="0"/>
              <a:t> XP </a:t>
            </a:r>
            <a:r>
              <a:rPr lang="en-US" i="1" dirty="0"/>
              <a:t>acceptance tests</a:t>
            </a:r>
            <a:r>
              <a:rPr lang="en-US" dirty="0"/>
              <a:t>, also called </a:t>
            </a:r>
            <a:r>
              <a:rPr lang="en-US" i="1" dirty="0"/>
              <a:t>customer tests</a:t>
            </a:r>
            <a:r>
              <a:rPr lang="en-US" dirty="0" smtClean="0"/>
              <a:t>)</a:t>
            </a:r>
          </a:p>
          <a:p>
            <a:r>
              <a:rPr lang="en-US" b="1" dirty="0" smtClean="0"/>
              <a:t>Figure 3.2</a:t>
            </a:r>
          </a:p>
          <a:p>
            <a:endParaRPr lang="en-US" dirty="0"/>
          </a:p>
        </p:txBody>
      </p:sp>
    </p:spTree>
    <p:extLst>
      <p:ext uri="{BB962C8B-B14F-4D97-AF65-F5344CB8AC3E}">
        <p14:creationId xmlns:p14="http://schemas.microsoft.com/office/powerpoint/2010/main" val="31166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3.4.3 Industrial XP</a:t>
            </a:r>
          </a:p>
        </p:txBody>
      </p:sp>
      <p:sp>
        <p:nvSpPr>
          <p:cNvPr id="3" name="Content Placeholder 2"/>
          <p:cNvSpPr>
            <a:spLocks noGrp="1"/>
          </p:cNvSpPr>
          <p:nvPr>
            <p:ph idx="1"/>
          </p:nvPr>
        </p:nvSpPr>
        <p:spPr/>
        <p:txBody>
          <a:bodyPr>
            <a:normAutofit fontScale="62500" lnSpcReduction="20000"/>
          </a:bodyPr>
          <a:lstStyle/>
          <a:p>
            <a:r>
              <a:rPr lang="en-US" dirty="0"/>
              <a:t>“IXP is an organic evolution of XP. It is imbued with XP’s </a:t>
            </a:r>
            <a:r>
              <a:rPr lang="en-US" dirty="0" smtClean="0"/>
              <a:t>minimalist, customer-centric</a:t>
            </a:r>
            <a:r>
              <a:rPr lang="en-US" dirty="0"/>
              <a:t>, test-driven spirit. IXP differs most from the original XP in </a:t>
            </a:r>
            <a:r>
              <a:rPr lang="en-US" dirty="0" smtClean="0"/>
              <a:t>its greater </a:t>
            </a:r>
            <a:r>
              <a:rPr lang="en-US" dirty="0"/>
              <a:t>inclusion of management, its expanded role for customers, and its </a:t>
            </a:r>
            <a:r>
              <a:rPr lang="en-US" dirty="0" smtClean="0"/>
              <a:t>upgraded technical </a:t>
            </a:r>
            <a:r>
              <a:rPr lang="en-US" dirty="0"/>
              <a:t>practices</a:t>
            </a:r>
            <a:r>
              <a:rPr lang="en-US" dirty="0" smtClean="0"/>
              <a:t>.”</a:t>
            </a:r>
          </a:p>
          <a:p>
            <a:r>
              <a:rPr lang="en-US" dirty="0"/>
              <a:t>IXP incorporates six new practices that are designed to </a:t>
            </a:r>
            <a:r>
              <a:rPr lang="en-US" dirty="0" smtClean="0"/>
              <a:t>help ensure </a:t>
            </a:r>
            <a:r>
              <a:rPr lang="en-US" dirty="0"/>
              <a:t>that an XP project works successfully for significant projects within a </a:t>
            </a:r>
            <a:r>
              <a:rPr lang="en-US" dirty="0" smtClean="0"/>
              <a:t>large organization.</a:t>
            </a:r>
          </a:p>
          <a:p>
            <a:r>
              <a:rPr lang="en-US" b="1" dirty="0"/>
              <a:t>Readiness </a:t>
            </a:r>
            <a:r>
              <a:rPr lang="en-US" b="1" dirty="0" smtClean="0"/>
              <a:t>assessment(</a:t>
            </a:r>
            <a:r>
              <a:rPr lang="en-US" dirty="0" smtClean="0"/>
              <a:t>supportive environment,</a:t>
            </a:r>
            <a:r>
              <a:rPr lang="en-US" dirty="0"/>
              <a:t> </a:t>
            </a:r>
            <a:r>
              <a:rPr lang="en-US" dirty="0" smtClean="0"/>
              <a:t>stakeholders,</a:t>
            </a:r>
            <a:r>
              <a:rPr lang="en-US" dirty="0"/>
              <a:t> </a:t>
            </a:r>
            <a:r>
              <a:rPr lang="en-US" dirty="0" smtClean="0"/>
              <a:t>improvement,</a:t>
            </a:r>
            <a:r>
              <a:rPr lang="en-US" dirty="0"/>
              <a:t> new </a:t>
            </a:r>
            <a:r>
              <a:rPr lang="en-US" dirty="0" smtClean="0"/>
              <a:t>values,</a:t>
            </a:r>
            <a:r>
              <a:rPr lang="en-US" dirty="0"/>
              <a:t> broader project </a:t>
            </a:r>
            <a:r>
              <a:rPr lang="en-US" dirty="0" smtClean="0"/>
              <a:t>community)</a:t>
            </a:r>
          </a:p>
          <a:p>
            <a:r>
              <a:rPr lang="en-US" b="1" dirty="0"/>
              <a:t>Project </a:t>
            </a:r>
            <a:r>
              <a:rPr lang="en-US" b="1" dirty="0" smtClean="0"/>
              <a:t>community(</a:t>
            </a:r>
            <a:r>
              <a:rPr lang="en-US" dirty="0" smtClean="0"/>
              <a:t>Right people,</a:t>
            </a:r>
            <a:r>
              <a:rPr lang="en-US" dirty="0"/>
              <a:t> well-trained, adaptable and </a:t>
            </a:r>
            <a:r>
              <a:rPr lang="en-US" dirty="0" smtClean="0"/>
              <a:t>skilled,</a:t>
            </a:r>
            <a:r>
              <a:rPr lang="en-US" dirty="0"/>
              <a:t> success of a </a:t>
            </a:r>
            <a:r>
              <a:rPr lang="en-US" dirty="0" smtClean="0"/>
              <a:t>project,</a:t>
            </a:r>
            <a:r>
              <a:rPr lang="en-US" dirty="0"/>
              <a:t> members and their </a:t>
            </a:r>
            <a:r>
              <a:rPr lang="en-US" dirty="0" smtClean="0"/>
              <a:t>roles)</a:t>
            </a:r>
          </a:p>
          <a:p>
            <a:r>
              <a:rPr lang="en-US" b="1" dirty="0"/>
              <a:t>Project </a:t>
            </a:r>
            <a:r>
              <a:rPr lang="en-US" b="1" dirty="0" smtClean="0"/>
              <a:t>chartering(</a:t>
            </a:r>
            <a:r>
              <a:rPr lang="en-US" dirty="0"/>
              <a:t>appropriate business </a:t>
            </a:r>
            <a:r>
              <a:rPr lang="en-US" dirty="0" smtClean="0"/>
              <a:t>justification,</a:t>
            </a:r>
            <a:r>
              <a:rPr lang="en-US" dirty="0"/>
              <a:t> how it complements, extends, or replaces existing systems </a:t>
            </a:r>
            <a:r>
              <a:rPr lang="en-US" dirty="0" smtClean="0"/>
              <a:t>or processes</a:t>
            </a:r>
            <a:r>
              <a:rPr lang="en-US" b="1" dirty="0" smtClean="0"/>
              <a:t>)</a:t>
            </a:r>
          </a:p>
          <a:p>
            <a:r>
              <a:rPr lang="en-US" b="1" dirty="0"/>
              <a:t>Test-driven </a:t>
            </a:r>
            <a:r>
              <a:rPr lang="en-US" b="1" dirty="0" smtClean="0"/>
              <a:t>management(</a:t>
            </a:r>
            <a:r>
              <a:rPr lang="en-US" dirty="0"/>
              <a:t>state of the project and the progress that has been made </a:t>
            </a:r>
            <a:r>
              <a:rPr lang="en-US" dirty="0" smtClean="0"/>
              <a:t>to date,</a:t>
            </a:r>
            <a:r>
              <a:rPr lang="en-US" dirty="0"/>
              <a:t> defines mechanisms for </a:t>
            </a:r>
            <a:r>
              <a:rPr lang="en-US" dirty="0" smtClean="0"/>
              <a:t>determining destinations</a:t>
            </a:r>
            <a:r>
              <a:rPr lang="en-US" b="1" dirty="0" smtClean="0"/>
              <a:t>)</a:t>
            </a:r>
          </a:p>
          <a:p>
            <a:r>
              <a:rPr lang="en-US" b="1" dirty="0" smtClean="0"/>
              <a:t>Retrospectives(</a:t>
            </a:r>
            <a:r>
              <a:rPr lang="en-US" dirty="0"/>
              <a:t>specialized technical </a:t>
            </a:r>
            <a:r>
              <a:rPr lang="en-US" dirty="0" smtClean="0"/>
              <a:t>review,</a:t>
            </a:r>
            <a:r>
              <a:rPr lang="en-US" dirty="0"/>
              <a:t> issues, events, and lessons-learned</a:t>
            </a:r>
            <a:r>
              <a:rPr lang="en-US" b="1" dirty="0" smtClean="0"/>
              <a:t>)</a:t>
            </a:r>
          </a:p>
          <a:p>
            <a:r>
              <a:rPr lang="en-US" b="1" dirty="0"/>
              <a:t>Continuous </a:t>
            </a:r>
            <a:r>
              <a:rPr lang="en-US" b="1" dirty="0" smtClean="0"/>
              <a:t>learning(</a:t>
            </a:r>
            <a:r>
              <a:rPr lang="en-US" dirty="0" smtClean="0"/>
              <a:t>continuous process improvement, encouragement among members,</a:t>
            </a:r>
            <a:r>
              <a:rPr lang="en-US" dirty="0"/>
              <a:t> learn new methods and techniques that can lead to a </a:t>
            </a:r>
            <a:r>
              <a:rPr lang="en-US" dirty="0" smtClean="0"/>
              <a:t>higher quality product</a:t>
            </a:r>
            <a:r>
              <a:rPr lang="en-US" b="1" dirty="0" smtClean="0"/>
              <a:t>)</a:t>
            </a:r>
            <a:endParaRPr lang="en-US" dirty="0"/>
          </a:p>
        </p:txBody>
      </p:sp>
    </p:spTree>
    <p:extLst>
      <p:ext uri="{BB962C8B-B14F-4D97-AF65-F5344CB8AC3E}">
        <p14:creationId xmlns:p14="http://schemas.microsoft.com/office/powerpoint/2010/main" val="36432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t>
            </a:r>
            <a:r>
              <a:rPr lang="en-US" b="1" dirty="0" smtClean="0"/>
              <a:t>ssues </a:t>
            </a:r>
            <a:r>
              <a:rPr lang="en-US" b="1" dirty="0"/>
              <a:t>that continue to </a:t>
            </a:r>
            <a:r>
              <a:rPr lang="en-US" b="1" dirty="0" smtClean="0"/>
              <a:t>trouble XP</a:t>
            </a:r>
            <a:endParaRPr lang="en-US" b="1" dirty="0"/>
          </a:p>
        </p:txBody>
      </p:sp>
      <p:sp>
        <p:nvSpPr>
          <p:cNvPr id="3" name="Content Placeholder 2"/>
          <p:cNvSpPr>
            <a:spLocks noGrp="1"/>
          </p:cNvSpPr>
          <p:nvPr>
            <p:ph idx="1"/>
          </p:nvPr>
        </p:nvSpPr>
        <p:spPr/>
        <p:txBody>
          <a:bodyPr/>
          <a:lstStyle/>
          <a:p>
            <a:r>
              <a:rPr lang="en-US" dirty="0"/>
              <a:t>Requirements </a:t>
            </a:r>
            <a:r>
              <a:rPr lang="en-US" dirty="0" smtClean="0"/>
              <a:t>volatility(</a:t>
            </a:r>
            <a:r>
              <a:rPr lang="en-US" dirty="0"/>
              <a:t>modified to accommodate current needs</a:t>
            </a:r>
            <a:r>
              <a:rPr lang="en-US" dirty="0" smtClean="0"/>
              <a:t>)</a:t>
            </a:r>
          </a:p>
          <a:p>
            <a:r>
              <a:rPr lang="en-US" dirty="0"/>
              <a:t>Conflicting customer </a:t>
            </a:r>
            <a:r>
              <a:rPr lang="en-US" dirty="0" smtClean="0"/>
              <a:t>needs(</a:t>
            </a:r>
            <a:r>
              <a:rPr lang="en-US" dirty="0"/>
              <a:t>multiple customers, each </a:t>
            </a:r>
            <a:r>
              <a:rPr lang="en-US" dirty="0" smtClean="0"/>
              <a:t>with his </a:t>
            </a:r>
            <a:r>
              <a:rPr lang="en-US" dirty="0"/>
              <a:t>own set of needs</a:t>
            </a:r>
            <a:r>
              <a:rPr lang="en-US" dirty="0" smtClean="0"/>
              <a:t>)</a:t>
            </a:r>
          </a:p>
          <a:p>
            <a:r>
              <a:rPr lang="en-US" dirty="0"/>
              <a:t>Requirements are expressed </a:t>
            </a:r>
            <a:r>
              <a:rPr lang="en-US" dirty="0" smtClean="0"/>
              <a:t>informally</a:t>
            </a:r>
          </a:p>
          <a:p>
            <a:r>
              <a:rPr lang="en-US" dirty="0"/>
              <a:t>Lack of formal design</a:t>
            </a:r>
          </a:p>
        </p:txBody>
      </p:sp>
    </p:spTree>
    <p:extLst>
      <p:ext uri="{BB962C8B-B14F-4D97-AF65-F5344CB8AC3E}">
        <p14:creationId xmlns:p14="http://schemas.microsoft.com/office/powerpoint/2010/main" val="41723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Agile Models</a:t>
            </a:r>
            <a:endParaRPr lang="en-US" b="1" dirty="0"/>
          </a:p>
        </p:txBody>
      </p:sp>
      <p:sp>
        <p:nvSpPr>
          <p:cNvPr id="3" name="Content Placeholder 2"/>
          <p:cNvSpPr>
            <a:spLocks noGrp="1"/>
          </p:cNvSpPr>
          <p:nvPr>
            <p:ph idx="1"/>
          </p:nvPr>
        </p:nvSpPr>
        <p:spPr/>
        <p:txBody>
          <a:bodyPr/>
          <a:lstStyle/>
          <a:p>
            <a:r>
              <a:rPr lang="en-US" dirty="0"/>
              <a:t>Adaptive Software Development (ASD)</a:t>
            </a:r>
          </a:p>
          <a:p>
            <a:pPr marL="0" indent="0">
              <a:buNone/>
            </a:pPr>
            <a:r>
              <a:rPr lang="en-US" dirty="0"/>
              <a:t>• Scrum</a:t>
            </a:r>
          </a:p>
          <a:p>
            <a:pPr marL="0" indent="0">
              <a:buNone/>
            </a:pPr>
            <a:r>
              <a:rPr lang="en-US" dirty="0"/>
              <a:t>• Dynamic Systems Development Method (DSDM</a:t>
            </a:r>
            <a:r>
              <a:rPr lang="en-US" dirty="0" smtClean="0"/>
              <a:t>)</a:t>
            </a:r>
          </a:p>
          <a:p>
            <a:pPr marL="0" indent="0">
              <a:buNone/>
            </a:pPr>
            <a:r>
              <a:rPr lang="en-US" dirty="0"/>
              <a:t>• Crystal</a:t>
            </a:r>
          </a:p>
          <a:p>
            <a:pPr marL="0" indent="0">
              <a:buNone/>
            </a:pPr>
            <a:r>
              <a:rPr lang="en-US" dirty="0"/>
              <a:t>• Feature Drive Development (FDD)</a:t>
            </a:r>
          </a:p>
          <a:p>
            <a:pPr marL="0" indent="0">
              <a:buNone/>
            </a:pPr>
            <a:r>
              <a:rPr lang="en-US" dirty="0"/>
              <a:t>• Lean Software Development (LSD)</a:t>
            </a:r>
          </a:p>
          <a:p>
            <a:pPr marL="0" indent="0">
              <a:buNone/>
            </a:pPr>
            <a:r>
              <a:rPr lang="en-US" dirty="0"/>
              <a:t>• Agile Modeling (AM)</a:t>
            </a:r>
          </a:p>
          <a:p>
            <a:pPr marL="0" indent="0">
              <a:buNone/>
            </a:pPr>
            <a:r>
              <a:rPr lang="en-US" dirty="0"/>
              <a:t>• Agile Unified Process (AUP)</a:t>
            </a:r>
            <a:endParaRPr lang="en-US" dirty="0"/>
          </a:p>
        </p:txBody>
      </p:sp>
    </p:spTree>
    <p:extLst>
      <p:ext uri="{BB962C8B-B14F-4D97-AF65-F5344CB8AC3E}">
        <p14:creationId xmlns:p14="http://schemas.microsoft.com/office/powerpoint/2010/main" val="253867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3.5.1 Adaptive Software Development (ASD)</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echnique </a:t>
            </a:r>
            <a:r>
              <a:rPr lang="en-US" dirty="0"/>
              <a:t>for building complex software and systems. The philosophical </a:t>
            </a:r>
            <a:r>
              <a:rPr lang="en-US" dirty="0" smtClean="0"/>
              <a:t>underpinnings of </a:t>
            </a:r>
            <a:r>
              <a:rPr lang="en-US" dirty="0"/>
              <a:t>ASD focus on human collaboration and team self-organization</a:t>
            </a:r>
            <a:r>
              <a:rPr lang="en-US" dirty="0" smtClean="0"/>
              <a:t>.</a:t>
            </a:r>
          </a:p>
          <a:p>
            <a:r>
              <a:rPr lang="en-US" dirty="0"/>
              <a:t>ASD “</a:t>
            </a:r>
            <a:r>
              <a:rPr lang="en-US" b="1" dirty="0"/>
              <a:t>life cycle</a:t>
            </a:r>
            <a:r>
              <a:rPr lang="en-US" dirty="0" smtClean="0"/>
              <a:t>” </a:t>
            </a:r>
            <a:r>
              <a:rPr lang="en-US" dirty="0"/>
              <a:t>that incorporates </a:t>
            </a:r>
            <a:r>
              <a:rPr lang="en-US" dirty="0" smtClean="0"/>
              <a:t>three phases</a:t>
            </a:r>
            <a:r>
              <a:rPr lang="en-US" dirty="0"/>
              <a:t>, </a:t>
            </a:r>
            <a:r>
              <a:rPr lang="en-US" dirty="0" smtClean="0"/>
              <a:t>speculation(planning </a:t>
            </a:r>
            <a:r>
              <a:rPr lang="en-US" i="1" dirty="0" smtClean="0"/>
              <a:t>mission statement project constraints basic requirements </a:t>
            </a:r>
            <a:r>
              <a:rPr lang="en-US" dirty="0" smtClean="0"/>
              <a:t>time-boxed </a:t>
            </a:r>
            <a:r>
              <a:rPr lang="en-US" dirty="0"/>
              <a:t>release plan</a:t>
            </a:r>
            <a:r>
              <a:rPr lang="en-US" dirty="0" smtClean="0"/>
              <a:t>), collaboration(</a:t>
            </a:r>
            <a:r>
              <a:rPr lang="en-US" dirty="0"/>
              <a:t>Requirements gathering</a:t>
            </a:r>
            <a:r>
              <a:rPr lang="en-US" dirty="0" smtClean="0"/>
              <a:t>), </a:t>
            </a:r>
            <a:r>
              <a:rPr lang="en-US" dirty="0"/>
              <a:t>and </a:t>
            </a:r>
            <a:r>
              <a:rPr lang="en-US" dirty="0" smtClean="0"/>
              <a:t>learning(</a:t>
            </a:r>
            <a:r>
              <a:rPr lang="en-US" dirty="0"/>
              <a:t>components </a:t>
            </a:r>
            <a:r>
              <a:rPr lang="en-US" dirty="0" smtClean="0"/>
              <a:t>implemented/tested </a:t>
            </a:r>
            <a:r>
              <a:rPr lang="en-US" i="1" dirty="0" smtClean="0"/>
              <a:t>focus </a:t>
            </a:r>
            <a:r>
              <a:rPr lang="en-US" i="1" dirty="0"/>
              <a:t>groups for </a:t>
            </a:r>
            <a:r>
              <a:rPr lang="en-US" i="1" dirty="0" smtClean="0"/>
              <a:t>feedback formal </a:t>
            </a:r>
            <a:r>
              <a:rPr lang="en-US" i="1" dirty="0"/>
              <a:t>technical </a:t>
            </a:r>
            <a:r>
              <a:rPr lang="en-US" i="1" dirty="0" smtClean="0"/>
              <a:t>reviews </a:t>
            </a:r>
            <a:r>
              <a:rPr lang="en-US" dirty="0" smtClean="0"/>
              <a:t>postmortems).</a:t>
            </a:r>
            <a:endParaRPr lang="en-US" dirty="0"/>
          </a:p>
        </p:txBody>
      </p:sp>
    </p:spTree>
    <p:extLst>
      <p:ext uri="{BB962C8B-B14F-4D97-AF65-F5344CB8AC3E}">
        <p14:creationId xmlns:p14="http://schemas.microsoft.com/office/powerpoint/2010/main" val="242100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3.5.2 Scrum</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Scrum principles are consistent with the agile manifesto and are used to </a:t>
            </a:r>
            <a:r>
              <a:rPr lang="en-US" dirty="0" smtClean="0"/>
              <a:t>guide development </a:t>
            </a:r>
            <a:r>
              <a:rPr lang="en-US" dirty="0"/>
              <a:t>activities within a process that </a:t>
            </a:r>
            <a:r>
              <a:rPr lang="en-US" dirty="0" smtClean="0"/>
              <a:t>incorporates.</a:t>
            </a:r>
          </a:p>
          <a:p>
            <a:r>
              <a:rPr lang="en-US" dirty="0" smtClean="0"/>
              <a:t>Framework activities</a:t>
            </a:r>
            <a:r>
              <a:rPr lang="en-US" dirty="0"/>
              <a:t>: requirements, analysis, design, evolution, and delivery</a:t>
            </a:r>
            <a:r>
              <a:rPr lang="en-US" dirty="0" smtClean="0"/>
              <a:t>.</a:t>
            </a:r>
          </a:p>
          <a:p>
            <a:r>
              <a:rPr lang="en-US" dirty="0"/>
              <a:t>15 minute daily </a:t>
            </a:r>
            <a:r>
              <a:rPr lang="en-US" dirty="0" smtClean="0"/>
              <a:t>meeting.</a:t>
            </a:r>
          </a:p>
          <a:p>
            <a:r>
              <a:rPr lang="en-US" dirty="0"/>
              <a:t>work tasks occur within a process pattern </a:t>
            </a:r>
            <a:r>
              <a:rPr lang="en-US" dirty="0" smtClean="0"/>
              <a:t>called </a:t>
            </a:r>
            <a:r>
              <a:rPr lang="en-US" dirty="0"/>
              <a:t>a </a:t>
            </a:r>
            <a:r>
              <a:rPr lang="en-US" b="1" i="1" dirty="0"/>
              <a:t>sprint</a:t>
            </a:r>
            <a:r>
              <a:rPr lang="en-US" i="1" dirty="0" smtClean="0"/>
              <a:t>.</a:t>
            </a:r>
          </a:p>
          <a:p>
            <a:r>
              <a:rPr lang="en-US" b="1" i="1" dirty="0"/>
              <a:t>Backlog</a:t>
            </a:r>
            <a:r>
              <a:rPr lang="en-US" dirty="0"/>
              <a:t>—a prioritized list of project requirements or features that provide </a:t>
            </a:r>
            <a:r>
              <a:rPr lang="en-US" dirty="0" smtClean="0"/>
              <a:t>business value </a:t>
            </a:r>
            <a:r>
              <a:rPr lang="en-US" dirty="0"/>
              <a:t>for the customer</a:t>
            </a:r>
            <a:r>
              <a:rPr lang="en-US" dirty="0" smtClean="0"/>
              <a:t>.</a:t>
            </a:r>
          </a:p>
          <a:p>
            <a:r>
              <a:rPr lang="en-US" dirty="0"/>
              <a:t>T</a:t>
            </a:r>
            <a:r>
              <a:rPr lang="en-US" dirty="0" smtClean="0"/>
              <a:t>eam </a:t>
            </a:r>
            <a:r>
              <a:rPr lang="en-US" dirty="0"/>
              <a:t>leader, called a </a:t>
            </a:r>
            <a:r>
              <a:rPr lang="en-US" b="1" i="1" dirty="0"/>
              <a:t>Scrum </a:t>
            </a:r>
            <a:r>
              <a:rPr lang="en-US" b="1" i="1" dirty="0" smtClean="0"/>
              <a:t>master</a:t>
            </a:r>
            <a:r>
              <a:rPr lang="en-US" i="1" dirty="0" smtClean="0"/>
              <a:t>(</a:t>
            </a:r>
            <a:r>
              <a:rPr lang="en-US" dirty="0"/>
              <a:t>leads the meeting and assesses the </a:t>
            </a:r>
            <a:r>
              <a:rPr lang="en-US" dirty="0" smtClean="0"/>
              <a:t>responses from </a:t>
            </a:r>
            <a:r>
              <a:rPr lang="en-US" dirty="0"/>
              <a:t>each </a:t>
            </a:r>
            <a:r>
              <a:rPr lang="en-US" dirty="0" smtClean="0"/>
              <a:t>person,</a:t>
            </a:r>
            <a:r>
              <a:rPr lang="en-US" dirty="0"/>
              <a:t> uncover potential </a:t>
            </a:r>
            <a:r>
              <a:rPr lang="en-US" dirty="0" smtClean="0"/>
              <a:t>problems,</a:t>
            </a:r>
            <a:r>
              <a:rPr lang="en-US" dirty="0"/>
              <a:t> knowledge </a:t>
            </a:r>
            <a:r>
              <a:rPr lang="en-US" dirty="0" smtClean="0"/>
              <a:t>socialization,</a:t>
            </a:r>
            <a:r>
              <a:rPr lang="en-US" dirty="0"/>
              <a:t> self-organizing team structure</a:t>
            </a:r>
            <a:r>
              <a:rPr lang="en-US" i="1" dirty="0" smtClean="0"/>
              <a:t>).</a:t>
            </a:r>
          </a:p>
          <a:p>
            <a:r>
              <a:rPr lang="en-US" b="1" i="1" dirty="0"/>
              <a:t>Demos</a:t>
            </a:r>
            <a:r>
              <a:rPr lang="en-US" dirty="0"/>
              <a:t>—deliver the software increment to the customer so that functionality </a:t>
            </a:r>
            <a:r>
              <a:rPr lang="en-US" dirty="0" smtClean="0"/>
              <a:t>that has </a:t>
            </a:r>
            <a:r>
              <a:rPr lang="en-US" dirty="0"/>
              <a:t>been implemented can be demonstrated and evaluated by the customer.</a:t>
            </a:r>
            <a:endParaRPr lang="en-US" dirty="0"/>
          </a:p>
        </p:txBody>
      </p:sp>
    </p:spTree>
    <p:extLst>
      <p:ext uri="{BB962C8B-B14F-4D97-AF65-F5344CB8AC3E}">
        <p14:creationId xmlns:p14="http://schemas.microsoft.com/office/powerpoint/2010/main" val="127785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3.5.3 Dynamic Systems Development Method (DSDM)</a:t>
            </a:r>
            <a:endParaRPr lang="en-US" sz="3600" b="1" dirty="0"/>
          </a:p>
        </p:txBody>
      </p:sp>
      <p:sp>
        <p:nvSpPr>
          <p:cNvPr id="3" name="Content Placeholder 2"/>
          <p:cNvSpPr>
            <a:spLocks noGrp="1"/>
          </p:cNvSpPr>
          <p:nvPr>
            <p:ph idx="1"/>
          </p:nvPr>
        </p:nvSpPr>
        <p:spPr/>
        <p:txBody>
          <a:bodyPr>
            <a:normAutofit fontScale="70000" lnSpcReduction="20000"/>
          </a:bodyPr>
          <a:lstStyle/>
          <a:p>
            <a:r>
              <a:rPr lang="en-US" dirty="0"/>
              <a:t>P</a:t>
            </a:r>
            <a:r>
              <a:rPr lang="en-US" dirty="0" smtClean="0"/>
              <a:t>rovides </a:t>
            </a:r>
            <a:r>
              <a:rPr lang="en-US" dirty="0"/>
              <a:t>a framework for building and maintaining </a:t>
            </a:r>
            <a:r>
              <a:rPr lang="en-US" dirty="0" smtClean="0"/>
              <a:t>systems which </a:t>
            </a:r>
            <a:r>
              <a:rPr lang="en-US" dirty="0"/>
              <a:t>meet tight time constraints through the use of incremental prototyping in a </a:t>
            </a:r>
            <a:r>
              <a:rPr lang="en-US" dirty="0" smtClean="0"/>
              <a:t>controlled project environment.</a:t>
            </a:r>
          </a:p>
          <a:p>
            <a:r>
              <a:rPr lang="en-US" dirty="0"/>
              <a:t>DSDM is an iterative software </a:t>
            </a:r>
            <a:r>
              <a:rPr lang="en-US" dirty="0" smtClean="0"/>
              <a:t>process(Rules follow).</a:t>
            </a:r>
          </a:p>
          <a:p>
            <a:r>
              <a:rPr lang="en-US" b="1" i="1" dirty="0"/>
              <a:t>Feasibility study</a:t>
            </a:r>
            <a:r>
              <a:rPr lang="en-US" dirty="0"/>
              <a:t>—establishes the basic business requirements and </a:t>
            </a:r>
            <a:r>
              <a:rPr lang="en-US" dirty="0" smtClean="0"/>
              <a:t>constraints associated </a:t>
            </a:r>
            <a:r>
              <a:rPr lang="en-US" dirty="0"/>
              <a:t>with the application to be built and then assesses whether the </a:t>
            </a:r>
            <a:r>
              <a:rPr lang="en-US" dirty="0" smtClean="0"/>
              <a:t>application is </a:t>
            </a:r>
            <a:r>
              <a:rPr lang="en-US" dirty="0"/>
              <a:t>a </a:t>
            </a:r>
            <a:r>
              <a:rPr lang="en-US" dirty="0" smtClean="0"/>
              <a:t>viable.</a:t>
            </a:r>
          </a:p>
          <a:p>
            <a:r>
              <a:rPr lang="en-US" b="1" i="1" dirty="0"/>
              <a:t>Business </a:t>
            </a:r>
            <a:r>
              <a:rPr lang="en-US" b="1" i="1" dirty="0" smtClean="0"/>
              <a:t>study</a:t>
            </a:r>
            <a:r>
              <a:rPr lang="en-US" dirty="0" smtClean="0"/>
              <a:t>—functional </a:t>
            </a:r>
            <a:r>
              <a:rPr lang="en-US" dirty="0"/>
              <a:t>and information </a:t>
            </a:r>
            <a:r>
              <a:rPr lang="en-US" dirty="0" smtClean="0"/>
              <a:t>requirements, basic application architecture, maintainability </a:t>
            </a:r>
            <a:r>
              <a:rPr lang="en-US" dirty="0"/>
              <a:t>requirements for </a:t>
            </a:r>
            <a:r>
              <a:rPr lang="en-US" dirty="0" smtClean="0"/>
              <a:t>the application.</a:t>
            </a:r>
          </a:p>
          <a:p>
            <a:r>
              <a:rPr lang="en-US" b="1" i="1" dirty="0"/>
              <a:t>Functional model iteration</a:t>
            </a:r>
            <a:r>
              <a:rPr lang="en-US" i="1" dirty="0"/>
              <a:t>—</a:t>
            </a:r>
            <a:r>
              <a:rPr lang="en-US" dirty="0"/>
              <a:t>produces a set of incremental prototypes </a:t>
            </a:r>
            <a:r>
              <a:rPr lang="en-US" dirty="0" smtClean="0"/>
              <a:t>that demonstrate </a:t>
            </a:r>
            <a:r>
              <a:rPr lang="en-US" dirty="0"/>
              <a:t>functionality for the </a:t>
            </a:r>
            <a:r>
              <a:rPr lang="en-US" dirty="0" smtClean="0"/>
              <a:t>customer &amp; </a:t>
            </a:r>
            <a:r>
              <a:rPr lang="en-US" dirty="0"/>
              <a:t>feedback from </a:t>
            </a:r>
            <a:r>
              <a:rPr lang="en-US" dirty="0" smtClean="0"/>
              <a:t>users.</a:t>
            </a:r>
          </a:p>
          <a:p>
            <a:r>
              <a:rPr lang="en-US" b="1" i="1" dirty="0"/>
              <a:t>Design and build </a:t>
            </a:r>
            <a:r>
              <a:rPr lang="en-US" b="1" i="1" dirty="0" smtClean="0"/>
              <a:t>iteration</a:t>
            </a:r>
            <a:r>
              <a:rPr lang="en-US" i="1" dirty="0" smtClean="0"/>
              <a:t>: </a:t>
            </a:r>
            <a:r>
              <a:rPr lang="en-US" dirty="0" smtClean="0"/>
              <a:t>Engineered </a:t>
            </a:r>
            <a:r>
              <a:rPr lang="en-US" dirty="0"/>
              <a:t>in a manner that will enable it </a:t>
            </a:r>
            <a:r>
              <a:rPr lang="en-US" dirty="0" smtClean="0"/>
              <a:t>to provide </a:t>
            </a:r>
            <a:r>
              <a:rPr lang="en-US" dirty="0"/>
              <a:t>operational business value for end users</a:t>
            </a:r>
            <a:r>
              <a:rPr lang="en-US" dirty="0" smtClean="0"/>
              <a:t>.</a:t>
            </a:r>
          </a:p>
          <a:p>
            <a:r>
              <a:rPr lang="en-US" b="1" i="1" dirty="0" smtClean="0"/>
              <a:t>Implementation</a:t>
            </a:r>
            <a:r>
              <a:rPr lang="en-US" i="1" dirty="0" smtClean="0"/>
              <a:t>:</a:t>
            </a:r>
            <a:r>
              <a:rPr lang="en-US" dirty="0"/>
              <a:t>(1) the </a:t>
            </a:r>
            <a:r>
              <a:rPr lang="en-US" dirty="0" smtClean="0"/>
              <a:t>increment may </a:t>
            </a:r>
            <a:r>
              <a:rPr lang="en-US" dirty="0"/>
              <a:t>not be 100 percent complete or (2) changes may be </a:t>
            </a:r>
            <a:r>
              <a:rPr lang="en-US" dirty="0" smtClean="0"/>
              <a:t>requested.</a:t>
            </a:r>
          </a:p>
        </p:txBody>
      </p:sp>
    </p:spTree>
    <p:extLst>
      <p:ext uri="{BB962C8B-B14F-4D97-AF65-F5344CB8AC3E}">
        <p14:creationId xmlns:p14="http://schemas.microsoft.com/office/powerpoint/2010/main" val="43624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3.5.4 Crystal</a:t>
            </a:r>
            <a:endParaRPr lang="en-US" b="1" dirty="0"/>
          </a:p>
        </p:txBody>
      </p:sp>
      <p:sp>
        <p:nvSpPr>
          <p:cNvPr id="3" name="Content Placeholder 2"/>
          <p:cNvSpPr>
            <a:spLocks noGrp="1"/>
          </p:cNvSpPr>
          <p:nvPr>
            <p:ph idx="1"/>
          </p:nvPr>
        </p:nvSpPr>
        <p:spPr/>
        <p:txBody>
          <a:bodyPr/>
          <a:lstStyle/>
          <a:p>
            <a:r>
              <a:rPr lang="en-US" dirty="0"/>
              <a:t>The name “crystal” is derived from the characteristics of geological crystals, each with its </a:t>
            </a:r>
            <a:r>
              <a:rPr lang="en-US" dirty="0" smtClean="0"/>
              <a:t>own color</a:t>
            </a:r>
            <a:r>
              <a:rPr lang="en-US" dirty="0"/>
              <a:t>, shape, and hardness.</a:t>
            </a:r>
            <a:endParaRPr lang="en-US" dirty="0" smtClean="0"/>
          </a:p>
          <a:p>
            <a:r>
              <a:rPr lang="en-US" dirty="0" smtClean="0"/>
              <a:t>Resource limited, cooperative </a:t>
            </a:r>
            <a:r>
              <a:rPr lang="en-US" dirty="0"/>
              <a:t>game of invention and communication, with a primary goal </a:t>
            </a:r>
            <a:r>
              <a:rPr lang="en-US" dirty="0" smtClean="0"/>
              <a:t>of delivering </a:t>
            </a:r>
            <a:r>
              <a:rPr lang="en-US" dirty="0"/>
              <a:t>useful, working software and a secondary goal of setting up for the </a:t>
            </a:r>
            <a:r>
              <a:rPr lang="en-US" dirty="0" smtClean="0"/>
              <a:t>next game.</a:t>
            </a:r>
            <a:endParaRPr lang="en-US" dirty="0"/>
          </a:p>
        </p:txBody>
      </p:sp>
    </p:spTree>
    <p:extLst>
      <p:ext uri="{BB962C8B-B14F-4D97-AF65-F5344CB8AC3E}">
        <p14:creationId xmlns:p14="http://schemas.microsoft.com/office/powerpoint/2010/main" val="14253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3.5.5 Feature Driven Development (FDD)</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D</a:t>
            </a:r>
            <a:r>
              <a:rPr lang="en-US" dirty="0" smtClean="0"/>
              <a:t>escribing </a:t>
            </a:r>
            <a:r>
              <a:rPr lang="en-US" dirty="0"/>
              <a:t>an adaptive, agile process that can be applied to </a:t>
            </a:r>
            <a:r>
              <a:rPr lang="en-US" dirty="0" smtClean="0"/>
              <a:t>moderately sized </a:t>
            </a:r>
            <a:r>
              <a:rPr lang="en-US" dirty="0"/>
              <a:t>and larger software projects</a:t>
            </a:r>
            <a:r>
              <a:rPr lang="en-US" dirty="0" smtClean="0"/>
              <a:t>.</a:t>
            </a:r>
          </a:p>
          <a:p>
            <a:r>
              <a:rPr lang="en-US" dirty="0" smtClean="0"/>
              <a:t>(1) emphasizes collaboration among people,</a:t>
            </a:r>
            <a:r>
              <a:rPr lang="en-US" dirty="0"/>
              <a:t> (2) manages problem and </a:t>
            </a:r>
            <a:r>
              <a:rPr lang="en-US" dirty="0" smtClean="0"/>
              <a:t>project complexity </a:t>
            </a:r>
            <a:r>
              <a:rPr lang="en-US" dirty="0"/>
              <a:t>using feature-based </a:t>
            </a:r>
            <a:r>
              <a:rPr lang="en-US" dirty="0" smtClean="0"/>
              <a:t>decomposition,               (</a:t>
            </a:r>
            <a:r>
              <a:rPr lang="en-US" dirty="0"/>
              <a:t>3) communication of technical detail using </a:t>
            </a:r>
            <a:r>
              <a:rPr lang="en-US" dirty="0" smtClean="0"/>
              <a:t>verbal, graphical</a:t>
            </a:r>
            <a:r>
              <a:rPr lang="en-US" dirty="0"/>
              <a:t>, and text-based means</a:t>
            </a:r>
            <a:r>
              <a:rPr lang="en-US" dirty="0" smtClean="0"/>
              <a:t>.</a:t>
            </a:r>
          </a:p>
          <a:p>
            <a:r>
              <a:rPr lang="en-US" i="1" dirty="0"/>
              <a:t>feature </a:t>
            </a:r>
            <a:r>
              <a:rPr lang="en-US" dirty="0"/>
              <a:t>“is a client-valued function that can be </a:t>
            </a:r>
            <a:r>
              <a:rPr lang="en-US" dirty="0" smtClean="0"/>
              <a:t>implemented in </a:t>
            </a:r>
            <a:r>
              <a:rPr lang="en-US" dirty="0"/>
              <a:t>two weeks or less</a:t>
            </a:r>
            <a:r>
              <a:rPr lang="en-US" dirty="0" smtClean="0"/>
              <a:t>”</a:t>
            </a:r>
          </a:p>
          <a:p>
            <a:r>
              <a:rPr lang="en-US" dirty="0"/>
              <a:t>small blocks of deliverable </a:t>
            </a:r>
            <a:r>
              <a:rPr lang="en-US" dirty="0" smtClean="0"/>
              <a:t>functionality,</a:t>
            </a:r>
            <a:r>
              <a:rPr lang="en-US" dirty="0"/>
              <a:t> </a:t>
            </a:r>
            <a:r>
              <a:rPr lang="en-US" dirty="0" smtClean="0"/>
              <a:t>hierarchical,</a:t>
            </a:r>
            <a:r>
              <a:rPr lang="en-US" dirty="0"/>
              <a:t> operational </a:t>
            </a:r>
            <a:r>
              <a:rPr lang="en-US" dirty="0" smtClean="0"/>
              <a:t>features,</a:t>
            </a:r>
            <a:r>
              <a:rPr lang="en-US" dirty="0"/>
              <a:t> design and code representations are </a:t>
            </a:r>
            <a:r>
              <a:rPr lang="en-US" dirty="0" err="1" smtClean="0"/>
              <a:t>easier,Project</a:t>
            </a:r>
            <a:r>
              <a:rPr lang="en-US" dirty="0" smtClean="0"/>
              <a:t> </a:t>
            </a:r>
            <a:r>
              <a:rPr lang="en-US" dirty="0"/>
              <a:t>planning, scheduling, and tracking are driven by the </a:t>
            </a:r>
            <a:r>
              <a:rPr lang="en-US" dirty="0" smtClean="0"/>
              <a:t>feature hierarchy.</a:t>
            </a:r>
          </a:p>
          <a:p>
            <a:r>
              <a:rPr lang="en-US" dirty="0" smtClean="0"/>
              <a:t>Figure 3.5</a:t>
            </a:r>
            <a:endParaRPr lang="en-US" dirty="0"/>
          </a:p>
        </p:txBody>
      </p:sp>
    </p:spTree>
    <p:extLst>
      <p:ext uri="{BB962C8B-B14F-4D97-AF65-F5344CB8AC3E}">
        <p14:creationId xmlns:p14="http://schemas.microsoft.com/office/powerpoint/2010/main" val="18859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811" y="561575"/>
            <a:ext cx="5744377" cy="5734850"/>
          </a:xfrm>
          <a:prstGeom prst="rect">
            <a:avLst/>
          </a:prstGeom>
        </p:spPr>
      </p:pic>
    </p:spTree>
    <p:extLst>
      <p:ext uri="{BB962C8B-B14F-4D97-AF65-F5344CB8AC3E}">
        <p14:creationId xmlns:p14="http://schemas.microsoft.com/office/powerpoint/2010/main" val="78755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3.5.6 Lean Software Development (LSD)</a:t>
            </a:r>
            <a:endParaRPr lang="en-US" b="1" dirty="0"/>
          </a:p>
        </p:txBody>
      </p:sp>
      <p:sp>
        <p:nvSpPr>
          <p:cNvPr id="3" name="Content Placeholder 2"/>
          <p:cNvSpPr>
            <a:spLocks noGrp="1"/>
          </p:cNvSpPr>
          <p:nvPr>
            <p:ph idx="1"/>
          </p:nvPr>
        </p:nvSpPr>
        <p:spPr/>
        <p:txBody>
          <a:bodyPr>
            <a:normAutofit lnSpcReduction="10000"/>
          </a:bodyPr>
          <a:lstStyle/>
          <a:p>
            <a:r>
              <a:rPr lang="en-US" dirty="0"/>
              <a:t>LSD </a:t>
            </a:r>
            <a:r>
              <a:rPr lang="en-US" dirty="0" smtClean="0"/>
              <a:t>process can </a:t>
            </a:r>
            <a:r>
              <a:rPr lang="en-US" dirty="0"/>
              <a:t>be summarized </a:t>
            </a:r>
            <a:r>
              <a:rPr lang="en-US" dirty="0" smtClean="0"/>
              <a:t>as </a:t>
            </a:r>
            <a:r>
              <a:rPr lang="en-US" dirty="0"/>
              <a:t>eliminate waste, build quality in, </a:t>
            </a:r>
            <a:r>
              <a:rPr lang="en-US" dirty="0" smtClean="0"/>
              <a:t>create knowledge</a:t>
            </a:r>
            <a:r>
              <a:rPr lang="en-US" dirty="0"/>
              <a:t>, defer commitment, deliver fast, respect people, and optimize </a:t>
            </a:r>
            <a:r>
              <a:rPr lang="en-US" dirty="0" smtClean="0"/>
              <a:t>the whole.</a:t>
            </a:r>
          </a:p>
          <a:p>
            <a:r>
              <a:rPr lang="en-US" dirty="0"/>
              <a:t>(1) adding no extraneous features or functions</a:t>
            </a:r>
            <a:r>
              <a:rPr lang="en-US" dirty="0" smtClean="0"/>
              <a:t>,</a:t>
            </a:r>
            <a:r>
              <a:rPr lang="en-US" dirty="0"/>
              <a:t> (2) assessing </a:t>
            </a:r>
            <a:r>
              <a:rPr lang="en-US" dirty="0" smtClean="0"/>
              <a:t>the cost </a:t>
            </a:r>
            <a:r>
              <a:rPr lang="en-US" dirty="0"/>
              <a:t>and schedule impact of any newly requested requirement</a:t>
            </a:r>
            <a:r>
              <a:rPr lang="en-US" dirty="0" smtClean="0"/>
              <a:t>,</a:t>
            </a:r>
            <a:r>
              <a:rPr lang="en-US" dirty="0"/>
              <a:t> (3) removing </a:t>
            </a:r>
            <a:r>
              <a:rPr lang="en-US" dirty="0" smtClean="0"/>
              <a:t>any superfluous </a:t>
            </a:r>
            <a:r>
              <a:rPr lang="en-US" dirty="0"/>
              <a:t>process steps, (4) establishing mechanisms to improve the way </a:t>
            </a:r>
            <a:r>
              <a:rPr lang="en-US" dirty="0" smtClean="0"/>
              <a:t>team members </a:t>
            </a:r>
            <a:r>
              <a:rPr lang="en-US" dirty="0"/>
              <a:t>find information, (5) ensuring the testing finds as many errors as possible</a:t>
            </a:r>
            <a:r>
              <a:rPr lang="en-US" dirty="0" smtClean="0"/>
              <a:t>,</a:t>
            </a:r>
            <a:r>
              <a:rPr lang="en-US" dirty="0"/>
              <a:t> (6) reducing the time required to request and get a decision that affects the </a:t>
            </a:r>
            <a:r>
              <a:rPr lang="en-US" dirty="0" smtClean="0"/>
              <a:t>software or </a:t>
            </a:r>
            <a:r>
              <a:rPr lang="en-US" dirty="0"/>
              <a:t>the process that is applied to create it, and (7) streamlining the manner in </a:t>
            </a:r>
            <a:r>
              <a:rPr lang="en-US" dirty="0" smtClean="0"/>
              <a:t>which information </a:t>
            </a:r>
            <a:r>
              <a:rPr lang="en-US" dirty="0"/>
              <a:t>is transmitted to all stakeholders involved in the process.</a:t>
            </a:r>
            <a:endParaRPr lang="en-US" dirty="0"/>
          </a:p>
        </p:txBody>
      </p:sp>
    </p:spTree>
    <p:extLst>
      <p:ext uri="{BB962C8B-B14F-4D97-AF65-F5344CB8AC3E}">
        <p14:creationId xmlns:p14="http://schemas.microsoft.com/office/powerpoint/2010/main" val="72329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3.5.7 Agile Modeling (AM)</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(1) all constituencies can better understand what needs to be accomplished, (2) </a:t>
            </a:r>
            <a:r>
              <a:rPr lang="en-US" dirty="0" smtClean="0"/>
              <a:t>the problem </a:t>
            </a:r>
            <a:r>
              <a:rPr lang="en-US" dirty="0"/>
              <a:t>can be partitioned effectively among the people who must solve it, </a:t>
            </a:r>
            <a:r>
              <a:rPr lang="en-US" dirty="0" smtClean="0"/>
              <a:t>and (3</a:t>
            </a:r>
            <a:r>
              <a:rPr lang="en-US" dirty="0"/>
              <a:t>) quality can be assessed as the system is being engineered and built</a:t>
            </a:r>
            <a:r>
              <a:rPr lang="en-US" dirty="0" smtClean="0"/>
              <a:t>.</a:t>
            </a:r>
          </a:p>
          <a:p>
            <a:r>
              <a:rPr lang="en-US" dirty="0"/>
              <a:t>Agile Modeling (AM) is a practice-based methodology for effective modeling and </a:t>
            </a:r>
            <a:r>
              <a:rPr lang="en-US" dirty="0" smtClean="0"/>
              <a:t>documentation of </a:t>
            </a:r>
            <a:r>
              <a:rPr lang="en-US" dirty="0"/>
              <a:t>software-based systems. Simply put, Agile Modeling (AM) is a collection of </a:t>
            </a:r>
            <a:r>
              <a:rPr lang="en-US" dirty="0" smtClean="0"/>
              <a:t>values, principles</a:t>
            </a:r>
            <a:r>
              <a:rPr lang="en-US" dirty="0"/>
              <a:t>, and practices for modeling software that can be applied on a software </a:t>
            </a:r>
            <a:r>
              <a:rPr lang="en-US" dirty="0" smtClean="0"/>
              <a:t>development project </a:t>
            </a:r>
            <a:r>
              <a:rPr lang="en-US" dirty="0"/>
              <a:t>in an effective and light-weight manner. Agile models are more effective </a:t>
            </a:r>
            <a:r>
              <a:rPr lang="en-US" dirty="0" smtClean="0"/>
              <a:t>than traditional </a:t>
            </a:r>
            <a:r>
              <a:rPr lang="en-US" dirty="0"/>
              <a:t>models because they are just barely good, they don’t have to be perfect</a:t>
            </a:r>
            <a:r>
              <a:rPr lang="en-US" dirty="0" smtClean="0"/>
              <a:t>.</a:t>
            </a:r>
          </a:p>
          <a:p>
            <a:r>
              <a:rPr lang="en-US" dirty="0"/>
              <a:t>AM unique </a:t>
            </a:r>
            <a:r>
              <a:rPr lang="en-US" dirty="0" smtClean="0"/>
              <a:t>are </a:t>
            </a:r>
            <a:r>
              <a:rPr lang="en-US" b="1" dirty="0" smtClean="0"/>
              <a:t>Model </a:t>
            </a:r>
            <a:r>
              <a:rPr lang="en-US" b="1" dirty="0"/>
              <a:t>with a </a:t>
            </a:r>
            <a:r>
              <a:rPr lang="en-US" b="1" dirty="0" smtClean="0"/>
              <a:t>purpose(</a:t>
            </a:r>
            <a:r>
              <a:rPr lang="en-US" dirty="0" smtClean="0"/>
              <a:t>Goal</a:t>
            </a:r>
            <a:r>
              <a:rPr lang="en-US" b="1" dirty="0" smtClean="0"/>
              <a:t>),</a:t>
            </a:r>
            <a:r>
              <a:rPr lang="en-US" b="1" dirty="0"/>
              <a:t> Use multiple </a:t>
            </a:r>
            <a:r>
              <a:rPr lang="en-US" b="1" dirty="0" smtClean="0"/>
              <a:t>models,</a:t>
            </a:r>
            <a:r>
              <a:rPr lang="en-US" b="1" dirty="0"/>
              <a:t> Travel </a:t>
            </a:r>
            <a:r>
              <a:rPr lang="en-US" b="1" dirty="0" smtClean="0"/>
              <a:t>light(</a:t>
            </a:r>
            <a:r>
              <a:rPr lang="en-US" dirty="0" smtClean="0"/>
              <a:t>Long term value addition,</a:t>
            </a:r>
            <a:r>
              <a:rPr lang="en-US" dirty="0"/>
              <a:t> maintained as changes occur</a:t>
            </a:r>
            <a:r>
              <a:rPr lang="en-US" b="1" dirty="0" smtClean="0"/>
              <a:t>),</a:t>
            </a:r>
            <a:r>
              <a:rPr lang="en-US" b="1" dirty="0"/>
              <a:t> Content is more important than </a:t>
            </a:r>
            <a:r>
              <a:rPr lang="en-US" b="1" dirty="0" smtClean="0"/>
              <a:t>representation,</a:t>
            </a:r>
            <a:r>
              <a:rPr lang="en-US" b="1" dirty="0"/>
              <a:t> Know the models and the tools you use to create </a:t>
            </a:r>
            <a:r>
              <a:rPr lang="en-US" b="1" dirty="0" smtClean="0"/>
              <a:t>them(</a:t>
            </a:r>
            <a:r>
              <a:rPr lang="en-US" dirty="0" smtClean="0"/>
              <a:t>Strengths &amp; weakness</a:t>
            </a:r>
            <a:r>
              <a:rPr lang="en-US" b="1" dirty="0" smtClean="0"/>
              <a:t>),</a:t>
            </a:r>
            <a:r>
              <a:rPr lang="en-US" b="1" dirty="0"/>
              <a:t> Adapt </a:t>
            </a:r>
            <a:r>
              <a:rPr lang="en-US" b="1" dirty="0" smtClean="0"/>
              <a:t>locally(</a:t>
            </a:r>
            <a:r>
              <a:rPr lang="en-US" dirty="0" smtClean="0"/>
              <a:t>Adapt to the needs</a:t>
            </a:r>
            <a:r>
              <a:rPr lang="en-US" b="1" dirty="0" smtClean="0"/>
              <a:t>).</a:t>
            </a:r>
            <a:endParaRPr lang="en-US" dirty="0"/>
          </a:p>
        </p:txBody>
      </p:sp>
    </p:spTree>
    <p:extLst>
      <p:ext uri="{BB962C8B-B14F-4D97-AF65-F5344CB8AC3E}">
        <p14:creationId xmlns:p14="http://schemas.microsoft.com/office/powerpoint/2010/main" val="417890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3.5.8 Agile Unified Process (AUP)</a:t>
            </a:r>
            <a:endParaRPr lang="en-US" b="1" dirty="0"/>
          </a:p>
        </p:txBody>
      </p:sp>
      <p:sp>
        <p:nvSpPr>
          <p:cNvPr id="3" name="Content Placeholder 2"/>
          <p:cNvSpPr>
            <a:spLocks noGrp="1"/>
          </p:cNvSpPr>
          <p:nvPr>
            <p:ph idx="1"/>
          </p:nvPr>
        </p:nvSpPr>
        <p:spPr/>
        <p:txBody>
          <a:bodyPr/>
          <a:lstStyle/>
          <a:p>
            <a:r>
              <a:rPr lang="en-US" dirty="0"/>
              <a:t>adopts a “serial in the large” and “iterative in </a:t>
            </a:r>
            <a:r>
              <a:rPr lang="en-US" dirty="0" smtClean="0"/>
              <a:t>the small”</a:t>
            </a:r>
          </a:p>
          <a:p>
            <a:r>
              <a:rPr lang="en-US" dirty="0"/>
              <a:t>phased activities—</a:t>
            </a:r>
            <a:r>
              <a:rPr lang="en-US" i="1" dirty="0"/>
              <a:t>inception, elaboration, construction, </a:t>
            </a:r>
            <a:r>
              <a:rPr lang="en-US" dirty="0"/>
              <a:t>and </a:t>
            </a:r>
            <a:r>
              <a:rPr lang="en-US" i="1" dirty="0" smtClean="0"/>
              <a:t>transition</a:t>
            </a:r>
          </a:p>
          <a:p>
            <a:r>
              <a:rPr lang="en-US" dirty="0"/>
              <a:t>Each AUP </a:t>
            </a:r>
            <a:r>
              <a:rPr lang="en-US" dirty="0" smtClean="0"/>
              <a:t>iteration addresses </a:t>
            </a:r>
            <a:r>
              <a:rPr lang="en-US" dirty="0"/>
              <a:t>the following </a:t>
            </a:r>
            <a:r>
              <a:rPr lang="en-US" dirty="0" smtClean="0"/>
              <a:t>activities: Modeling,</a:t>
            </a:r>
            <a:r>
              <a:rPr lang="en-US" dirty="0"/>
              <a:t> </a:t>
            </a:r>
            <a:r>
              <a:rPr lang="en-US" dirty="0" smtClean="0"/>
              <a:t>Implementation,</a:t>
            </a:r>
            <a:r>
              <a:rPr lang="en-US" dirty="0"/>
              <a:t> </a:t>
            </a:r>
            <a:r>
              <a:rPr lang="en-US" dirty="0" smtClean="0"/>
              <a:t>Testing,</a:t>
            </a:r>
            <a:r>
              <a:rPr lang="en-US" dirty="0"/>
              <a:t> </a:t>
            </a:r>
            <a:r>
              <a:rPr lang="en-US" dirty="0" smtClean="0"/>
              <a:t>Deployment,</a:t>
            </a:r>
            <a:r>
              <a:rPr lang="en-US" dirty="0"/>
              <a:t> Configuration and project </a:t>
            </a:r>
            <a:r>
              <a:rPr lang="en-US" dirty="0" smtClean="0"/>
              <a:t>management(Change management), </a:t>
            </a:r>
            <a:r>
              <a:rPr lang="en-US" dirty="0"/>
              <a:t>Environment </a:t>
            </a:r>
            <a:r>
              <a:rPr lang="en-US" dirty="0" smtClean="0"/>
              <a:t>management(Supportive </a:t>
            </a:r>
            <a:r>
              <a:rPr lang="en-US" smtClean="0"/>
              <a:t>technology).</a:t>
            </a:r>
            <a:endParaRPr lang="en-US" dirty="0"/>
          </a:p>
        </p:txBody>
      </p:sp>
    </p:spTree>
    <p:extLst>
      <p:ext uri="{BB962C8B-B14F-4D97-AF65-F5344CB8AC3E}">
        <p14:creationId xmlns:p14="http://schemas.microsoft.com/office/powerpoint/2010/main" val="246708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Suggests </a:t>
            </a:r>
            <a:r>
              <a:rPr lang="en-US" dirty="0"/>
              <a:t>revolutionary </a:t>
            </a:r>
            <a:r>
              <a:rPr lang="en-US" dirty="0" smtClean="0"/>
              <a:t>change </a:t>
            </a:r>
            <a:r>
              <a:rPr lang="en-US" dirty="0"/>
              <a:t>that’s exactly what agile development is all </a:t>
            </a:r>
            <a:r>
              <a:rPr lang="en-US" dirty="0" smtClean="0"/>
              <a:t>about.</a:t>
            </a:r>
          </a:p>
          <a:p>
            <a:r>
              <a:rPr lang="en-US" dirty="0"/>
              <a:t>In essence, </a:t>
            </a:r>
            <a:r>
              <a:rPr lang="en-US" dirty="0" smtClean="0"/>
              <a:t>agile methods </a:t>
            </a:r>
            <a:r>
              <a:rPr lang="en-US" dirty="0"/>
              <a:t>were developed in an effort to </a:t>
            </a:r>
            <a:r>
              <a:rPr lang="en-US" dirty="0" smtClean="0"/>
              <a:t>overcome perceived </a:t>
            </a:r>
            <a:r>
              <a:rPr lang="en-US" dirty="0"/>
              <a:t>and actual weaknesses in conventional software engineering</a:t>
            </a:r>
            <a:r>
              <a:rPr lang="en-US" dirty="0" smtClean="0"/>
              <a:t>.</a:t>
            </a:r>
          </a:p>
          <a:p>
            <a:r>
              <a:rPr lang="en-US" dirty="0" smtClean="0"/>
              <a:t>Agile development </a:t>
            </a:r>
            <a:r>
              <a:rPr lang="en-US" dirty="0"/>
              <a:t>can provide important benefits, but it is not applicable to all </a:t>
            </a:r>
            <a:r>
              <a:rPr lang="en-US" dirty="0" smtClean="0"/>
              <a:t>projects, all </a:t>
            </a:r>
            <a:r>
              <a:rPr lang="en-US" dirty="0"/>
              <a:t>products, all people, and all situations</a:t>
            </a:r>
            <a:r>
              <a:rPr lang="en-US" dirty="0" smtClean="0"/>
              <a:t>.</a:t>
            </a:r>
          </a:p>
          <a:p>
            <a:r>
              <a:rPr lang="en-US" dirty="0"/>
              <a:t>Market conditions change rapidly, end-user needs evolve, and new </a:t>
            </a:r>
            <a:r>
              <a:rPr lang="en-US" dirty="0" smtClean="0"/>
              <a:t>competitive threats </a:t>
            </a:r>
            <a:r>
              <a:rPr lang="en-US" dirty="0"/>
              <a:t>emerge without warning</a:t>
            </a:r>
            <a:r>
              <a:rPr lang="en-US" dirty="0" smtClean="0"/>
              <a:t>.</a:t>
            </a:r>
            <a:r>
              <a:rPr lang="en-US" dirty="0"/>
              <a:t> You must be agile enough to respond </a:t>
            </a:r>
            <a:r>
              <a:rPr lang="en-US" dirty="0" smtClean="0"/>
              <a:t>to a </a:t>
            </a:r>
            <a:r>
              <a:rPr lang="en-US" dirty="0"/>
              <a:t>fluid business environment</a:t>
            </a:r>
            <a:r>
              <a:rPr lang="en-US" dirty="0" smtClean="0"/>
              <a:t>.</a:t>
            </a:r>
          </a:p>
          <a:p>
            <a:r>
              <a:rPr lang="en-US" dirty="0"/>
              <a:t>One of the most compelling characteristics of the agile </a:t>
            </a:r>
            <a:r>
              <a:rPr lang="en-US" dirty="0" smtClean="0"/>
              <a:t>approach is </a:t>
            </a:r>
            <a:r>
              <a:rPr lang="en-US" dirty="0"/>
              <a:t>its ability to reduce the costs of change throughout the software process</a:t>
            </a:r>
            <a:r>
              <a:rPr lang="en-US" dirty="0" smtClean="0"/>
              <a:t>.</a:t>
            </a:r>
          </a:p>
          <a:p>
            <a:r>
              <a:rPr lang="en-US" dirty="0"/>
              <a:t>If process models are to work, they must provide a realistic mechanism for </a:t>
            </a:r>
            <a:r>
              <a:rPr lang="en-US" dirty="0" smtClean="0"/>
              <a:t>encouraging the </a:t>
            </a:r>
            <a:r>
              <a:rPr lang="en-US" dirty="0"/>
              <a:t>discipline that is </a:t>
            </a:r>
            <a:r>
              <a:rPr lang="en-US" dirty="0" smtClean="0"/>
              <a:t>necessary.</a:t>
            </a:r>
            <a:endParaRPr lang="en-US" dirty="0"/>
          </a:p>
        </p:txBody>
      </p:sp>
    </p:spTree>
    <p:extLst>
      <p:ext uri="{BB962C8B-B14F-4D97-AF65-F5344CB8AC3E}">
        <p14:creationId xmlns:p14="http://schemas.microsoft.com/office/powerpoint/2010/main" val="30090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What is Agility?</a:t>
            </a:r>
            <a:endParaRPr lang="en-US" b="1" dirty="0"/>
          </a:p>
        </p:txBody>
      </p:sp>
      <p:sp>
        <p:nvSpPr>
          <p:cNvPr id="3" name="Content Placeholder 2"/>
          <p:cNvSpPr>
            <a:spLocks noGrp="1"/>
          </p:cNvSpPr>
          <p:nvPr>
            <p:ph idx="1"/>
          </p:nvPr>
        </p:nvSpPr>
        <p:spPr/>
        <p:txBody>
          <a:bodyPr>
            <a:normAutofit lnSpcReduction="10000"/>
          </a:bodyPr>
          <a:lstStyle/>
          <a:p>
            <a:r>
              <a:rPr lang="en-US" b="1" dirty="0"/>
              <a:t>Changes</a:t>
            </a:r>
            <a:r>
              <a:rPr lang="en-US" dirty="0"/>
              <a:t> in the software </a:t>
            </a:r>
            <a:r>
              <a:rPr lang="en-US" dirty="0" smtClean="0"/>
              <a:t>being built</a:t>
            </a:r>
            <a:r>
              <a:rPr lang="en-US" dirty="0"/>
              <a:t>, changes to the team members, changes because of new technology, changes </a:t>
            </a:r>
            <a:r>
              <a:rPr lang="en-US" dirty="0" smtClean="0"/>
              <a:t>of all </a:t>
            </a:r>
            <a:r>
              <a:rPr lang="en-US" dirty="0"/>
              <a:t>kinds that may have an impact on the product they build or the project that creates </a:t>
            </a:r>
            <a:r>
              <a:rPr lang="en-US" dirty="0" smtClean="0"/>
              <a:t>the product.</a:t>
            </a:r>
          </a:p>
          <a:p>
            <a:r>
              <a:rPr lang="en-US" dirty="0" smtClean="0"/>
              <a:t>It encourages </a:t>
            </a:r>
            <a:r>
              <a:rPr lang="en-US" b="1" dirty="0"/>
              <a:t>team structures </a:t>
            </a:r>
            <a:r>
              <a:rPr lang="en-US" dirty="0"/>
              <a:t>and attitudes that </a:t>
            </a:r>
            <a:r>
              <a:rPr lang="en-US" dirty="0" smtClean="0"/>
              <a:t>make </a:t>
            </a:r>
            <a:r>
              <a:rPr lang="en-US" b="1" dirty="0" smtClean="0"/>
              <a:t>communication</a:t>
            </a:r>
            <a:r>
              <a:rPr lang="en-US" dirty="0" smtClean="0"/>
              <a:t> </a:t>
            </a:r>
            <a:r>
              <a:rPr lang="en-US" dirty="0"/>
              <a:t>more </a:t>
            </a:r>
            <a:r>
              <a:rPr lang="en-US" dirty="0" smtClean="0"/>
              <a:t>facile.</a:t>
            </a:r>
          </a:p>
          <a:p>
            <a:r>
              <a:rPr lang="en-US" dirty="0"/>
              <a:t>It emphasizes </a:t>
            </a:r>
            <a:r>
              <a:rPr lang="en-US" b="1" dirty="0"/>
              <a:t>rapid delivery </a:t>
            </a:r>
            <a:r>
              <a:rPr lang="en-US" dirty="0"/>
              <a:t>of operational </a:t>
            </a:r>
            <a:r>
              <a:rPr lang="en-US" dirty="0" smtClean="0"/>
              <a:t>software and </a:t>
            </a:r>
            <a:r>
              <a:rPr lang="en-US" dirty="0"/>
              <a:t>de-emphasizes the importance </a:t>
            </a:r>
            <a:r>
              <a:rPr lang="en-US" dirty="0" smtClean="0"/>
              <a:t>of </a:t>
            </a:r>
            <a:r>
              <a:rPr lang="en-US" dirty="0"/>
              <a:t>intermediate work </a:t>
            </a:r>
            <a:r>
              <a:rPr lang="en-US" dirty="0" smtClean="0"/>
              <a:t>products.</a:t>
            </a:r>
          </a:p>
          <a:p>
            <a:r>
              <a:rPr lang="en-US" dirty="0" smtClean="0"/>
              <a:t>Project </a:t>
            </a:r>
            <a:r>
              <a:rPr lang="en-US" dirty="0"/>
              <a:t>plan must be </a:t>
            </a:r>
            <a:r>
              <a:rPr lang="en-US" b="1" dirty="0" smtClean="0"/>
              <a:t>flexible</a:t>
            </a:r>
            <a:r>
              <a:rPr lang="en-US" dirty="0" smtClean="0"/>
              <a:t>.</a:t>
            </a:r>
          </a:p>
          <a:p>
            <a:r>
              <a:rPr lang="en-US" dirty="0" smtClean="0"/>
              <a:t>Working </a:t>
            </a:r>
            <a:r>
              <a:rPr lang="en-US" dirty="0"/>
              <a:t>software to the </a:t>
            </a:r>
            <a:r>
              <a:rPr lang="en-US" b="1" dirty="0" smtClean="0"/>
              <a:t>customer</a:t>
            </a:r>
            <a:r>
              <a:rPr lang="en-US" dirty="0" smtClean="0"/>
              <a:t>.</a:t>
            </a:r>
            <a:endParaRPr lang="en-US" dirty="0"/>
          </a:p>
        </p:txBody>
      </p:sp>
    </p:spTree>
    <p:extLst>
      <p:ext uri="{BB962C8B-B14F-4D97-AF65-F5344CB8AC3E}">
        <p14:creationId xmlns:p14="http://schemas.microsoft.com/office/powerpoint/2010/main" val="98182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Agility and the Cost of Change</a:t>
            </a:r>
            <a:endParaRPr lang="en-US" b="1" dirty="0"/>
          </a:p>
        </p:txBody>
      </p:sp>
      <p:sp>
        <p:nvSpPr>
          <p:cNvPr id="3" name="Content Placeholder 2"/>
          <p:cNvSpPr>
            <a:spLocks noGrp="1"/>
          </p:cNvSpPr>
          <p:nvPr>
            <p:ph idx="1"/>
          </p:nvPr>
        </p:nvSpPr>
        <p:spPr/>
        <p:txBody>
          <a:bodyPr>
            <a:normAutofit/>
          </a:bodyPr>
          <a:lstStyle/>
          <a:p>
            <a:r>
              <a:rPr lang="en-US" dirty="0"/>
              <a:t>The conventional wisdom in software development </a:t>
            </a:r>
            <a:r>
              <a:rPr lang="en-US" dirty="0" smtClean="0"/>
              <a:t>is </a:t>
            </a:r>
            <a:r>
              <a:rPr lang="en-US" dirty="0"/>
              <a:t>that the cost of change increases </a:t>
            </a:r>
            <a:r>
              <a:rPr lang="en-US" b="1" dirty="0"/>
              <a:t>nonlinearly</a:t>
            </a:r>
            <a:r>
              <a:rPr lang="en-US" dirty="0"/>
              <a:t> </a:t>
            </a:r>
            <a:r>
              <a:rPr lang="en-US" dirty="0" smtClean="0"/>
              <a:t>as </a:t>
            </a:r>
            <a:r>
              <a:rPr lang="en-US" dirty="0"/>
              <a:t>a project </a:t>
            </a:r>
            <a:r>
              <a:rPr lang="en-US" dirty="0" smtClean="0"/>
              <a:t>progresses.</a:t>
            </a:r>
          </a:p>
          <a:p>
            <a:r>
              <a:rPr lang="en-US" dirty="0"/>
              <a:t>It is relatively easy to accommodate a change when </a:t>
            </a:r>
            <a:r>
              <a:rPr lang="en-US" dirty="0" smtClean="0"/>
              <a:t>a software </a:t>
            </a:r>
            <a:r>
              <a:rPr lang="en-US" dirty="0"/>
              <a:t>team is </a:t>
            </a:r>
            <a:r>
              <a:rPr lang="en-US" b="1" dirty="0"/>
              <a:t>gathering </a:t>
            </a:r>
            <a:r>
              <a:rPr lang="en-US" b="1" dirty="0" smtClean="0"/>
              <a:t>requirements.</a:t>
            </a:r>
            <a:r>
              <a:rPr lang="en-US" dirty="0"/>
              <a:t> The costs of doing this work are </a:t>
            </a:r>
            <a:r>
              <a:rPr lang="en-US" dirty="0" smtClean="0"/>
              <a:t>minimal.</a:t>
            </a:r>
          </a:p>
          <a:p>
            <a:r>
              <a:rPr lang="en-US" dirty="0"/>
              <a:t>An agile </a:t>
            </a:r>
            <a:r>
              <a:rPr lang="en-US" dirty="0" smtClean="0"/>
              <a:t>process reduces </a:t>
            </a:r>
            <a:r>
              <a:rPr lang="en-US" dirty="0"/>
              <a:t>the cost </a:t>
            </a:r>
            <a:r>
              <a:rPr lang="en-US" dirty="0" smtClean="0"/>
              <a:t>of change because software </a:t>
            </a:r>
            <a:r>
              <a:rPr lang="en-US" dirty="0"/>
              <a:t>is released </a:t>
            </a:r>
            <a:r>
              <a:rPr lang="en-US" dirty="0" smtClean="0"/>
              <a:t>in </a:t>
            </a:r>
            <a:r>
              <a:rPr lang="en-US" b="1" dirty="0" smtClean="0"/>
              <a:t>increments </a:t>
            </a:r>
            <a:r>
              <a:rPr lang="en-US" dirty="0"/>
              <a:t>and </a:t>
            </a:r>
            <a:r>
              <a:rPr lang="en-US" dirty="0" smtClean="0"/>
              <a:t>change can </a:t>
            </a:r>
            <a:r>
              <a:rPr lang="en-US" dirty="0"/>
              <a:t>be </a:t>
            </a:r>
            <a:r>
              <a:rPr lang="en-US" dirty="0" smtClean="0"/>
              <a:t>better controlled </a:t>
            </a:r>
            <a:r>
              <a:rPr lang="en-US" dirty="0"/>
              <a:t>within </a:t>
            </a:r>
            <a:r>
              <a:rPr lang="en-US" dirty="0" smtClean="0"/>
              <a:t>an increment</a:t>
            </a:r>
            <a:r>
              <a:rPr lang="en-US" dirty="0"/>
              <a:t>.</a:t>
            </a:r>
            <a:endParaRPr lang="en-US" b="1" dirty="0"/>
          </a:p>
        </p:txBody>
      </p:sp>
    </p:spTree>
    <p:extLst>
      <p:ext uri="{BB962C8B-B14F-4D97-AF65-F5344CB8AC3E}">
        <p14:creationId xmlns:p14="http://schemas.microsoft.com/office/powerpoint/2010/main" val="166929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3.3 Agile </a:t>
            </a:r>
            <a:r>
              <a:rPr lang="en-US" b="1" dirty="0"/>
              <a:t>software process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Any agile software process is characterized in a manner that addresses a number </a:t>
            </a:r>
            <a:r>
              <a:rPr lang="en-US" dirty="0" smtClean="0"/>
              <a:t>of key assumptions:</a:t>
            </a:r>
          </a:p>
          <a:p>
            <a:pPr marL="514350" indent="-514350">
              <a:buAutoNum type="arabicPeriod"/>
            </a:pPr>
            <a:r>
              <a:rPr lang="en-US" dirty="0" smtClean="0"/>
              <a:t>It </a:t>
            </a:r>
            <a:r>
              <a:rPr lang="en-US" dirty="0"/>
              <a:t>is difficult to predict in advance which software requirements will </a:t>
            </a:r>
            <a:r>
              <a:rPr lang="en-US" dirty="0" smtClean="0"/>
              <a:t>persist and </a:t>
            </a:r>
            <a:r>
              <a:rPr lang="en-US" dirty="0"/>
              <a:t>which will change</a:t>
            </a:r>
            <a:r>
              <a:rPr lang="en-US" dirty="0" smtClean="0"/>
              <a:t>.</a:t>
            </a:r>
          </a:p>
          <a:p>
            <a:pPr marL="514350" indent="-514350">
              <a:buAutoNum type="arabicPeriod" startAt="2"/>
            </a:pPr>
            <a:r>
              <a:rPr lang="en-US" dirty="0" smtClean="0"/>
              <a:t>It </a:t>
            </a:r>
            <a:r>
              <a:rPr lang="en-US" dirty="0"/>
              <a:t>is difficult to predict how much design </a:t>
            </a:r>
            <a:r>
              <a:rPr lang="en-US" dirty="0" smtClean="0"/>
              <a:t>is necessary </a:t>
            </a:r>
            <a:r>
              <a:rPr lang="en-US" dirty="0"/>
              <a:t>before construction is used to prove the design</a:t>
            </a:r>
            <a:r>
              <a:rPr lang="en-US" dirty="0" smtClean="0"/>
              <a:t>.</a:t>
            </a:r>
          </a:p>
          <a:p>
            <a:pPr marL="514350" indent="-514350">
              <a:buAutoNum type="arabicPeriod" startAt="3"/>
            </a:pPr>
            <a:r>
              <a:rPr lang="en-US" dirty="0" smtClean="0"/>
              <a:t>Analysis</a:t>
            </a:r>
            <a:r>
              <a:rPr lang="en-US" dirty="0"/>
              <a:t>, design, construction, and testing are not as </a:t>
            </a:r>
            <a:r>
              <a:rPr lang="en-US" dirty="0" smtClean="0"/>
              <a:t>predictable as </a:t>
            </a:r>
            <a:r>
              <a:rPr lang="en-US" dirty="0"/>
              <a:t>we might like</a:t>
            </a:r>
            <a:r>
              <a:rPr lang="en-US" dirty="0" smtClean="0"/>
              <a:t>.</a:t>
            </a:r>
          </a:p>
          <a:p>
            <a:r>
              <a:rPr lang="en-US" dirty="0"/>
              <a:t>How do we create </a:t>
            </a:r>
            <a:r>
              <a:rPr lang="en-US" dirty="0" smtClean="0"/>
              <a:t>a process </a:t>
            </a:r>
            <a:r>
              <a:rPr lang="en-US" dirty="0"/>
              <a:t>that can manage </a:t>
            </a:r>
            <a:r>
              <a:rPr lang="en-US" i="1" dirty="0"/>
              <a:t>unpredictability</a:t>
            </a:r>
            <a:r>
              <a:rPr lang="en-US" i="1" dirty="0" smtClean="0"/>
              <a:t>? Answer is </a:t>
            </a:r>
            <a:r>
              <a:rPr lang="en-US" dirty="0"/>
              <a:t>agile process, therefore, must be </a:t>
            </a:r>
            <a:r>
              <a:rPr lang="en-US" i="1" dirty="0"/>
              <a:t>adaptable</a:t>
            </a:r>
            <a:r>
              <a:rPr lang="en-US" i="1" dirty="0" smtClean="0"/>
              <a:t>.</a:t>
            </a:r>
          </a:p>
          <a:p>
            <a:r>
              <a:rPr lang="en-US" dirty="0"/>
              <a:t>an agile team requires customer </a:t>
            </a:r>
            <a:r>
              <a:rPr lang="en-US" dirty="0" smtClean="0"/>
              <a:t>feedback.</a:t>
            </a:r>
          </a:p>
          <a:p>
            <a:r>
              <a:rPr lang="en-US" i="1" dirty="0"/>
              <a:t>Software increments </a:t>
            </a:r>
            <a:r>
              <a:rPr lang="en-US" dirty="0" smtClean="0"/>
              <a:t>must </a:t>
            </a:r>
            <a:r>
              <a:rPr lang="en-US" dirty="0"/>
              <a:t>be delivered in short time </a:t>
            </a:r>
            <a:r>
              <a:rPr lang="en-US" dirty="0" smtClean="0"/>
              <a:t>periods.</a:t>
            </a:r>
            <a:endParaRPr lang="en-US" dirty="0"/>
          </a:p>
        </p:txBody>
      </p:sp>
    </p:spTree>
    <p:extLst>
      <p:ext uri="{BB962C8B-B14F-4D97-AF65-F5344CB8AC3E}">
        <p14:creationId xmlns:p14="http://schemas.microsoft.com/office/powerpoint/2010/main" val="177322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3.3.1 Agility Principles</a:t>
            </a:r>
          </a:p>
        </p:txBody>
      </p:sp>
      <p:sp>
        <p:nvSpPr>
          <p:cNvPr id="3" name="Content Placeholder 2"/>
          <p:cNvSpPr>
            <a:spLocks noGrp="1"/>
          </p:cNvSpPr>
          <p:nvPr>
            <p:ph idx="1"/>
          </p:nvPr>
        </p:nvSpPr>
        <p:spPr/>
        <p:txBody>
          <a:bodyPr>
            <a:normAutofit fontScale="77500" lnSpcReduction="20000"/>
          </a:bodyPr>
          <a:lstStyle/>
          <a:p>
            <a:r>
              <a:rPr lang="en-US" dirty="0"/>
              <a:t>satisfy the </a:t>
            </a:r>
            <a:r>
              <a:rPr lang="en-US" dirty="0" smtClean="0"/>
              <a:t>customer</a:t>
            </a:r>
          </a:p>
          <a:p>
            <a:r>
              <a:rPr lang="en-US" dirty="0"/>
              <a:t>Welcome changing </a:t>
            </a:r>
            <a:r>
              <a:rPr lang="en-US" dirty="0" smtClean="0"/>
              <a:t>requirements</a:t>
            </a:r>
          </a:p>
          <a:p>
            <a:r>
              <a:rPr lang="en-US" dirty="0"/>
              <a:t>preference to the shorter </a:t>
            </a:r>
            <a:r>
              <a:rPr lang="en-US" dirty="0" smtClean="0"/>
              <a:t>timescale</a:t>
            </a:r>
          </a:p>
          <a:p>
            <a:r>
              <a:rPr lang="en-US" dirty="0"/>
              <a:t>Business people and developers must work together </a:t>
            </a:r>
            <a:r>
              <a:rPr lang="en-US" dirty="0" smtClean="0"/>
              <a:t>daily.</a:t>
            </a:r>
          </a:p>
          <a:p>
            <a:r>
              <a:rPr lang="en-US" dirty="0"/>
              <a:t>Build projects around motivated </a:t>
            </a:r>
            <a:r>
              <a:rPr lang="en-US" dirty="0" smtClean="0"/>
              <a:t>individuals.</a:t>
            </a:r>
          </a:p>
          <a:p>
            <a:r>
              <a:rPr lang="en-US" dirty="0"/>
              <a:t>face-to-face </a:t>
            </a:r>
            <a:r>
              <a:rPr lang="en-US" dirty="0" smtClean="0"/>
              <a:t>conversation</a:t>
            </a:r>
          </a:p>
          <a:p>
            <a:r>
              <a:rPr lang="en-US" dirty="0"/>
              <a:t>Working software is the primary measure of </a:t>
            </a:r>
            <a:r>
              <a:rPr lang="en-US" dirty="0" smtClean="0"/>
              <a:t>progress.</a:t>
            </a:r>
          </a:p>
          <a:p>
            <a:r>
              <a:rPr lang="fr-FR" dirty="0"/>
              <a:t>Agile </a:t>
            </a:r>
            <a:r>
              <a:rPr lang="fr-FR" dirty="0" err="1"/>
              <a:t>processes</a:t>
            </a:r>
            <a:r>
              <a:rPr lang="fr-FR" dirty="0"/>
              <a:t> </a:t>
            </a:r>
            <a:r>
              <a:rPr lang="fr-FR" dirty="0" err="1"/>
              <a:t>promote</a:t>
            </a:r>
            <a:r>
              <a:rPr lang="fr-FR" dirty="0"/>
              <a:t> </a:t>
            </a:r>
            <a:r>
              <a:rPr lang="fr-FR" dirty="0" err="1"/>
              <a:t>sustainable</a:t>
            </a:r>
            <a:r>
              <a:rPr lang="fr-FR" dirty="0"/>
              <a:t> </a:t>
            </a:r>
            <a:r>
              <a:rPr lang="fr-FR" dirty="0" err="1" smtClean="0"/>
              <a:t>development</a:t>
            </a:r>
            <a:r>
              <a:rPr lang="fr-FR" dirty="0" smtClean="0"/>
              <a:t>.(</a:t>
            </a:r>
            <a:r>
              <a:rPr lang="fr-FR" dirty="0" err="1" smtClean="0"/>
              <a:t>Maintainence</a:t>
            </a:r>
            <a:r>
              <a:rPr lang="fr-FR" dirty="0" smtClean="0"/>
              <a:t>)</a:t>
            </a:r>
          </a:p>
          <a:p>
            <a:r>
              <a:rPr lang="en-US" dirty="0"/>
              <a:t>technical excellence and good design </a:t>
            </a:r>
            <a:r>
              <a:rPr lang="en-US" dirty="0" smtClean="0"/>
              <a:t>enhances agility.</a:t>
            </a:r>
          </a:p>
          <a:p>
            <a:r>
              <a:rPr lang="en-US" dirty="0" smtClean="0"/>
              <a:t>Simplicity</a:t>
            </a:r>
          </a:p>
          <a:p>
            <a:r>
              <a:rPr lang="en-US" dirty="0" smtClean="0"/>
              <a:t>self–organizing teams (best work done)</a:t>
            </a:r>
          </a:p>
          <a:p>
            <a:r>
              <a:rPr lang="en-US" dirty="0"/>
              <a:t>how to become more </a:t>
            </a:r>
            <a:r>
              <a:rPr lang="en-US" dirty="0" smtClean="0"/>
              <a:t>effective (constant work)</a:t>
            </a:r>
            <a:endParaRPr lang="en-US" dirty="0"/>
          </a:p>
        </p:txBody>
      </p:sp>
    </p:spTree>
    <p:extLst>
      <p:ext uri="{BB962C8B-B14F-4D97-AF65-F5344CB8AC3E}">
        <p14:creationId xmlns:p14="http://schemas.microsoft.com/office/powerpoint/2010/main" val="270246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3.3.3 Human Factors</a:t>
            </a:r>
          </a:p>
        </p:txBody>
      </p:sp>
      <p:sp>
        <p:nvSpPr>
          <p:cNvPr id="3" name="Content Placeholder 2"/>
          <p:cNvSpPr>
            <a:spLocks noGrp="1"/>
          </p:cNvSpPr>
          <p:nvPr>
            <p:ph idx="1"/>
          </p:nvPr>
        </p:nvSpPr>
        <p:spPr/>
        <p:txBody>
          <a:bodyPr>
            <a:normAutofit fontScale="70000" lnSpcReduction="20000"/>
          </a:bodyPr>
          <a:lstStyle/>
          <a:p>
            <a:r>
              <a:rPr lang="en-US" dirty="0"/>
              <a:t>“Agile </a:t>
            </a:r>
            <a:r>
              <a:rPr lang="en-US" dirty="0" smtClean="0"/>
              <a:t>development focuses </a:t>
            </a:r>
            <a:r>
              <a:rPr lang="en-US" dirty="0"/>
              <a:t>on the talents and skills of individuals, molding the process </a:t>
            </a:r>
            <a:r>
              <a:rPr lang="en-US" dirty="0" smtClean="0"/>
              <a:t>to specific </a:t>
            </a:r>
            <a:r>
              <a:rPr lang="en-US" dirty="0"/>
              <a:t>people and teams</a:t>
            </a:r>
            <a:r>
              <a:rPr lang="en-US" dirty="0" smtClean="0"/>
              <a:t>.”</a:t>
            </a:r>
          </a:p>
          <a:p>
            <a:r>
              <a:rPr lang="en-US" b="1" dirty="0" smtClean="0"/>
              <a:t>Competence (</a:t>
            </a:r>
            <a:r>
              <a:rPr lang="en-US" dirty="0"/>
              <a:t>talent, specific </a:t>
            </a:r>
            <a:r>
              <a:rPr lang="en-US" dirty="0" smtClean="0"/>
              <a:t>software-related skills</a:t>
            </a:r>
            <a:r>
              <a:rPr lang="en-US" dirty="0"/>
              <a:t>, and overall knowledge of the </a:t>
            </a:r>
            <a:r>
              <a:rPr lang="en-US" dirty="0" smtClean="0"/>
              <a:t>process)</a:t>
            </a:r>
          </a:p>
          <a:p>
            <a:r>
              <a:rPr lang="en-US" b="1" dirty="0"/>
              <a:t>Common </a:t>
            </a:r>
            <a:r>
              <a:rPr lang="en-US" b="1" dirty="0" smtClean="0"/>
              <a:t>focus(</a:t>
            </a:r>
            <a:r>
              <a:rPr lang="en-US" dirty="0"/>
              <a:t>focused on </a:t>
            </a:r>
            <a:r>
              <a:rPr lang="en-US" dirty="0" smtClean="0"/>
              <a:t>one goal)</a:t>
            </a:r>
          </a:p>
          <a:p>
            <a:r>
              <a:rPr lang="en-US" b="1" dirty="0" smtClean="0"/>
              <a:t>Collaboration(</a:t>
            </a:r>
            <a:r>
              <a:rPr lang="en-US" dirty="0" smtClean="0"/>
              <a:t>work together</a:t>
            </a:r>
            <a:r>
              <a:rPr lang="en-US" b="1" dirty="0" smtClean="0"/>
              <a:t>)</a:t>
            </a:r>
          </a:p>
          <a:p>
            <a:r>
              <a:rPr lang="en-US" b="1" dirty="0"/>
              <a:t>Decision-making </a:t>
            </a:r>
            <a:r>
              <a:rPr lang="en-US" b="1" dirty="0" smtClean="0"/>
              <a:t>ability(</a:t>
            </a:r>
            <a:r>
              <a:rPr lang="en-US" dirty="0" smtClean="0"/>
              <a:t>freedom</a:t>
            </a:r>
            <a:r>
              <a:rPr lang="en-US" b="1" dirty="0" smtClean="0"/>
              <a:t>)</a:t>
            </a:r>
          </a:p>
          <a:p>
            <a:r>
              <a:rPr lang="en-US" b="1" dirty="0">
                <a:solidFill>
                  <a:srgbClr val="FF0000"/>
                </a:solidFill>
              </a:rPr>
              <a:t>Fuzzy problem-solving </a:t>
            </a:r>
            <a:r>
              <a:rPr lang="en-US" b="1" dirty="0" smtClean="0">
                <a:solidFill>
                  <a:srgbClr val="FF0000"/>
                </a:solidFill>
              </a:rPr>
              <a:t>ability: </a:t>
            </a:r>
            <a:r>
              <a:rPr lang="en-US" dirty="0" smtClean="0"/>
              <a:t>Software </a:t>
            </a:r>
            <a:r>
              <a:rPr lang="en-US" dirty="0"/>
              <a:t>managers must </a:t>
            </a:r>
            <a:r>
              <a:rPr lang="en-US"/>
              <a:t>recognize </a:t>
            </a:r>
            <a:r>
              <a:rPr lang="en-US" smtClean="0"/>
              <a:t>that the </a:t>
            </a:r>
            <a:r>
              <a:rPr lang="en-US" dirty="0" smtClean="0"/>
              <a:t>agile team will continually have to deal with ambiguity and will continually be buffeted by change. In some cases, the team must accept the fact that the problem they are solving today may not be the problem that needs to be solved tomorrow.</a:t>
            </a:r>
            <a:r>
              <a:rPr lang="en-US" dirty="0"/>
              <a:t> </a:t>
            </a:r>
            <a:r>
              <a:rPr lang="en-US" dirty="0" smtClean="0"/>
              <a:t>Lessons </a:t>
            </a:r>
            <a:r>
              <a:rPr lang="en-US" dirty="0"/>
              <a:t>learned from any </a:t>
            </a:r>
            <a:r>
              <a:rPr lang="en-US" dirty="0" smtClean="0"/>
              <a:t>problem-solving </a:t>
            </a:r>
            <a:r>
              <a:rPr lang="en-US" dirty="0"/>
              <a:t>activity </a:t>
            </a:r>
            <a:r>
              <a:rPr lang="en-US" dirty="0" smtClean="0"/>
              <a:t>may </a:t>
            </a:r>
            <a:r>
              <a:rPr lang="en-US" dirty="0"/>
              <a:t>be of benefit </a:t>
            </a:r>
            <a:r>
              <a:rPr lang="en-US" dirty="0" smtClean="0"/>
              <a:t>to the </a:t>
            </a:r>
            <a:r>
              <a:rPr lang="en-US" dirty="0"/>
              <a:t>team later in the project</a:t>
            </a:r>
            <a:r>
              <a:rPr lang="en-US" dirty="0" smtClean="0"/>
              <a:t>.</a:t>
            </a:r>
          </a:p>
          <a:p>
            <a:r>
              <a:rPr lang="en-US" b="1" dirty="0"/>
              <a:t>Mutual trust and </a:t>
            </a:r>
            <a:r>
              <a:rPr lang="en-US" b="1" dirty="0" smtClean="0"/>
              <a:t>respect</a:t>
            </a:r>
          </a:p>
          <a:p>
            <a:r>
              <a:rPr lang="en-US" dirty="0"/>
              <a:t>A self-organizing </a:t>
            </a:r>
            <a:r>
              <a:rPr lang="en-US" dirty="0" smtClean="0"/>
              <a:t>team is </a:t>
            </a:r>
            <a:r>
              <a:rPr lang="en-US" dirty="0"/>
              <a:t>in control of </a:t>
            </a:r>
            <a:r>
              <a:rPr lang="en-US" dirty="0" smtClean="0"/>
              <a:t>the work </a:t>
            </a:r>
            <a:r>
              <a:rPr lang="en-US" dirty="0"/>
              <a:t>it performs. </a:t>
            </a:r>
            <a:r>
              <a:rPr lang="en-US" dirty="0" smtClean="0"/>
              <a:t>The team </a:t>
            </a:r>
            <a:r>
              <a:rPr lang="en-US" dirty="0"/>
              <a:t>makes its </a:t>
            </a:r>
            <a:r>
              <a:rPr lang="en-US" dirty="0" smtClean="0"/>
              <a:t>own commitments and defines </a:t>
            </a:r>
            <a:r>
              <a:rPr lang="en-US" dirty="0"/>
              <a:t>plans </a:t>
            </a:r>
            <a:r>
              <a:rPr lang="en-US" dirty="0" smtClean="0"/>
              <a:t>to achieve </a:t>
            </a:r>
            <a:r>
              <a:rPr lang="en-US" dirty="0"/>
              <a:t>them.</a:t>
            </a:r>
            <a:endParaRPr lang="en-US" dirty="0">
              <a:solidFill>
                <a:srgbClr val="FF0000"/>
              </a:solidFill>
            </a:endParaRPr>
          </a:p>
        </p:txBody>
      </p:sp>
    </p:spTree>
    <p:extLst>
      <p:ext uri="{BB962C8B-B14F-4D97-AF65-F5344CB8AC3E}">
        <p14:creationId xmlns:p14="http://schemas.microsoft.com/office/powerpoint/2010/main" val="160065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3.4 Extreme Programming (XP)</a:t>
            </a:r>
            <a:endParaRPr lang="en-US" b="1" dirty="0"/>
          </a:p>
        </p:txBody>
      </p:sp>
      <p:sp>
        <p:nvSpPr>
          <p:cNvPr id="3" name="Content Placeholder 2"/>
          <p:cNvSpPr>
            <a:spLocks noGrp="1"/>
          </p:cNvSpPr>
          <p:nvPr>
            <p:ph idx="1"/>
          </p:nvPr>
        </p:nvSpPr>
        <p:spPr/>
        <p:txBody>
          <a:bodyPr/>
          <a:lstStyle/>
          <a:p>
            <a:r>
              <a:rPr lang="en-US" dirty="0"/>
              <a:t>In order to illustrate an agile process in a bit more detail, I’ll provide you with </a:t>
            </a:r>
            <a:r>
              <a:rPr lang="en-US" dirty="0" smtClean="0"/>
              <a:t>an overview </a:t>
            </a:r>
            <a:r>
              <a:rPr lang="en-US" dirty="0"/>
              <a:t>of </a:t>
            </a:r>
            <a:r>
              <a:rPr lang="en-US" i="1" dirty="0"/>
              <a:t>Extreme Programming </a:t>
            </a:r>
            <a:r>
              <a:rPr lang="en-US" dirty="0"/>
              <a:t>(XP</a:t>
            </a:r>
            <a:r>
              <a:rPr lang="en-US" dirty="0" smtClean="0"/>
              <a:t>).</a:t>
            </a:r>
          </a:p>
          <a:p>
            <a:r>
              <a:rPr lang="en-US" dirty="0"/>
              <a:t>XP </a:t>
            </a:r>
            <a:r>
              <a:rPr lang="en-US" dirty="0" smtClean="0"/>
              <a:t>targets </a:t>
            </a:r>
            <a:r>
              <a:rPr lang="en-US" dirty="0"/>
              <a:t>the agile process specifically </a:t>
            </a:r>
            <a:r>
              <a:rPr lang="en-US" dirty="0" smtClean="0"/>
              <a:t>for use </a:t>
            </a:r>
            <a:r>
              <a:rPr lang="en-US" dirty="0"/>
              <a:t>within large organizations.</a:t>
            </a:r>
          </a:p>
        </p:txBody>
      </p:sp>
    </p:spTree>
    <p:extLst>
      <p:ext uri="{BB962C8B-B14F-4D97-AF65-F5344CB8AC3E}">
        <p14:creationId xmlns:p14="http://schemas.microsoft.com/office/powerpoint/2010/main" val="174893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2098</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Chap#3</vt:lpstr>
      <vt:lpstr>PowerPoint Presentation</vt:lpstr>
      <vt:lpstr>Introduction</vt:lpstr>
      <vt:lpstr>3.1 What is Agility?</vt:lpstr>
      <vt:lpstr>3.2 Agility and the Cost of Change</vt:lpstr>
      <vt:lpstr>3.3 Agile software process</vt:lpstr>
      <vt:lpstr>3.3.1 Agility Principles</vt:lpstr>
      <vt:lpstr>3.3.3 Human Factors</vt:lpstr>
      <vt:lpstr>3.4 Extreme Programming (XP)</vt:lpstr>
      <vt:lpstr>3.4.1 XP Values</vt:lpstr>
      <vt:lpstr>3.4.2 The XP Process</vt:lpstr>
      <vt:lpstr>3.4.3 Industrial XP</vt:lpstr>
      <vt:lpstr>Issues that continue to trouble XP</vt:lpstr>
      <vt:lpstr>Other Agile Models</vt:lpstr>
      <vt:lpstr>3.5.1 Adaptive Software Development (ASD)</vt:lpstr>
      <vt:lpstr>3.5.2 Scrum</vt:lpstr>
      <vt:lpstr>3.5.3 Dynamic Systems Development Method (DSDM)</vt:lpstr>
      <vt:lpstr>3.5.4 Crystal</vt:lpstr>
      <vt:lpstr>3.5.5 Feature Driven Development (FDD)</vt:lpstr>
      <vt:lpstr>3.5.6 Lean Software Development (LSD)</vt:lpstr>
      <vt:lpstr>3.5.7 Agile Modeling (AM)</vt:lpstr>
      <vt:lpstr>3.5.8 Agile Unified Process (AUP)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dc:title>
  <dc:creator>Microsoft account</dc:creator>
  <cp:lastModifiedBy>Microsoft account</cp:lastModifiedBy>
  <cp:revision>67</cp:revision>
  <dcterms:created xsi:type="dcterms:W3CDTF">2021-09-29T17:11:36Z</dcterms:created>
  <dcterms:modified xsi:type="dcterms:W3CDTF">2021-10-01T17:03:40Z</dcterms:modified>
</cp:coreProperties>
</file>