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9" autoAdjust="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88A9D-6CFF-436B-AE18-4217FFBBADC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93140-E4F9-482E-A231-398FB493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2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volatility.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requirements change over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93140-E4F9-482E-A231-398FB4937B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2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 requirements.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objectives and goals that are stated for a product or system during meetings with the customer. If these requirements are present, the customer is satisfied.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 requirements.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requirements are implicit to the product or system and may be so fundamental that the customer does not explicitly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them. Their absence will be a cause for significant dissatisfaction. Examples of expected requirements are: ease of human/machine interaction,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 operational correctness and reliability, and ease of software installation.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Exciting requirements.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features go beyond the customer’s expectations and prove to be very satisfying when present. For example, software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mobile phone comes with standard features, but is coupled with a set of unexpected capabilities (e.g.,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multitouch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screen, visual voice mail) that delight every user of the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93140-E4F9-482E-A231-398FB4937B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3005-7BA6-40FC-A61D-AB73CAFA9D5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C8D-73A6-4EB5-A8E0-4D698597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1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3005-7BA6-40FC-A61D-AB73CAFA9D5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C8D-73A6-4EB5-A8E0-4D698597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3005-7BA6-40FC-A61D-AB73CAFA9D5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C8D-73A6-4EB5-A8E0-4D698597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3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3005-7BA6-40FC-A61D-AB73CAFA9D5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C8D-73A6-4EB5-A8E0-4D698597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3005-7BA6-40FC-A61D-AB73CAFA9D5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C8D-73A6-4EB5-A8E0-4D698597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6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3005-7BA6-40FC-A61D-AB73CAFA9D5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C8D-73A6-4EB5-A8E0-4D698597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3005-7BA6-40FC-A61D-AB73CAFA9D5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C8D-73A6-4EB5-A8E0-4D698597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3005-7BA6-40FC-A61D-AB73CAFA9D5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C8D-73A6-4EB5-A8E0-4D698597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7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3005-7BA6-40FC-A61D-AB73CAFA9D5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C8D-73A6-4EB5-A8E0-4D698597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3005-7BA6-40FC-A61D-AB73CAFA9D5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C8D-73A6-4EB5-A8E0-4D698597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9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3005-7BA6-40FC-A61D-AB73CAFA9D5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C8D-73A6-4EB5-A8E0-4D698597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7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3005-7BA6-40FC-A61D-AB73CAFA9D5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EC8D-73A6-4EB5-A8E0-4D698597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57044"/>
          </a:xfrm>
        </p:spPr>
        <p:txBody>
          <a:bodyPr/>
          <a:lstStyle/>
          <a:p>
            <a:r>
              <a:rPr lang="en-US" b="1" dirty="0" smtClean="0"/>
              <a:t>Chap#5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4329"/>
            <a:ext cx="10515600" cy="914399"/>
          </a:xfrm>
        </p:spPr>
        <p:txBody>
          <a:bodyPr/>
          <a:lstStyle/>
          <a:p>
            <a:r>
              <a:rPr lang="en-US" dirty="0" smtClean="0"/>
              <a:t>                                    </a:t>
            </a:r>
            <a:r>
              <a:rPr lang="en-US" sz="4000" b="1" dirty="0" smtClean="0">
                <a:solidFill>
                  <a:schemeClr val="tx1"/>
                </a:solidFill>
                <a:latin typeface="+mj-lt"/>
              </a:rPr>
              <a:t>Understanding Requirements</a:t>
            </a:r>
            <a:endParaRPr lang="en-US" sz="4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75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72" y="708420"/>
            <a:ext cx="5727423" cy="4997458"/>
          </a:xfrm>
        </p:spPr>
      </p:pic>
    </p:spTree>
    <p:extLst>
      <p:ext uri="{BB962C8B-B14F-4D97-AF65-F5344CB8AC3E}">
        <p14:creationId xmlns:p14="http://schemas.microsoft.com/office/powerpoint/2010/main" val="352089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5.1 Requirements 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Clear </a:t>
            </a:r>
            <a:r>
              <a:rPr lang="en-US" dirty="0"/>
              <a:t>understanding of what is </a:t>
            </a:r>
            <a:r>
              <a:rPr lang="en-US" dirty="0" smtClean="0"/>
              <a:t>needed. Attempt </a:t>
            </a:r>
            <a:r>
              <a:rPr lang="en-US" dirty="0"/>
              <a:t>to understand requirements in </a:t>
            </a:r>
            <a:r>
              <a:rPr lang="en-US" dirty="0" smtClean="0"/>
              <a:t>detail.</a:t>
            </a:r>
          </a:p>
          <a:p>
            <a:r>
              <a:rPr lang="en-US" dirty="0" smtClean="0"/>
              <a:t>Requirements engineering establishes a </a:t>
            </a:r>
            <a:r>
              <a:rPr lang="en-US" dirty="0"/>
              <a:t>solid base for </a:t>
            </a:r>
            <a:r>
              <a:rPr lang="en-US" dirty="0" smtClean="0"/>
              <a:t>design and construction. Without </a:t>
            </a:r>
            <a:r>
              <a:rPr lang="en-US" dirty="0"/>
              <a:t>it, </a:t>
            </a:r>
            <a:r>
              <a:rPr lang="en-US" dirty="0" smtClean="0"/>
              <a:t>the resulting </a:t>
            </a:r>
            <a:r>
              <a:rPr lang="en-US" dirty="0"/>
              <a:t>software </a:t>
            </a:r>
            <a:r>
              <a:rPr lang="en-US" dirty="0" smtClean="0"/>
              <a:t>has a </a:t>
            </a:r>
            <a:r>
              <a:rPr lang="en-US" dirty="0"/>
              <a:t>high probability </a:t>
            </a:r>
            <a:r>
              <a:rPr lang="en-US" dirty="0" smtClean="0"/>
              <a:t>of not meeting customer’s </a:t>
            </a:r>
            <a:r>
              <a:rPr lang="en-US" dirty="0"/>
              <a:t>needs</a:t>
            </a:r>
            <a:r>
              <a:rPr lang="en-US" dirty="0" smtClean="0"/>
              <a:t>.</a:t>
            </a:r>
          </a:p>
          <a:p>
            <a:r>
              <a:rPr lang="en-US" dirty="0"/>
              <a:t>Requirements engineering provides the appropriate mechanism for </a:t>
            </a:r>
            <a:r>
              <a:rPr lang="en-US" dirty="0" smtClean="0"/>
              <a:t>understanding what </a:t>
            </a:r>
            <a:r>
              <a:rPr lang="en-US" dirty="0"/>
              <a:t>the customer wants, analyzing need, assessing feasibility, negotiating a </a:t>
            </a:r>
            <a:r>
              <a:rPr lang="en-US" dirty="0" smtClean="0"/>
              <a:t>reasonable solution</a:t>
            </a:r>
            <a:r>
              <a:rPr lang="en-US" dirty="0"/>
              <a:t>, specifying the solution unambiguously, validating the </a:t>
            </a:r>
            <a:r>
              <a:rPr lang="en-US" dirty="0" smtClean="0"/>
              <a:t>specification, and </a:t>
            </a:r>
            <a:r>
              <a:rPr lang="en-US" dirty="0"/>
              <a:t>managing the requirements as they are transformed into an operational </a:t>
            </a:r>
            <a:r>
              <a:rPr lang="en-US" dirty="0" smtClean="0"/>
              <a:t>system.</a:t>
            </a:r>
          </a:p>
          <a:p>
            <a:r>
              <a:rPr lang="en-US" dirty="0"/>
              <a:t>It encompasses </a:t>
            </a:r>
            <a:r>
              <a:rPr lang="en-US" b="1" dirty="0"/>
              <a:t>seven distinct tasks</a:t>
            </a:r>
            <a:r>
              <a:rPr lang="en-US" dirty="0"/>
              <a:t>: </a:t>
            </a:r>
            <a:r>
              <a:rPr lang="en-US" dirty="0" smtClean="0"/>
              <a:t>inception(</a:t>
            </a:r>
            <a:r>
              <a:rPr lang="en-US" dirty="0"/>
              <a:t>need </a:t>
            </a:r>
            <a:r>
              <a:rPr lang="en-US" dirty="0" smtClean="0"/>
              <a:t>identification), elicitation(Problems of scope, Problems of understanding, Problems of volatility), elaboration(</a:t>
            </a:r>
            <a:r>
              <a:rPr lang="en-US" dirty="0"/>
              <a:t>refined during elaboration</a:t>
            </a:r>
            <a:r>
              <a:rPr lang="en-US" dirty="0" smtClean="0"/>
              <a:t>), negotiation(discuss conflicts in </a:t>
            </a:r>
            <a:r>
              <a:rPr lang="en-US" dirty="0"/>
              <a:t>priority</a:t>
            </a:r>
            <a:r>
              <a:rPr lang="en-US" dirty="0" smtClean="0"/>
              <a:t>), specification(written document</a:t>
            </a:r>
            <a:r>
              <a:rPr lang="en-US" dirty="0"/>
              <a:t>, </a:t>
            </a:r>
            <a:r>
              <a:rPr lang="en-US" dirty="0" smtClean="0"/>
              <a:t>graphical </a:t>
            </a:r>
            <a:r>
              <a:rPr lang="en-US" dirty="0"/>
              <a:t>models, </a:t>
            </a:r>
            <a:r>
              <a:rPr lang="en-US" dirty="0" smtClean="0"/>
              <a:t>formal mathematical model, scenarios, prototype), validation(</a:t>
            </a:r>
            <a:r>
              <a:rPr lang="en-US" dirty="0"/>
              <a:t>products produced as a consequence of requirements</a:t>
            </a:r>
            <a:r>
              <a:rPr lang="en-US" dirty="0" smtClean="0"/>
              <a:t>), </a:t>
            </a:r>
            <a:r>
              <a:rPr lang="en-US" dirty="0"/>
              <a:t>and </a:t>
            </a:r>
            <a:r>
              <a:rPr lang="en-US" dirty="0" smtClean="0"/>
              <a:t>management(</a:t>
            </a:r>
            <a:r>
              <a:rPr lang="en-US" dirty="0"/>
              <a:t>changes </a:t>
            </a:r>
            <a:r>
              <a:rPr lang="en-US" dirty="0" smtClean="0"/>
              <a:t>to requirements </a:t>
            </a:r>
            <a:r>
              <a:rPr lang="en-US" dirty="0"/>
              <a:t>at any time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1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5.2 Establishing the Groundwork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5.2.1 Identifying </a:t>
            </a:r>
            <a:r>
              <a:rPr lang="en-US" dirty="0" smtClean="0"/>
              <a:t>Stakeholders</a:t>
            </a:r>
          </a:p>
          <a:p>
            <a:r>
              <a:rPr lang="en-US" dirty="0"/>
              <a:t>“anyone who </a:t>
            </a:r>
            <a:r>
              <a:rPr lang="en-US" dirty="0" smtClean="0"/>
              <a:t>benefits in </a:t>
            </a:r>
            <a:r>
              <a:rPr lang="en-US" dirty="0"/>
              <a:t>a direct or indirect way from the system which is being developed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/>
              <a:t>5.2.2 Recognizing Multiple </a:t>
            </a:r>
            <a:r>
              <a:rPr lang="en-US" dirty="0" smtClean="0"/>
              <a:t>Viewpoints</a:t>
            </a:r>
          </a:p>
          <a:p>
            <a:r>
              <a:rPr lang="en-US" dirty="0"/>
              <a:t>“Put </a:t>
            </a:r>
            <a:r>
              <a:rPr lang="en-US" dirty="0" smtClean="0"/>
              <a:t>three stakeholders </a:t>
            </a:r>
            <a:r>
              <a:rPr lang="en-US" dirty="0"/>
              <a:t>in </a:t>
            </a:r>
            <a:r>
              <a:rPr lang="en-US" dirty="0" smtClean="0"/>
              <a:t>a room </a:t>
            </a:r>
            <a:r>
              <a:rPr lang="en-US" dirty="0"/>
              <a:t>and ask </a:t>
            </a:r>
            <a:r>
              <a:rPr lang="en-US" dirty="0" smtClean="0"/>
              <a:t>them what </a:t>
            </a:r>
            <a:r>
              <a:rPr lang="en-US" dirty="0"/>
              <a:t>kind </a:t>
            </a:r>
            <a:r>
              <a:rPr lang="en-US" dirty="0" smtClean="0"/>
              <a:t>of system </a:t>
            </a:r>
            <a:r>
              <a:rPr lang="en-US" dirty="0"/>
              <a:t>they </a:t>
            </a:r>
            <a:r>
              <a:rPr lang="en-US" dirty="0" smtClean="0"/>
              <a:t>want. You’re </a:t>
            </a:r>
            <a:r>
              <a:rPr lang="en-US" dirty="0"/>
              <a:t>likely to </a:t>
            </a:r>
            <a:r>
              <a:rPr lang="en-US" dirty="0" smtClean="0"/>
              <a:t>get four </a:t>
            </a:r>
            <a:r>
              <a:rPr lang="en-US" dirty="0"/>
              <a:t>or </a:t>
            </a:r>
            <a:r>
              <a:rPr lang="en-US" dirty="0" smtClean="0"/>
              <a:t>more different </a:t>
            </a:r>
            <a:r>
              <a:rPr lang="en-US" dirty="0"/>
              <a:t>opinions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/>
              <a:t>5.2.3 Working toward </a:t>
            </a:r>
            <a:r>
              <a:rPr lang="en-US" dirty="0" smtClean="0"/>
              <a:t>Collaboration</a:t>
            </a:r>
          </a:p>
          <a:p>
            <a:r>
              <a:rPr lang="en-US" dirty="0"/>
              <a:t>customers </a:t>
            </a:r>
            <a:r>
              <a:rPr lang="en-US" dirty="0" smtClean="0"/>
              <a:t>must </a:t>
            </a:r>
            <a:r>
              <a:rPr lang="en-US" dirty="0"/>
              <a:t>collaborate among </a:t>
            </a:r>
            <a:r>
              <a:rPr lang="en-US" dirty="0" smtClean="0"/>
              <a:t>themselves </a:t>
            </a:r>
            <a:r>
              <a:rPr lang="en-US" dirty="0"/>
              <a:t>and with software engineering practitioners if </a:t>
            </a:r>
            <a:r>
              <a:rPr lang="en-US" dirty="0" smtClean="0"/>
              <a:t>a successful </a:t>
            </a:r>
            <a:r>
              <a:rPr lang="en-US" dirty="0"/>
              <a:t>system is to result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5.2.4 Asking the First </a:t>
            </a:r>
            <a:r>
              <a:rPr lang="en-US" dirty="0" smtClean="0"/>
              <a:t>Questions</a:t>
            </a:r>
          </a:p>
          <a:p>
            <a:r>
              <a:rPr lang="en-US" dirty="0" smtClean="0"/>
              <a:t>Questions </a:t>
            </a:r>
            <a:r>
              <a:rPr lang="en-US" dirty="0"/>
              <a:t>help to identify all stakeholders who will have interest in </a:t>
            </a:r>
            <a:r>
              <a:rPr lang="en-US" dirty="0" smtClean="0"/>
              <a:t>the software </a:t>
            </a:r>
            <a:r>
              <a:rPr lang="en-US" dirty="0"/>
              <a:t>to be </a:t>
            </a:r>
            <a:r>
              <a:rPr lang="en-US" dirty="0" smtClean="0"/>
              <a:t>built.</a:t>
            </a:r>
            <a:r>
              <a:rPr lang="en-US" dirty="0"/>
              <a:t> In addition, the questions identify the measurable benefit </a:t>
            </a:r>
            <a:r>
              <a:rPr lang="en-US" dirty="0" smtClean="0"/>
              <a:t>of a </a:t>
            </a:r>
            <a:r>
              <a:rPr lang="en-US" dirty="0"/>
              <a:t>successful implementation and possible </a:t>
            </a:r>
            <a:r>
              <a:rPr lang="en-US" dirty="0" smtClean="0"/>
              <a:t>alternatives. Better </a:t>
            </a:r>
            <a:r>
              <a:rPr lang="en-US" dirty="0"/>
              <a:t>understanding of the </a:t>
            </a:r>
            <a:r>
              <a:rPr lang="en-US" dirty="0" smtClean="0"/>
              <a:t>problem and </a:t>
            </a:r>
            <a:r>
              <a:rPr lang="en-US" dirty="0"/>
              <a:t>allows the customer to voice his or her perceptions about a </a:t>
            </a:r>
            <a:r>
              <a:rPr lang="en-US" dirty="0" smtClean="0"/>
              <a:t>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7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5.3 Eliciting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Requirements elicitation (also called </a:t>
            </a:r>
            <a:r>
              <a:rPr lang="en-US" i="1" dirty="0"/>
              <a:t>requirements gathering</a:t>
            </a:r>
            <a:r>
              <a:rPr lang="en-US" dirty="0"/>
              <a:t>) combines elements </a:t>
            </a:r>
            <a:r>
              <a:rPr lang="en-US" dirty="0" smtClean="0"/>
              <a:t>of problem </a:t>
            </a:r>
            <a:r>
              <a:rPr lang="en-US" dirty="0"/>
              <a:t>solving, elaboration, negotiation, and specification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5.3.1 Collaborative Requirements </a:t>
            </a:r>
            <a:r>
              <a:rPr lang="en-US" dirty="0" smtClean="0"/>
              <a:t>Gathering</a:t>
            </a:r>
          </a:p>
          <a:p>
            <a:r>
              <a:rPr lang="en-US" dirty="0" smtClean="0"/>
              <a:t>Meetings,</a:t>
            </a:r>
            <a:r>
              <a:rPr lang="en-US" dirty="0"/>
              <a:t> </a:t>
            </a:r>
            <a:r>
              <a:rPr lang="en-US" dirty="0" smtClean="0"/>
              <a:t>Rules defined,</a:t>
            </a:r>
            <a:r>
              <a:rPr lang="en-US" dirty="0"/>
              <a:t> </a:t>
            </a:r>
            <a:r>
              <a:rPr lang="en-US" dirty="0" smtClean="0"/>
              <a:t>agenda discussion,</a:t>
            </a:r>
            <a:r>
              <a:rPr lang="en-US" dirty="0"/>
              <a:t> </a:t>
            </a:r>
            <a:r>
              <a:rPr lang="en-US" dirty="0" smtClean="0"/>
              <a:t>facilitator(meeting control),</a:t>
            </a:r>
            <a:r>
              <a:rPr lang="en-US" dirty="0"/>
              <a:t> </a:t>
            </a:r>
            <a:r>
              <a:rPr lang="en-US" dirty="0" smtClean="0"/>
              <a:t>mechanism to be used.</a:t>
            </a:r>
          </a:p>
          <a:p>
            <a:r>
              <a:rPr lang="en-US" dirty="0"/>
              <a:t>goal is to identify the problem, propose elements of the solution, </a:t>
            </a:r>
            <a:r>
              <a:rPr lang="en-US" dirty="0" smtClean="0"/>
              <a:t>negotiate different </a:t>
            </a:r>
            <a:r>
              <a:rPr lang="en-US" dirty="0"/>
              <a:t>approaches, and specify a preliminary set of solution requirements in an </a:t>
            </a:r>
            <a:r>
              <a:rPr lang="en-US" dirty="0" smtClean="0"/>
              <a:t>atmosphere that </a:t>
            </a:r>
            <a:r>
              <a:rPr lang="en-US" dirty="0"/>
              <a:t>is conducive to the accomplishment of the goal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5.3.2 Quality Function </a:t>
            </a:r>
            <a:r>
              <a:rPr lang="en-US" dirty="0" smtClean="0"/>
              <a:t>Deployment</a:t>
            </a:r>
          </a:p>
          <a:p>
            <a:r>
              <a:rPr lang="en-US" i="1" dirty="0"/>
              <a:t>Quality function deployment </a:t>
            </a:r>
            <a:r>
              <a:rPr lang="en-US" dirty="0"/>
              <a:t>(QFD) is a quality management technique that </a:t>
            </a:r>
            <a:r>
              <a:rPr lang="en-US" dirty="0" smtClean="0"/>
              <a:t>translates the </a:t>
            </a:r>
            <a:r>
              <a:rPr lang="en-US" dirty="0"/>
              <a:t>needs of the customer into technical requirements for software. QFD “</a:t>
            </a:r>
            <a:r>
              <a:rPr lang="en-US" dirty="0" smtClean="0"/>
              <a:t>concentrates on </a:t>
            </a:r>
            <a:r>
              <a:rPr lang="en-US" dirty="0"/>
              <a:t>maximizing customer satisfaction from the software engineering process</a:t>
            </a:r>
            <a:r>
              <a:rPr lang="en-US" dirty="0" smtClean="0"/>
              <a:t>”.</a:t>
            </a:r>
          </a:p>
          <a:p>
            <a:r>
              <a:rPr lang="en-US" dirty="0"/>
              <a:t>QFD identifies </a:t>
            </a:r>
            <a:r>
              <a:rPr lang="en-US" b="1" dirty="0"/>
              <a:t>three types </a:t>
            </a:r>
            <a:r>
              <a:rPr lang="en-US" dirty="0"/>
              <a:t>of </a:t>
            </a:r>
            <a:r>
              <a:rPr lang="en-US" dirty="0" smtClean="0"/>
              <a:t>requirements</a:t>
            </a:r>
            <a:r>
              <a:rPr lang="en-US" b="1" dirty="0" smtClean="0"/>
              <a:t>: </a:t>
            </a:r>
            <a:r>
              <a:rPr lang="en-US" dirty="0"/>
              <a:t>Normal </a:t>
            </a:r>
            <a:r>
              <a:rPr lang="en-US" dirty="0" smtClean="0"/>
              <a:t>requirements,</a:t>
            </a:r>
            <a:r>
              <a:rPr lang="en-US" dirty="0"/>
              <a:t> Expected </a:t>
            </a:r>
            <a:r>
              <a:rPr lang="en-US" dirty="0" smtClean="0"/>
              <a:t>requirements,</a:t>
            </a:r>
            <a:r>
              <a:rPr lang="en-US" dirty="0"/>
              <a:t> Exciting </a:t>
            </a:r>
            <a:r>
              <a:rPr lang="en-US" dirty="0" smtClean="0"/>
              <a:t>requirements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076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5.3.3 Usage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Overall </a:t>
            </a:r>
            <a:r>
              <a:rPr lang="en-US" dirty="0"/>
              <a:t>vision of system functions and features </a:t>
            </a:r>
            <a:r>
              <a:rPr lang="en-US" dirty="0" smtClean="0"/>
              <a:t>begins to </a:t>
            </a:r>
            <a:r>
              <a:rPr lang="en-US" dirty="0"/>
              <a:t>materialize</a:t>
            </a:r>
            <a:r>
              <a:rPr lang="en-US" dirty="0" smtClean="0"/>
              <a:t>.</a:t>
            </a:r>
          </a:p>
          <a:p>
            <a:r>
              <a:rPr lang="en-US" dirty="0"/>
              <a:t>how these functions and features will </a:t>
            </a:r>
            <a:r>
              <a:rPr lang="en-US" dirty="0" smtClean="0"/>
              <a:t>be used </a:t>
            </a:r>
            <a:r>
              <a:rPr lang="en-US" dirty="0"/>
              <a:t>by different classes of end users. To accomplish this, developers and users </a:t>
            </a:r>
            <a:r>
              <a:rPr lang="en-US" dirty="0" smtClean="0"/>
              <a:t>can create </a:t>
            </a:r>
            <a:r>
              <a:rPr lang="en-US" dirty="0"/>
              <a:t>a set of scenarios that identify a thread of usage for the system to be constructed</a:t>
            </a:r>
            <a:r>
              <a:rPr lang="en-US" dirty="0" smtClean="0"/>
              <a:t>.</a:t>
            </a:r>
          </a:p>
          <a:p>
            <a:r>
              <a:rPr lang="en-US" dirty="0"/>
              <a:t>The scenarios, often called </a:t>
            </a:r>
            <a:r>
              <a:rPr lang="en-US" i="1" dirty="0"/>
              <a:t>use cases </a:t>
            </a:r>
            <a:r>
              <a:rPr lang="en-US" dirty="0" smtClean="0"/>
              <a:t>, </a:t>
            </a:r>
            <a:r>
              <a:rPr lang="en-US" dirty="0"/>
              <a:t>provide a description of </a:t>
            </a:r>
            <a:r>
              <a:rPr lang="en-US" dirty="0" smtClean="0"/>
              <a:t>how the </a:t>
            </a:r>
            <a:r>
              <a:rPr lang="en-US" dirty="0"/>
              <a:t>system will be used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5.3.4 Elicitation Work </a:t>
            </a:r>
            <a:r>
              <a:rPr lang="en-US" b="1" dirty="0" smtClean="0"/>
              <a:t>Products</a:t>
            </a:r>
          </a:p>
          <a:p>
            <a:r>
              <a:rPr lang="en-US" dirty="0" smtClean="0"/>
              <a:t>Consequence </a:t>
            </a:r>
            <a:r>
              <a:rPr lang="en-US" dirty="0"/>
              <a:t>of requirements elicitation will </a:t>
            </a:r>
            <a:r>
              <a:rPr lang="en-US" dirty="0" smtClean="0"/>
              <a:t>vary depending </a:t>
            </a:r>
            <a:r>
              <a:rPr lang="en-US" dirty="0"/>
              <a:t>on the size of the system or product to be built</a:t>
            </a:r>
            <a:r>
              <a:rPr lang="en-US" dirty="0" smtClean="0"/>
              <a:t>.</a:t>
            </a:r>
          </a:p>
          <a:p>
            <a:r>
              <a:rPr lang="en-US" dirty="0"/>
              <a:t>statement of need and </a:t>
            </a:r>
            <a:r>
              <a:rPr lang="en-US" dirty="0" smtClean="0"/>
              <a:t>feasibility,</a:t>
            </a:r>
            <a:r>
              <a:rPr lang="en-US" dirty="0"/>
              <a:t> </a:t>
            </a:r>
            <a:r>
              <a:rPr lang="en-US" dirty="0" smtClean="0"/>
              <a:t>scope,</a:t>
            </a:r>
            <a:r>
              <a:rPr lang="en-US" dirty="0"/>
              <a:t> participated </a:t>
            </a:r>
            <a:r>
              <a:rPr lang="en-US" dirty="0" smtClean="0"/>
              <a:t>in requirements elicitation,</a:t>
            </a:r>
            <a:r>
              <a:rPr lang="en-US" dirty="0"/>
              <a:t> system’s </a:t>
            </a:r>
            <a:r>
              <a:rPr lang="en-US" dirty="0" smtClean="0"/>
              <a:t>technical requirements,</a:t>
            </a:r>
            <a:r>
              <a:rPr lang="en-US" dirty="0"/>
              <a:t> </a:t>
            </a:r>
            <a:r>
              <a:rPr lang="en-US" dirty="0" smtClean="0"/>
              <a:t>constraints,</a:t>
            </a:r>
            <a:r>
              <a:rPr lang="en-US" dirty="0"/>
              <a:t> usage </a:t>
            </a:r>
            <a:r>
              <a:rPr lang="en-US" dirty="0" smtClean="0"/>
              <a:t>scenarios,</a:t>
            </a:r>
            <a:r>
              <a:rPr lang="en-US" dirty="0"/>
              <a:t> prototypes developed to better define </a:t>
            </a:r>
            <a:r>
              <a:rPr lang="en-US" dirty="0" smtClean="0"/>
              <a:t>requirements.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291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5.4 Developing Use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cases are </a:t>
            </a:r>
            <a:r>
              <a:rPr lang="en-US" dirty="0" smtClean="0"/>
              <a:t>defined from </a:t>
            </a:r>
            <a:r>
              <a:rPr lang="en-US" dirty="0"/>
              <a:t>an actor’s </a:t>
            </a:r>
            <a:r>
              <a:rPr lang="en-US" dirty="0" smtClean="0"/>
              <a:t>point of </a:t>
            </a:r>
            <a:r>
              <a:rPr lang="en-US" dirty="0"/>
              <a:t>view. An actor </a:t>
            </a:r>
            <a:r>
              <a:rPr lang="en-US" dirty="0" smtClean="0"/>
              <a:t>is a </a:t>
            </a:r>
            <a:r>
              <a:rPr lang="en-US" dirty="0"/>
              <a:t>role that </a:t>
            </a:r>
            <a:r>
              <a:rPr lang="en-US" dirty="0" smtClean="0"/>
              <a:t>people (users</a:t>
            </a:r>
            <a:r>
              <a:rPr lang="en-US" dirty="0"/>
              <a:t>) or devices </a:t>
            </a:r>
            <a:r>
              <a:rPr lang="en-US" dirty="0" smtClean="0"/>
              <a:t>play as </a:t>
            </a:r>
            <a:r>
              <a:rPr lang="en-US" dirty="0"/>
              <a:t>they interact </a:t>
            </a:r>
            <a:r>
              <a:rPr lang="en-US" dirty="0" smtClean="0"/>
              <a:t>with the </a:t>
            </a:r>
            <a:r>
              <a:rPr lang="en-US" dirty="0"/>
              <a:t>software</a:t>
            </a:r>
            <a:r>
              <a:rPr lang="en-US" dirty="0" smtClean="0"/>
              <a:t>.</a:t>
            </a:r>
          </a:p>
          <a:p>
            <a:r>
              <a:rPr lang="en-US" dirty="0"/>
              <a:t>describes the </a:t>
            </a:r>
            <a:r>
              <a:rPr lang="en-US" dirty="0" smtClean="0"/>
              <a:t>system’s behavior </a:t>
            </a:r>
            <a:r>
              <a:rPr lang="en-US" dirty="0"/>
              <a:t>under various conditions as the system responds to a </a:t>
            </a:r>
            <a:r>
              <a:rPr lang="en-US" dirty="0" smtClean="0"/>
              <a:t>request.</a:t>
            </a:r>
          </a:p>
          <a:p>
            <a:r>
              <a:rPr lang="en-US" dirty="0" smtClean="0"/>
              <a:t>Use Case </a:t>
            </a:r>
            <a:r>
              <a:rPr lang="en-US" dirty="0"/>
              <a:t>tells a stylized story about how an </a:t>
            </a:r>
            <a:r>
              <a:rPr lang="en-US" dirty="0" smtClean="0"/>
              <a:t>end user </a:t>
            </a:r>
            <a:r>
              <a:rPr lang="en-US" dirty="0"/>
              <a:t>(playing one of a number of possible roles) interacts with the system under </a:t>
            </a:r>
            <a:r>
              <a:rPr lang="en-US" dirty="0" smtClean="0"/>
              <a:t>a specific </a:t>
            </a:r>
            <a:r>
              <a:rPr lang="en-US" dirty="0"/>
              <a:t>set of circumstances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Case </a:t>
            </a:r>
            <a:r>
              <a:rPr lang="en-US" dirty="0"/>
              <a:t>depicts the software or system from the </a:t>
            </a:r>
            <a:r>
              <a:rPr lang="en-US" dirty="0" smtClean="0"/>
              <a:t>end user’s </a:t>
            </a:r>
            <a:r>
              <a:rPr lang="en-US" dirty="0"/>
              <a:t>point of </a:t>
            </a:r>
            <a:r>
              <a:rPr lang="en-US" dirty="0" smtClean="0"/>
              <a:t>view.(page 136,138)</a:t>
            </a:r>
          </a:p>
          <a:p>
            <a:r>
              <a:rPr lang="en-US" dirty="0" smtClean="0"/>
              <a:t>Define </a:t>
            </a:r>
            <a:r>
              <a:rPr lang="en-US" dirty="0"/>
              <a:t>the set of “actors” that will </a:t>
            </a:r>
            <a:r>
              <a:rPr lang="en-US" dirty="0" smtClean="0"/>
              <a:t>be involved </a:t>
            </a:r>
            <a:r>
              <a:rPr lang="en-US" dirty="0"/>
              <a:t>in the </a:t>
            </a:r>
            <a:r>
              <a:rPr lang="en-US" dirty="0" smtClean="0"/>
              <a:t>story(Different people using system).</a:t>
            </a:r>
          </a:p>
          <a:p>
            <a:r>
              <a:rPr lang="en-US" dirty="0"/>
              <a:t>After careful review of requirements, the software for the control computer </a:t>
            </a:r>
            <a:r>
              <a:rPr lang="en-US" dirty="0" smtClean="0"/>
              <a:t>requires four </a:t>
            </a:r>
            <a:r>
              <a:rPr lang="en-US" dirty="0"/>
              <a:t>different modes (roles) for interaction: programming mode, test mode, </a:t>
            </a:r>
            <a:r>
              <a:rPr lang="en-US" dirty="0" smtClean="0"/>
              <a:t>monitoring mode</a:t>
            </a:r>
            <a:r>
              <a:rPr lang="en-US" dirty="0"/>
              <a:t>, and troubleshooting mode</a:t>
            </a:r>
            <a:r>
              <a:rPr lang="en-US" dirty="0" smtClean="0"/>
              <a:t>.</a:t>
            </a:r>
          </a:p>
          <a:p>
            <a:r>
              <a:rPr lang="en-US" dirty="0"/>
              <a:t>Primary actors interact to achieve required system function and derive the </a:t>
            </a:r>
            <a:r>
              <a:rPr lang="en-US" dirty="0" smtClean="0"/>
              <a:t>intended benefit </a:t>
            </a:r>
            <a:r>
              <a:rPr lang="en-US" dirty="0"/>
              <a:t>from the system. They work directly and frequently with the software.</a:t>
            </a:r>
          </a:p>
          <a:p>
            <a:r>
              <a:rPr lang="en-US" dirty="0"/>
              <a:t>Secondary actors support the system so that primary actors can do their work.</a:t>
            </a:r>
          </a:p>
        </p:txBody>
      </p:sp>
    </p:spTree>
    <p:extLst>
      <p:ext uri="{BB962C8B-B14F-4D97-AF65-F5344CB8AC3E}">
        <p14:creationId xmlns:p14="http://schemas.microsoft.com/office/powerpoint/2010/main" val="203764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5.5 Building the Requirements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intent of the analysis model is to provide a description of the required </a:t>
            </a:r>
            <a:r>
              <a:rPr lang="en-US" dirty="0" smtClean="0"/>
              <a:t>informational, functional</a:t>
            </a:r>
            <a:r>
              <a:rPr lang="en-US" dirty="0"/>
              <a:t>, and behavioral domains for a computer-based system</a:t>
            </a:r>
            <a:r>
              <a:rPr lang="en-US" dirty="0" smtClean="0"/>
              <a:t>.</a:t>
            </a:r>
            <a:r>
              <a:rPr lang="en-US" dirty="0"/>
              <a:t> The model </a:t>
            </a:r>
            <a:r>
              <a:rPr lang="en-US" dirty="0" smtClean="0"/>
              <a:t>changes dynamically </a:t>
            </a:r>
            <a:r>
              <a:rPr lang="en-US" dirty="0"/>
              <a:t>as you learn more about the system to be </a:t>
            </a:r>
            <a:r>
              <a:rPr lang="en-US" dirty="0" smtClean="0"/>
              <a:t>built.</a:t>
            </a:r>
          </a:p>
          <a:p>
            <a:pPr marL="0" indent="0">
              <a:buNone/>
            </a:pPr>
            <a:r>
              <a:rPr lang="en-US" dirty="0"/>
              <a:t>5.5.1 Elements of the Requirements </a:t>
            </a:r>
            <a:r>
              <a:rPr lang="en-US" dirty="0" smtClean="0"/>
              <a:t>Model (page 140)</a:t>
            </a:r>
          </a:p>
          <a:p>
            <a:r>
              <a:rPr lang="en-US" b="1" dirty="0"/>
              <a:t>Scenario-based </a:t>
            </a:r>
            <a:r>
              <a:rPr lang="en-US" b="1" dirty="0" smtClean="0"/>
              <a:t>elements </a:t>
            </a:r>
            <a:r>
              <a:rPr lang="en-US" dirty="0" smtClean="0"/>
              <a:t>The </a:t>
            </a:r>
            <a:r>
              <a:rPr lang="en-US" dirty="0"/>
              <a:t>system is described from the user’s point of </a:t>
            </a:r>
            <a:r>
              <a:rPr lang="en-US" dirty="0" smtClean="0"/>
              <a:t>view using </a:t>
            </a:r>
            <a:r>
              <a:rPr lang="en-US" dirty="0"/>
              <a:t>a scenario-based approach</a:t>
            </a:r>
            <a:r>
              <a:rPr lang="en-US" dirty="0" smtClean="0"/>
              <a:t>.</a:t>
            </a:r>
          </a:p>
          <a:p>
            <a:r>
              <a:rPr lang="en-US" b="1" dirty="0"/>
              <a:t>Class-based </a:t>
            </a:r>
            <a:r>
              <a:rPr lang="en-US" b="1" dirty="0" smtClean="0"/>
              <a:t>elements </a:t>
            </a:r>
            <a:r>
              <a:rPr lang="en-US" dirty="0"/>
              <a:t>Each usage scenario implies a set of objects that </a:t>
            </a:r>
            <a:r>
              <a:rPr lang="en-US" dirty="0" smtClean="0"/>
              <a:t>are manipulated </a:t>
            </a:r>
            <a:r>
              <a:rPr lang="en-US" dirty="0"/>
              <a:t>as an actor interacts with the system. These objects are categorized </a:t>
            </a:r>
            <a:r>
              <a:rPr lang="en-US" dirty="0" smtClean="0"/>
              <a:t>into classes—a </a:t>
            </a:r>
            <a:r>
              <a:rPr lang="en-US" dirty="0"/>
              <a:t>collection of things that have similar attributes </a:t>
            </a:r>
            <a:r>
              <a:rPr lang="en-US" dirty="0" smtClean="0"/>
              <a:t>and common behaviors.</a:t>
            </a:r>
          </a:p>
          <a:p>
            <a:r>
              <a:rPr lang="en-US" b="1" dirty="0"/>
              <a:t>Behavioral </a:t>
            </a:r>
            <a:r>
              <a:rPr lang="en-US" b="1" dirty="0" smtClean="0"/>
              <a:t>elements </a:t>
            </a:r>
            <a:r>
              <a:rPr lang="en-US" b="1" dirty="0"/>
              <a:t>Behavioral </a:t>
            </a:r>
            <a:r>
              <a:rPr lang="en-US" b="1" dirty="0" smtClean="0"/>
              <a:t>elements(state) </a:t>
            </a:r>
            <a:r>
              <a:rPr lang="en-US" dirty="0"/>
              <a:t>The behavior of a computer-based system can have a </a:t>
            </a:r>
            <a:r>
              <a:rPr lang="en-US" dirty="0" smtClean="0"/>
              <a:t>profound effect </a:t>
            </a:r>
            <a:r>
              <a:rPr lang="en-US" dirty="0"/>
              <a:t>on the design that is chosen and the implementation approach that </a:t>
            </a:r>
            <a:r>
              <a:rPr lang="en-US" dirty="0" smtClean="0"/>
              <a:t>is applied.</a:t>
            </a:r>
          </a:p>
          <a:p>
            <a:r>
              <a:rPr lang="en-US" b="1" dirty="0"/>
              <a:t>Flow-oriented </a:t>
            </a:r>
            <a:r>
              <a:rPr lang="en-US" b="1" dirty="0" smtClean="0"/>
              <a:t>elements </a:t>
            </a:r>
            <a:r>
              <a:rPr lang="en-US" dirty="0" smtClean="0"/>
              <a:t>inputs, processing, outputs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9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5.5.2 Analysis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analysis patterns </a:t>
            </a:r>
            <a:r>
              <a:rPr lang="en-US" dirty="0" smtClean="0"/>
              <a:t>suggest solutions within </a:t>
            </a:r>
            <a:r>
              <a:rPr lang="en-US" dirty="0"/>
              <a:t>the application domain that can </a:t>
            </a:r>
            <a:r>
              <a:rPr lang="en-US" dirty="0" smtClean="0"/>
              <a:t>be reused </a:t>
            </a:r>
            <a:r>
              <a:rPr lang="en-US" dirty="0"/>
              <a:t>when modeling many applications</a:t>
            </a:r>
            <a:r>
              <a:rPr lang="en-US" dirty="0" smtClean="0"/>
              <a:t>.</a:t>
            </a:r>
          </a:p>
          <a:p>
            <a:r>
              <a:rPr lang="en-US" dirty="0"/>
              <a:t>First, analysis patterns speed up the development of abstract analysis models that </a:t>
            </a:r>
            <a:r>
              <a:rPr lang="en-US" dirty="0" smtClean="0"/>
              <a:t>capture the </a:t>
            </a:r>
            <a:r>
              <a:rPr lang="en-US" dirty="0"/>
              <a:t>main requirements of the concrete problem by providing </a:t>
            </a:r>
            <a:r>
              <a:rPr lang="en-US" b="1" dirty="0"/>
              <a:t>reusable</a:t>
            </a:r>
            <a:r>
              <a:rPr lang="en-US" dirty="0"/>
              <a:t> analysis </a:t>
            </a:r>
            <a:r>
              <a:rPr lang="en-US" dirty="0" smtClean="0"/>
              <a:t>models with </a:t>
            </a:r>
            <a:r>
              <a:rPr lang="en-US" dirty="0"/>
              <a:t>examples as well as a description of advantages and limitations. Second, </a:t>
            </a:r>
            <a:r>
              <a:rPr lang="en-US" dirty="0" smtClean="0"/>
              <a:t>analysis patterns </a:t>
            </a:r>
            <a:r>
              <a:rPr lang="en-US" dirty="0"/>
              <a:t>facilitate the </a:t>
            </a:r>
            <a:r>
              <a:rPr lang="en-US" b="1" dirty="0"/>
              <a:t>transformation</a:t>
            </a:r>
            <a:r>
              <a:rPr lang="en-US" dirty="0"/>
              <a:t> of the analysis model into a design model by </a:t>
            </a:r>
            <a:r>
              <a:rPr lang="en-US" dirty="0" smtClean="0"/>
              <a:t>suggesting design </a:t>
            </a:r>
            <a:r>
              <a:rPr lang="en-US" dirty="0"/>
              <a:t>patterns and reliable solutions for common problems.</a:t>
            </a:r>
          </a:p>
        </p:txBody>
      </p:sp>
    </p:spTree>
    <p:extLst>
      <p:ext uri="{BB962C8B-B14F-4D97-AF65-F5344CB8AC3E}">
        <p14:creationId xmlns:p14="http://schemas.microsoft.com/office/powerpoint/2010/main" val="251331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1143</Words>
  <Application>Microsoft Office PowerPoint</Application>
  <PresentationFormat>Widescreen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Chap#5</vt:lpstr>
      <vt:lpstr>PowerPoint Presentation</vt:lpstr>
      <vt:lpstr>5.1 Requirements Engineering</vt:lpstr>
      <vt:lpstr>5.2 Establishing the Groundwork</vt:lpstr>
      <vt:lpstr>5.3 Eliciting Requirements</vt:lpstr>
      <vt:lpstr>Continue…</vt:lpstr>
      <vt:lpstr>5.4 Developing Use Cases</vt:lpstr>
      <vt:lpstr>5.5 Building the Requirements Model</vt:lpstr>
      <vt:lpstr>5.5.2 Analysis Patterns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Chap#5</dc:title>
  <dc:creator>Microsoft account</dc:creator>
  <cp:lastModifiedBy>Microsoft account</cp:lastModifiedBy>
  <cp:revision>29</cp:revision>
  <dcterms:created xsi:type="dcterms:W3CDTF">2021-10-06T17:24:29Z</dcterms:created>
  <dcterms:modified xsi:type="dcterms:W3CDTF">2021-10-06T18:25:42Z</dcterms:modified>
</cp:coreProperties>
</file>