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7" autoAdjust="0"/>
  </p:normalViewPr>
  <p:slideViewPr>
    <p:cSldViewPr snapToGrid="0">
      <p:cViewPr varScale="1">
        <p:scale>
          <a:sx n="61" d="100"/>
          <a:sy n="61" d="100"/>
        </p:scale>
        <p:origin x="10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60043-F589-4D3B-90EF-BF2B76AA90F8}"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3EEC7-5EBB-45EC-9C59-1C8717F51463}" type="slidenum">
              <a:rPr lang="en-US" smtClean="0"/>
              <a:t>‹#›</a:t>
            </a:fld>
            <a:endParaRPr lang="en-US"/>
          </a:p>
        </p:txBody>
      </p:sp>
    </p:spTree>
    <p:extLst>
      <p:ext uri="{BB962C8B-B14F-4D97-AF65-F5344CB8AC3E}">
        <p14:creationId xmlns:p14="http://schemas.microsoft.com/office/powerpoint/2010/main" val="105995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Scenario-based elements </a:t>
            </a:r>
            <a:r>
              <a:rPr lang="en-US" sz="1200" b="0" i="0" u="none" strike="noStrike" kern="1200" baseline="0" dirty="0" smtClean="0">
                <a:solidFill>
                  <a:schemeClr val="tx1"/>
                </a:solidFill>
                <a:latin typeface="+mn-lt"/>
                <a:ea typeface="+mn-ea"/>
                <a:cs typeface="+mn-cs"/>
              </a:rPr>
              <a:t>depict how the user interacts with the system and the specific sequence of activities that occur as the software is used.</a:t>
            </a:r>
          </a:p>
          <a:p>
            <a:r>
              <a:rPr lang="en-US" sz="1200" b="1" i="0" u="none" strike="noStrike" kern="1200" baseline="0" dirty="0" smtClean="0">
                <a:solidFill>
                  <a:schemeClr val="tx1"/>
                </a:solidFill>
                <a:latin typeface="+mn-lt"/>
                <a:ea typeface="+mn-ea"/>
                <a:cs typeface="+mn-cs"/>
              </a:rPr>
              <a:t>Class-based elements model </a:t>
            </a:r>
            <a:r>
              <a:rPr lang="en-US" sz="1200" b="0" i="0" u="none" strike="noStrike" kern="1200" baseline="0" dirty="0" smtClean="0">
                <a:solidFill>
                  <a:schemeClr val="tx1"/>
                </a:solidFill>
                <a:latin typeface="+mn-lt"/>
                <a:ea typeface="+mn-ea"/>
                <a:cs typeface="+mn-cs"/>
              </a:rPr>
              <a:t>the objects that the system will manipulate, the operations that will be applied to the objects to effect the manipulation, relationships between the objects, and the collaborations that occur between the classes that are defined.</a:t>
            </a:r>
          </a:p>
          <a:p>
            <a:r>
              <a:rPr lang="en-US" sz="1200" b="1" i="0" u="none" strike="noStrike" kern="1200" baseline="0" dirty="0" smtClean="0">
                <a:solidFill>
                  <a:schemeClr val="tx1"/>
                </a:solidFill>
                <a:latin typeface="+mn-lt"/>
                <a:ea typeface="+mn-ea"/>
                <a:cs typeface="+mn-cs"/>
              </a:rPr>
              <a:t>Behavioral elements </a:t>
            </a:r>
            <a:r>
              <a:rPr lang="en-US" sz="1200" b="0" i="0" u="none" strike="noStrike" kern="1200" baseline="0" dirty="0" smtClean="0">
                <a:solidFill>
                  <a:schemeClr val="tx1"/>
                </a:solidFill>
                <a:latin typeface="+mn-lt"/>
                <a:ea typeface="+mn-ea"/>
                <a:cs typeface="+mn-cs"/>
              </a:rPr>
              <a:t>depict how external events change the state of the system or the classes that reside within it.</a:t>
            </a:r>
          </a:p>
          <a:p>
            <a:r>
              <a:rPr lang="en-US" sz="1200" b="1" i="0" u="none" strike="noStrike" kern="1200" baseline="0" dirty="0" smtClean="0">
                <a:solidFill>
                  <a:schemeClr val="tx1"/>
                </a:solidFill>
                <a:latin typeface="+mn-lt"/>
                <a:ea typeface="+mn-ea"/>
                <a:cs typeface="+mn-cs"/>
              </a:rPr>
              <a:t>Flow-oriented elements </a:t>
            </a:r>
            <a:r>
              <a:rPr lang="en-US" sz="1200" b="0" i="0" u="none" strike="noStrike" kern="1200" baseline="0" dirty="0" smtClean="0">
                <a:solidFill>
                  <a:schemeClr val="tx1"/>
                </a:solidFill>
                <a:latin typeface="+mn-lt"/>
                <a:ea typeface="+mn-ea"/>
                <a:cs typeface="+mn-cs"/>
              </a:rPr>
              <a:t>represent the system as an information transform, depicting how data objects are transformed as they flow through various system functions.</a:t>
            </a:r>
            <a:endParaRPr lang="en-US" dirty="0"/>
          </a:p>
        </p:txBody>
      </p:sp>
      <p:sp>
        <p:nvSpPr>
          <p:cNvPr id="4" name="Slide Number Placeholder 3"/>
          <p:cNvSpPr>
            <a:spLocks noGrp="1"/>
          </p:cNvSpPr>
          <p:nvPr>
            <p:ph type="sldNum" sz="quarter" idx="10"/>
          </p:nvPr>
        </p:nvSpPr>
        <p:spPr/>
        <p:txBody>
          <a:bodyPr/>
          <a:lstStyle/>
          <a:p>
            <a:fld id="{0043EEC7-5EBB-45EC-9C59-1C8717F51463}" type="slidenum">
              <a:rPr lang="en-US" smtClean="0"/>
              <a:t>7</a:t>
            </a:fld>
            <a:endParaRPr lang="en-US"/>
          </a:p>
        </p:txBody>
      </p:sp>
    </p:spTree>
    <p:extLst>
      <p:ext uri="{BB962C8B-B14F-4D97-AF65-F5344CB8AC3E}">
        <p14:creationId xmlns:p14="http://schemas.microsoft.com/office/powerpoint/2010/main" val="355249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63BAC8-281A-4B3F-B103-1166A490E1C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357346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3BAC8-281A-4B3F-B103-1166A490E1C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130576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3BAC8-281A-4B3F-B103-1166A490E1C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62104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3BAC8-281A-4B3F-B103-1166A490E1C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198815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3BAC8-281A-4B3F-B103-1166A490E1C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122430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63BAC8-281A-4B3F-B103-1166A490E1CE}"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328588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63BAC8-281A-4B3F-B103-1166A490E1CE}"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297643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3BAC8-281A-4B3F-B103-1166A490E1CE}"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325999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3BAC8-281A-4B3F-B103-1166A490E1CE}"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123000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3BAC8-281A-4B3F-B103-1166A490E1CE}"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378445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3BAC8-281A-4B3F-B103-1166A490E1CE}"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380E9-3BA4-475D-B314-071B3795865C}" type="slidenum">
              <a:rPr lang="en-US" smtClean="0"/>
              <a:t>‹#›</a:t>
            </a:fld>
            <a:endParaRPr lang="en-US"/>
          </a:p>
        </p:txBody>
      </p:sp>
    </p:spTree>
    <p:extLst>
      <p:ext uri="{BB962C8B-B14F-4D97-AF65-F5344CB8AC3E}">
        <p14:creationId xmlns:p14="http://schemas.microsoft.com/office/powerpoint/2010/main" val="424213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3BAC8-281A-4B3F-B103-1166A490E1CE}" type="datetimeFigureOut">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380E9-3BA4-475D-B314-071B3795865C}" type="slidenum">
              <a:rPr lang="en-US" smtClean="0"/>
              <a:t>‹#›</a:t>
            </a:fld>
            <a:endParaRPr lang="en-US"/>
          </a:p>
        </p:txBody>
      </p:sp>
    </p:spTree>
    <p:extLst>
      <p:ext uri="{BB962C8B-B14F-4D97-AF65-F5344CB8AC3E}">
        <p14:creationId xmlns:p14="http://schemas.microsoft.com/office/powerpoint/2010/main" val="222146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770441"/>
          </a:xfrm>
        </p:spPr>
        <p:txBody>
          <a:bodyPr/>
          <a:lstStyle/>
          <a:p>
            <a:r>
              <a:rPr lang="en-US" b="1" dirty="0" smtClean="0"/>
              <a:t>Chap#6</a:t>
            </a:r>
            <a:endParaRPr lang="en-US" b="1" dirty="0"/>
          </a:p>
        </p:txBody>
      </p:sp>
      <p:sp>
        <p:nvSpPr>
          <p:cNvPr id="3" name="Text Placeholder 2"/>
          <p:cNvSpPr>
            <a:spLocks noGrp="1"/>
          </p:cNvSpPr>
          <p:nvPr>
            <p:ph type="body" idx="1"/>
          </p:nvPr>
        </p:nvSpPr>
        <p:spPr>
          <a:xfrm>
            <a:off x="1132764" y="3780431"/>
            <a:ext cx="10214686" cy="1241945"/>
          </a:xfrm>
        </p:spPr>
        <p:txBody>
          <a:bodyPr>
            <a:normAutofit/>
          </a:bodyPr>
          <a:lstStyle/>
          <a:p>
            <a:r>
              <a:rPr lang="en-US" sz="2800" b="1" dirty="0" smtClean="0">
                <a:solidFill>
                  <a:schemeClr val="tx1"/>
                </a:solidFill>
                <a:latin typeface="+mj-lt"/>
              </a:rPr>
              <a:t>Requirements Modeling: Scenarios, Information, And Analysis Classes</a:t>
            </a:r>
            <a:endParaRPr lang="en-US" sz="2800" b="1" dirty="0">
              <a:solidFill>
                <a:schemeClr val="tx1"/>
              </a:solidFill>
              <a:latin typeface="+mj-lt"/>
            </a:endParaRPr>
          </a:p>
        </p:txBody>
      </p:sp>
    </p:spTree>
    <p:extLst>
      <p:ext uri="{BB962C8B-B14F-4D97-AF65-F5344CB8AC3E}">
        <p14:creationId xmlns:p14="http://schemas.microsoft.com/office/powerpoint/2010/main" val="183054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6.3 UML MODELS THAT SUPPLEMENT THE USE CASE</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6.3.1 Developing an Activity </a:t>
            </a:r>
            <a:r>
              <a:rPr lang="en-US" b="1" dirty="0" smtClean="0"/>
              <a:t>Diagram</a:t>
            </a:r>
          </a:p>
          <a:p>
            <a:r>
              <a:rPr lang="en-US" dirty="0"/>
              <a:t>The UML activity diagram supplements the use case by providing a graphical </a:t>
            </a:r>
            <a:r>
              <a:rPr lang="en-US" dirty="0" smtClean="0"/>
              <a:t>representation of </a:t>
            </a:r>
            <a:r>
              <a:rPr lang="en-US" dirty="0"/>
              <a:t>the flow of interaction within a specific scenario. Similar to the </a:t>
            </a:r>
            <a:r>
              <a:rPr lang="en-US" dirty="0" smtClean="0"/>
              <a:t>flowchart.</a:t>
            </a:r>
          </a:p>
          <a:p>
            <a:r>
              <a:rPr lang="en-US" dirty="0" smtClean="0"/>
              <a:t>Fig 6.5</a:t>
            </a:r>
          </a:p>
          <a:p>
            <a:pPr marL="0" indent="0">
              <a:buNone/>
            </a:pPr>
            <a:r>
              <a:rPr lang="en-US" b="1" dirty="0"/>
              <a:t>6.3.2 </a:t>
            </a:r>
            <a:r>
              <a:rPr lang="en-US" b="1" dirty="0" smtClean="0"/>
              <a:t>Swim lane Diagrams</a:t>
            </a:r>
          </a:p>
          <a:p>
            <a:r>
              <a:rPr lang="en-US" dirty="0"/>
              <a:t>The UML </a:t>
            </a:r>
            <a:r>
              <a:rPr lang="en-US" dirty="0" smtClean="0"/>
              <a:t>swim lane </a:t>
            </a:r>
            <a:r>
              <a:rPr lang="en-US" dirty="0"/>
              <a:t>diagram is a useful variation of the activity diagram and </a:t>
            </a:r>
            <a:r>
              <a:rPr lang="en-US" dirty="0" smtClean="0"/>
              <a:t>allows you </a:t>
            </a:r>
            <a:r>
              <a:rPr lang="en-US" dirty="0"/>
              <a:t>to represent the flow of activities described by the use case and at the same </a:t>
            </a:r>
            <a:r>
              <a:rPr lang="en-US" dirty="0" smtClean="0"/>
              <a:t>time indicate </a:t>
            </a:r>
            <a:r>
              <a:rPr lang="en-US" dirty="0"/>
              <a:t>which </a:t>
            </a:r>
            <a:r>
              <a:rPr lang="en-US" dirty="0" smtClean="0"/>
              <a:t>actor.</a:t>
            </a:r>
          </a:p>
          <a:p>
            <a:r>
              <a:rPr lang="en-US" dirty="0"/>
              <a:t>Responsibilities are represented as parallel </a:t>
            </a:r>
            <a:r>
              <a:rPr lang="en-US" dirty="0" smtClean="0"/>
              <a:t>segments that </a:t>
            </a:r>
            <a:r>
              <a:rPr lang="en-US" dirty="0"/>
              <a:t>divide the diagram </a:t>
            </a:r>
            <a:r>
              <a:rPr lang="en-US" dirty="0" smtClean="0"/>
              <a:t>vertically.</a:t>
            </a:r>
            <a:endParaRPr lang="en-US" b="1" dirty="0"/>
          </a:p>
        </p:txBody>
      </p:sp>
    </p:spTree>
    <p:extLst>
      <p:ext uri="{BB962C8B-B14F-4D97-AF65-F5344CB8AC3E}">
        <p14:creationId xmlns:p14="http://schemas.microsoft.com/office/powerpoint/2010/main" val="387558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6.4 DATA MODELING CONCEPTS</a:t>
            </a:r>
          </a:p>
        </p:txBody>
      </p:sp>
      <p:sp>
        <p:nvSpPr>
          <p:cNvPr id="3" name="Content Placeholder 2"/>
          <p:cNvSpPr>
            <a:spLocks noGrp="1"/>
          </p:cNvSpPr>
          <p:nvPr>
            <p:ph idx="1"/>
          </p:nvPr>
        </p:nvSpPr>
        <p:spPr/>
        <p:txBody>
          <a:bodyPr>
            <a:normAutofit fontScale="77500" lnSpcReduction="20000"/>
          </a:bodyPr>
          <a:lstStyle/>
          <a:p>
            <a:r>
              <a:rPr lang="en-US" dirty="0"/>
              <a:t>If software requirements include the need to create, extend, or interface with a </a:t>
            </a:r>
            <a:r>
              <a:rPr lang="en-US" dirty="0" smtClean="0"/>
              <a:t>database or </a:t>
            </a:r>
            <a:r>
              <a:rPr lang="en-US" dirty="0"/>
              <a:t>if complex data structures must be constructed and manipulated, the </a:t>
            </a:r>
            <a:r>
              <a:rPr lang="en-US" dirty="0" smtClean="0"/>
              <a:t>software team </a:t>
            </a:r>
            <a:r>
              <a:rPr lang="en-US" dirty="0"/>
              <a:t>may choose to create a </a:t>
            </a:r>
            <a:r>
              <a:rPr lang="en-US" b="1" i="1" dirty="0"/>
              <a:t>data model </a:t>
            </a:r>
            <a:r>
              <a:rPr lang="en-US" dirty="0"/>
              <a:t>as part of overall </a:t>
            </a:r>
            <a:r>
              <a:rPr lang="en-US" dirty="0" smtClean="0"/>
              <a:t>requirements modeling.</a:t>
            </a:r>
          </a:p>
          <a:p>
            <a:r>
              <a:rPr lang="en-US" dirty="0"/>
              <a:t>The </a:t>
            </a:r>
            <a:r>
              <a:rPr lang="en-US" b="1" i="1" dirty="0"/>
              <a:t>entity-relationship diagram </a:t>
            </a:r>
            <a:r>
              <a:rPr lang="en-US" b="1" dirty="0"/>
              <a:t>(ERD) </a:t>
            </a:r>
            <a:r>
              <a:rPr lang="en-US" dirty="0" smtClean="0"/>
              <a:t>addresses these </a:t>
            </a:r>
            <a:r>
              <a:rPr lang="en-US" dirty="0"/>
              <a:t>issues and represents all data objects that are entered, stored, </a:t>
            </a:r>
            <a:r>
              <a:rPr lang="en-US" dirty="0" smtClean="0"/>
              <a:t>transformed, and </a:t>
            </a:r>
            <a:r>
              <a:rPr lang="en-US" dirty="0"/>
              <a:t>produced within an application</a:t>
            </a:r>
            <a:r>
              <a:rPr lang="en-US" dirty="0" smtClean="0"/>
              <a:t>.</a:t>
            </a:r>
          </a:p>
          <a:p>
            <a:pPr marL="0" indent="0">
              <a:buNone/>
            </a:pPr>
            <a:r>
              <a:rPr lang="en-US" b="1" dirty="0"/>
              <a:t>6.4.1 Data </a:t>
            </a:r>
            <a:r>
              <a:rPr lang="en-US" b="1" dirty="0" smtClean="0"/>
              <a:t>Objects</a:t>
            </a:r>
          </a:p>
          <a:p>
            <a:r>
              <a:rPr lang="en-US" dirty="0"/>
              <a:t>A </a:t>
            </a:r>
            <a:r>
              <a:rPr lang="en-US" i="1" dirty="0"/>
              <a:t>data object </a:t>
            </a:r>
            <a:r>
              <a:rPr lang="en-US" dirty="0"/>
              <a:t>is a representation of composite </a:t>
            </a:r>
            <a:r>
              <a:rPr lang="en-US" dirty="0" smtClean="0"/>
              <a:t>information(attributes) </a:t>
            </a:r>
            <a:r>
              <a:rPr lang="en-US" dirty="0"/>
              <a:t>that must be </a:t>
            </a:r>
            <a:r>
              <a:rPr lang="en-US" dirty="0" smtClean="0"/>
              <a:t>understood by </a:t>
            </a:r>
            <a:r>
              <a:rPr lang="en-US" dirty="0"/>
              <a:t>software</a:t>
            </a:r>
            <a:r>
              <a:rPr lang="en-US" dirty="0" smtClean="0"/>
              <a:t>.</a:t>
            </a:r>
          </a:p>
          <a:p>
            <a:pPr marL="0" indent="0">
              <a:buNone/>
            </a:pPr>
            <a:r>
              <a:rPr lang="en-US" b="1" dirty="0"/>
              <a:t>6.4.2 Data </a:t>
            </a:r>
            <a:r>
              <a:rPr lang="en-US" b="1" dirty="0" smtClean="0"/>
              <a:t>Attributes</a:t>
            </a:r>
          </a:p>
          <a:p>
            <a:r>
              <a:rPr lang="en-US" dirty="0"/>
              <a:t>Data attributes define the properties of a data object and take on one of three </a:t>
            </a:r>
            <a:r>
              <a:rPr lang="en-US" dirty="0" smtClean="0"/>
              <a:t>different characteristics</a:t>
            </a:r>
            <a:r>
              <a:rPr lang="en-US" dirty="0"/>
              <a:t>. They can be used to (1) name an instance of the data object, (2) </a:t>
            </a:r>
            <a:r>
              <a:rPr lang="en-US" dirty="0" smtClean="0"/>
              <a:t>describe the </a:t>
            </a:r>
            <a:r>
              <a:rPr lang="en-US" dirty="0"/>
              <a:t>instance, or (3) make reference to another instance in another table</a:t>
            </a:r>
            <a:r>
              <a:rPr lang="en-US" dirty="0" smtClean="0"/>
              <a:t>.</a:t>
            </a:r>
          </a:p>
          <a:p>
            <a:pPr marL="0" indent="0">
              <a:buNone/>
            </a:pPr>
            <a:r>
              <a:rPr lang="en-US" b="1" dirty="0"/>
              <a:t>6.4.3 </a:t>
            </a:r>
            <a:r>
              <a:rPr lang="en-US" b="1" dirty="0" smtClean="0"/>
              <a:t>Relationships</a:t>
            </a:r>
          </a:p>
          <a:p>
            <a:r>
              <a:rPr lang="en-US" dirty="0"/>
              <a:t>Data objects are connected to one another in different ways.</a:t>
            </a:r>
            <a:endParaRPr lang="en-US" b="1" dirty="0"/>
          </a:p>
        </p:txBody>
      </p:sp>
    </p:spTree>
    <p:extLst>
      <p:ext uri="{BB962C8B-B14F-4D97-AF65-F5344CB8AC3E}">
        <p14:creationId xmlns:p14="http://schemas.microsoft.com/office/powerpoint/2010/main" val="292424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6.5 Class-Based Modeling</a:t>
            </a:r>
            <a:endParaRPr lang="en-US" b="1" dirty="0"/>
          </a:p>
        </p:txBody>
      </p:sp>
      <p:sp>
        <p:nvSpPr>
          <p:cNvPr id="3" name="Content Placeholder 2"/>
          <p:cNvSpPr>
            <a:spLocks noGrp="1"/>
          </p:cNvSpPr>
          <p:nvPr>
            <p:ph idx="1"/>
          </p:nvPr>
        </p:nvSpPr>
        <p:spPr/>
        <p:txBody>
          <a:bodyPr/>
          <a:lstStyle/>
          <a:p>
            <a:r>
              <a:rPr lang="en-US" dirty="0"/>
              <a:t>Class-based modeling represents the objects that the system will manipulate, </a:t>
            </a:r>
            <a:r>
              <a:rPr lang="en-US" dirty="0" smtClean="0"/>
              <a:t>the operations </a:t>
            </a:r>
            <a:r>
              <a:rPr lang="en-US" dirty="0"/>
              <a:t>(also called methods or services) that will be applied to the objects </a:t>
            </a:r>
            <a:r>
              <a:rPr lang="en-US" dirty="0" smtClean="0"/>
              <a:t>to effect </a:t>
            </a:r>
            <a:r>
              <a:rPr lang="en-US" dirty="0"/>
              <a:t>the manipulation, relationships (some hierarchical) between the objects, </a:t>
            </a:r>
            <a:r>
              <a:rPr lang="en-US" dirty="0" smtClean="0"/>
              <a:t>and the </a:t>
            </a:r>
            <a:r>
              <a:rPr lang="en-US" dirty="0"/>
              <a:t>collaborations that occur between the classes that are defined</a:t>
            </a:r>
            <a:r>
              <a:rPr lang="en-US" dirty="0" smtClean="0"/>
              <a:t>.</a:t>
            </a:r>
          </a:p>
          <a:p>
            <a:r>
              <a:rPr lang="en-US" dirty="0"/>
              <a:t>The </a:t>
            </a:r>
            <a:r>
              <a:rPr lang="en-US" dirty="0" smtClean="0"/>
              <a:t>elements of </a:t>
            </a:r>
            <a:r>
              <a:rPr lang="en-US" dirty="0"/>
              <a:t>a class-based model include classes and objects, attributes, operations, </a:t>
            </a:r>
            <a:r>
              <a:rPr lang="en-US" dirty="0" smtClean="0"/>
              <a:t>class responsibility-collaborator </a:t>
            </a:r>
            <a:r>
              <a:rPr lang="en-US" dirty="0"/>
              <a:t>(CRC) models, collaboration diagrams, and packages.</a:t>
            </a:r>
            <a:endParaRPr lang="en-US" dirty="0"/>
          </a:p>
        </p:txBody>
      </p:sp>
    </p:spTree>
    <p:extLst>
      <p:ext uri="{BB962C8B-B14F-4D97-AF65-F5344CB8AC3E}">
        <p14:creationId xmlns:p14="http://schemas.microsoft.com/office/powerpoint/2010/main" val="242937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6.5.1 Identifying Analysis Classes</a:t>
            </a:r>
            <a:endParaRPr lang="en-US" b="1" dirty="0"/>
          </a:p>
        </p:txBody>
      </p:sp>
      <p:sp>
        <p:nvSpPr>
          <p:cNvPr id="3" name="Content Placeholder 2"/>
          <p:cNvSpPr>
            <a:spLocks noGrp="1"/>
          </p:cNvSpPr>
          <p:nvPr>
            <p:ph idx="1"/>
          </p:nvPr>
        </p:nvSpPr>
        <p:spPr/>
        <p:txBody>
          <a:bodyPr>
            <a:normAutofit lnSpcReduction="10000"/>
          </a:bodyPr>
          <a:lstStyle/>
          <a:p>
            <a:r>
              <a:rPr lang="en-US" dirty="0"/>
              <a:t>I</a:t>
            </a:r>
            <a:r>
              <a:rPr lang="en-US" dirty="0" smtClean="0"/>
              <a:t>dentify </a:t>
            </a:r>
            <a:r>
              <a:rPr lang="en-US" dirty="0"/>
              <a:t>classes by examining the usage scenarios developed as</a:t>
            </a:r>
          </a:p>
          <a:p>
            <a:r>
              <a:rPr lang="en-US" dirty="0"/>
              <a:t>part of the requirements model and performing a “grammatical parse” </a:t>
            </a:r>
            <a:r>
              <a:rPr lang="en-US" dirty="0" smtClean="0"/>
              <a:t>(rules) on</a:t>
            </a:r>
            <a:r>
              <a:rPr lang="en-US" dirty="0"/>
              <a:t> </a:t>
            </a:r>
            <a:r>
              <a:rPr lang="en-US" dirty="0" smtClean="0"/>
              <a:t>the </a:t>
            </a:r>
            <a:r>
              <a:rPr lang="en-US" dirty="0"/>
              <a:t>use cases developed for the system to be built</a:t>
            </a:r>
            <a:r>
              <a:rPr lang="en-US" dirty="0" smtClean="0"/>
              <a:t>.</a:t>
            </a:r>
          </a:p>
          <a:p>
            <a:r>
              <a:rPr lang="en-US" dirty="0"/>
              <a:t>Classes are determined by </a:t>
            </a:r>
            <a:r>
              <a:rPr lang="en-US" dirty="0" smtClean="0"/>
              <a:t>underlining each </a:t>
            </a:r>
            <a:r>
              <a:rPr lang="en-US" dirty="0"/>
              <a:t>noun or noun phrase and entering it into a simple table</a:t>
            </a:r>
            <a:r>
              <a:rPr lang="en-US" dirty="0" smtClean="0"/>
              <a:t>.</a:t>
            </a:r>
          </a:p>
          <a:p>
            <a:r>
              <a:rPr lang="en-US" dirty="0" smtClean="0"/>
              <a:t>Analysis classes </a:t>
            </a:r>
            <a:r>
              <a:rPr lang="en-US" dirty="0"/>
              <a:t>manifest </a:t>
            </a:r>
            <a:r>
              <a:rPr lang="en-US" dirty="0" smtClean="0"/>
              <a:t>(</a:t>
            </a:r>
            <a:r>
              <a:rPr lang="en-US" dirty="0"/>
              <a:t>External </a:t>
            </a:r>
            <a:r>
              <a:rPr lang="en-US" dirty="0" smtClean="0"/>
              <a:t>entities,</a:t>
            </a:r>
            <a:r>
              <a:rPr lang="en-US" dirty="0"/>
              <a:t> </a:t>
            </a:r>
            <a:r>
              <a:rPr lang="en-US" dirty="0" smtClean="0"/>
              <a:t>Things,</a:t>
            </a:r>
            <a:r>
              <a:rPr lang="en-US" dirty="0"/>
              <a:t> Occurrences or </a:t>
            </a:r>
            <a:r>
              <a:rPr lang="en-US" dirty="0" smtClean="0"/>
              <a:t>events,</a:t>
            </a:r>
            <a:r>
              <a:rPr lang="en-US" dirty="0"/>
              <a:t> </a:t>
            </a:r>
            <a:r>
              <a:rPr lang="en-US" dirty="0" smtClean="0"/>
              <a:t>Roles,</a:t>
            </a:r>
            <a:r>
              <a:rPr lang="en-US" dirty="0"/>
              <a:t> Organizational </a:t>
            </a:r>
            <a:r>
              <a:rPr lang="en-US" dirty="0" smtClean="0"/>
              <a:t>units,</a:t>
            </a:r>
            <a:r>
              <a:rPr lang="en-US" dirty="0"/>
              <a:t> </a:t>
            </a:r>
            <a:r>
              <a:rPr lang="en-US" dirty="0" smtClean="0"/>
              <a:t>Places,</a:t>
            </a:r>
            <a:r>
              <a:rPr lang="en-US" dirty="0"/>
              <a:t> </a:t>
            </a:r>
            <a:r>
              <a:rPr lang="en-US" dirty="0" smtClean="0"/>
              <a:t>Structures)</a:t>
            </a:r>
          </a:p>
          <a:p>
            <a:r>
              <a:rPr lang="en-US" dirty="0"/>
              <a:t>P</a:t>
            </a:r>
            <a:r>
              <a:rPr lang="en-US" dirty="0" smtClean="0"/>
              <a:t>otential class selection ways (</a:t>
            </a:r>
            <a:r>
              <a:rPr lang="en-US" dirty="0"/>
              <a:t>Retained </a:t>
            </a:r>
            <a:r>
              <a:rPr lang="en-US" dirty="0" smtClean="0"/>
              <a:t>information,</a:t>
            </a:r>
            <a:r>
              <a:rPr lang="en-US" dirty="0"/>
              <a:t> Needed </a:t>
            </a:r>
            <a:r>
              <a:rPr lang="en-US" dirty="0" smtClean="0"/>
              <a:t>services,</a:t>
            </a:r>
            <a:r>
              <a:rPr lang="en-US" dirty="0"/>
              <a:t> Multiple </a:t>
            </a:r>
            <a:r>
              <a:rPr lang="en-US" dirty="0" smtClean="0"/>
              <a:t>attributes,</a:t>
            </a:r>
            <a:r>
              <a:rPr lang="en-US" dirty="0"/>
              <a:t> Common </a:t>
            </a:r>
            <a:r>
              <a:rPr lang="en-US" dirty="0" smtClean="0"/>
              <a:t>attributes,</a:t>
            </a:r>
            <a:r>
              <a:rPr lang="en-US" dirty="0"/>
              <a:t> Common </a:t>
            </a:r>
            <a:r>
              <a:rPr lang="en-US" dirty="0" smtClean="0"/>
              <a:t>operations,</a:t>
            </a:r>
            <a:r>
              <a:rPr lang="en-US" dirty="0"/>
              <a:t> Essential </a:t>
            </a:r>
            <a:r>
              <a:rPr lang="en-US" dirty="0" smtClean="0"/>
              <a:t>requirements)</a:t>
            </a:r>
            <a:endParaRPr lang="en-US" dirty="0"/>
          </a:p>
        </p:txBody>
      </p:sp>
    </p:spTree>
    <p:extLst>
      <p:ext uri="{BB962C8B-B14F-4D97-AF65-F5344CB8AC3E}">
        <p14:creationId xmlns:p14="http://schemas.microsoft.com/office/powerpoint/2010/main" val="133617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6.5.2 Specifying Attributes</a:t>
            </a:r>
            <a:endParaRPr lang="en-US" b="1" dirty="0"/>
          </a:p>
        </p:txBody>
      </p:sp>
      <p:sp>
        <p:nvSpPr>
          <p:cNvPr id="3" name="Content Placeholder 2"/>
          <p:cNvSpPr>
            <a:spLocks noGrp="1"/>
          </p:cNvSpPr>
          <p:nvPr>
            <p:ph idx="1"/>
          </p:nvPr>
        </p:nvSpPr>
        <p:spPr/>
        <p:txBody>
          <a:bodyPr/>
          <a:lstStyle/>
          <a:p>
            <a:r>
              <a:rPr lang="en-US" dirty="0"/>
              <a:t>A</a:t>
            </a:r>
            <a:r>
              <a:rPr lang="en-US" dirty="0" smtClean="0"/>
              <a:t>ttributes </a:t>
            </a:r>
            <a:r>
              <a:rPr lang="en-US" dirty="0"/>
              <a:t>that define the class—that clarify what </a:t>
            </a:r>
            <a:r>
              <a:rPr lang="en-US" dirty="0" smtClean="0"/>
              <a:t>is meant </a:t>
            </a:r>
            <a:r>
              <a:rPr lang="en-US" dirty="0"/>
              <a:t>by the class in the context of the problem space</a:t>
            </a:r>
            <a:r>
              <a:rPr lang="en-US" dirty="0" smtClean="0"/>
              <a:t>.</a:t>
            </a:r>
          </a:p>
          <a:p>
            <a:r>
              <a:rPr lang="en-US" dirty="0"/>
              <a:t>you should </a:t>
            </a:r>
            <a:r>
              <a:rPr lang="en-US" dirty="0" smtClean="0"/>
              <a:t>study each </a:t>
            </a:r>
            <a:r>
              <a:rPr lang="en-US" dirty="0"/>
              <a:t>use case and select those “things” that reasonably “belong” to the class</a:t>
            </a:r>
            <a:r>
              <a:rPr lang="en-US" dirty="0" smtClean="0"/>
              <a:t>.</a:t>
            </a:r>
          </a:p>
          <a:p>
            <a:r>
              <a:rPr lang="en-US" dirty="0"/>
              <a:t>C</a:t>
            </a:r>
            <a:r>
              <a:rPr lang="en-US" dirty="0" smtClean="0"/>
              <a:t>onstitute </a:t>
            </a:r>
            <a:r>
              <a:rPr lang="en-US" dirty="0"/>
              <a:t>a reasonable list of </a:t>
            </a:r>
            <a:r>
              <a:rPr lang="en-US" dirty="0" smtClean="0"/>
              <a:t>attributes.</a:t>
            </a:r>
            <a:endParaRPr lang="en-US" dirty="0"/>
          </a:p>
        </p:txBody>
      </p:sp>
    </p:spTree>
    <p:extLst>
      <p:ext uri="{BB962C8B-B14F-4D97-AF65-F5344CB8AC3E}">
        <p14:creationId xmlns:p14="http://schemas.microsoft.com/office/powerpoint/2010/main" val="143646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6.5.3 Defining Operations</a:t>
            </a:r>
            <a:endParaRPr lang="en-US" b="1" dirty="0"/>
          </a:p>
        </p:txBody>
      </p:sp>
      <p:sp>
        <p:nvSpPr>
          <p:cNvPr id="3" name="Content Placeholder 2"/>
          <p:cNvSpPr>
            <a:spLocks noGrp="1"/>
          </p:cNvSpPr>
          <p:nvPr>
            <p:ph idx="1"/>
          </p:nvPr>
        </p:nvSpPr>
        <p:spPr/>
        <p:txBody>
          <a:bodyPr/>
          <a:lstStyle/>
          <a:p>
            <a:r>
              <a:rPr lang="en-US" i="1" dirty="0"/>
              <a:t>Operations </a:t>
            </a:r>
            <a:r>
              <a:rPr lang="en-US" dirty="0"/>
              <a:t>define the behavior of an object. Although many different types of </a:t>
            </a:r>
            <a:r>
              <a:rPr lang="en-US" dirty="0" smtClean="0"/>
              <a:t>operations exist.</a:t>
            </a:r>
          </a:p>
          <a:p>
            <a:r>
              <a:rPr lang="en-US" dirty="0"/>
              <a:t>four broad categories: (1) </a:t>
            </a:r>
            <a:r>
              <a:rPr lang="en-US" dirty="0" smtClean="0"/>
              <a:t>operations that </a:t>
            </a:r>
            <a:r>
              <a:rPr lang="en-US" dirty="0"/>
              <a:t>manipulate data in some way (e.g., adding, deleting, reformatting, selecting</a:t>
            </a:r>
            <a:r>
              <a:rPr lang="en-US" dirty="0" smtClean="0"/>
              <a:t>), (</a:t>
            </a:r>
            <a:r>
              <a:rPr lang="en-US" dirty="0"/>
              <a:t>2) operations that perform a computation, (3) operations that inquire about the </a:t>
            </a:r>
            <a:r>
              <a:rPr lang="en-US" dirty="0" smtClean="0"/>
              <a:t>state of </a:t>
            </a:r>
            <a:r>
              <a:rPr lang="en-US" dirty="0"/>
              <a:t>an object, and (4) operations that monitor an object for the occurrence of a </a:t>
            </a:r>
            <a:r>
              <a:rPr lang="en-US" dirty="0" smtClean="0"/>
              <a:t>controlling event</a:t>
            </a:r>
            <a:r>
              <a:rPr lang="en-US" dirty="0"/>
              <a:t>.</a:t>
            </a:r>
            <a:endParaRPr lang="en-US" dirty="0"/>
          </a:p>
        </p:txBody>
      </p:sp>
    </p:spTree>
    <p:extLst>
      <p:ext uri="{BB962C8B-B14F-4D97-AF65-F5344CB8AC3E}">
        <p14:creationId xmlns:p14="http://schemas.microsoft.com/office/powerpoint/2010/main" val="282921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6.5.4 Class-Responsibility-Collaborator (CRC) Modeling</a:t>
            </a:r>
            <a:endParaRPr lang="en-US" sz="3600" b="1" dirty="0"/>
          </a:p>
        </p:txBody>
      </p:sp>
      <p:sp>
        <p:nvSpPr>
          <p:cNvPr id="3" name="Content Placeholder 2"/>
          <p:cNvSpPr>
            <a:spLocks noGrp="1"/>
          </p:cNvSpPr>
          <p:nvPr>
            <p:ph idx="1"/>
          </p:nvPr>
        </p:nvSpPr>
        <p:spPr/>
        <p:txBody>
          <a:bodyPr>
            <a:normAutofit/>
          </a:bodyPr>
          <a:lstStyle/>
          <a:p>
            <a:r>
              <a:rPr lang="en-US" dirty="0"/>
              <a:t>Class-responsibility-collaborator (CRC) modeling </a:t>
            </a:r>
            <a:r>
              <a:rPr lang="en-US" dirty="0" smtClean="0"/>
              <a:t> </a:t>
            </a:r>
            <a:r>
              <a:rPr lang="en-US" dirty="0"/>
              <a:t>provides a simple </a:t>
            </a:r>
            <a:r>
              <a:rPr lang="en-US" dirty="0" smtClean="0"/>
              <a:t>means for </a:t>
            </a:r>
            <a:r>
              <a:rPr lang="en-US" dirty="0"/>
              <a:t>identifying and organizing the classes that are relevant to system or </a:t>
            </a:r>
            <a:r>
              <a:rPr lang="en-US" dirty="0" smtClean="0"/>
              <a:t>product requirements.</a:t>
            </a:r>
          </a:p>
          <a:p>
            <a:r>
              <a:rPr lang="en-US" dirty="0"/>
              <a:t>A CRC model is really a collection of standard index cards that represent classes. </a:t>
            </a:r>
            <a:r>
              <a:rPr lang="en-US" dirty="0" smtClean="0"/>
              <a:t>The cards </a:t>
            </a:r>
            <a:r>
              <a:rPr lang="en-US" dirty="0"/>
              <a:t>are divided into </a:t>
            </a:r>
            <a:r>
              <a:rPr lang="en-US" b="1" dirty="0"/>
              <a:t>three sections</a:t>
            </a:r>
            <a:r>
              <a:rPr lang="en-US" dirty="0"/>
              <a:t>. Along the top of the card you write the name of </a:t>
            </a:r>
            <a:r>
              <a:rPr lang="en-US" dirty="0" smtClean="0"/>
              <a:t>the class</a:t>
            </a:r>
            <a:r>
              <a:rPr lang="en-US" dirty="0"/>
              <a:t>. In the body of the card you list the class </a:t>
            </a:r>
            <a:r>
              <a:rPr lang="en-US" dirty="0" smtClean="0"/>
              <a:t>responsibilities </a:t>
            </a:r>
            <a:r>
              <a:rPr lang="en-US" dirty="0"/>
              <a:t>on the </a:t>
            </a:r>
            <a:r>
              <a:rPr lang="en-US" dirty="0" smtClean="0"/>
              <a:t>left(</a:t>
            </a:r>
            <a:r>
              <a:rPr lang="en-US" dirty="0"/>
              <a:t>relevant for the class</a:t>
            </a:r>
            <a:r>
              <a:rPr lang="en-US" dirty="0" smtClean="0"/>
              <a:t>) </a:t>
            </a:r>
            <a:r>
              <a:rPr lang="en-US" dirty="0"/>
              <a:t>and the </a:t>
            </a:r>
            <a:r>
              <a:rPr lang="en-US" dirty="0" smtClean="0"/>
              <a:t>collaborators on </a:t>
            </a:r>
            <a:r>
              <a:rPr lang="en-US" dirty="0"/>
              <a:t>the </a:t>
            </a:r>
            <a:r>
              <a:rPr lang="en-US" dirty="0" smtClean="0"/>
              <a:t>right(</a:t>
            </a:r>
            <a:r>
              <a:rPr lang="en-US" dirty="0"/>
              <a:t>information needed to complete a responsibility</a:t>
            </a:r>
            <a:r>
              <a:rPr lang="en-US" dirty="0" smtClean="0"/>
              <a:t>)[</a:t>
            </a:r>
            <a:r>
              <a:rPr lang="en-US" i="1" dirty="0" smtClean="0"/>
              <a:t>Details from book</a:t>
            </a:r>
            <a:r>
              <a:rPr lang="en-US" dirty="0" smtClean="0"/>
              <a:t>].</a:t>
            </a:r>
            <a:endParaRPr lang="en-US" dirty="0"/>
          </a:p>
        </p:txBody>
      </p:sp>
    </p:spTree>
    <p:extLst>
      <p:ext uri="{BB962C8B-B14F-4D97-AF65-F5344CB8AC3E}">
        <p14:creationId xmlns:p14="http://schemas.microsoft.com/office/powerpoint/2010/main" val="130450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6.5.5 Associations and Dependencies</a:t>
            </a:r>
            <a:endParaRPr lang="en-US" b="1" dirty="0"/>
          </a:p>
        </p:txBody>
      </p:sp>
      <p:sp>
        <p:nvSpPr>
          <p:cNvPr id="3" name="Content Placeholder 2"/>
          <p:cNvSpPr>
            <a:spLocks noGrp="1"/>
          </p:cNvSpPr>
          <p:nvPr>
            <p:ph idx="1"/>
          </p:nvPr>
        </p:nvSpPr>
        <p:spPr/>
        <p:txBody>
          <a:bodyPr>
            <a:normAutofit/>
          </a:bodyPr>
          <a:lstStyle/>
          <a:p>
            <a:r>
              <a:rPr lang="en-US" dirty="0"/>
              <a:t>In many instances, two analysis classes are related to one another in some </a:t>
            </a:r>
            <a:r>
              <a:rPr lang="en-US" dirty="0" smtClean="0"/>
              <a:t>fashion , much </a:t>
            </a:r>
            <a:r>
              <a:rPr lang="en-US" dirty="0"/>
              <a:t>like two data objects may be related to one </a:t>
            </a:r>
            <a:r>
              <a:rPr lang="en-US" dirty="0" smtClean="0"/>
              <a:t>another. </a:t>
            </a:r>
            <a:r>
              <a:rPr lang="en-US" dirty="0"/>
              <a:t>In </a:t>
            </a:r>
            <a:r>
              <a:rPr lang="en-US" dirty="0" smtClean="0"/>
              <a:t>UML these </a:t>
            </a:r>
            <a:r>
              <a:rPr lang="en-US" dirty="0"/>
              <a:t>relationships are called </a:t>
            </a:r>
            <a:r>
              <a:rPr lang="en-US" b="1" i="1" dirty="0">
                <a:solidFill>
                  <a:srgbClr val="FF0000"/>
                </a:solidFill>
              </a:rPr>
              <a:t>associations</a:t>
            </a:r>
            <a:r>
              <a:rPr lang="en-US" i="1" dirty="0" smtClean="0"/>
              <a:t>.</a:t>
            </a:r>
          </a:p>
          <a:p>
            <a:r>
              <a:rPr lang="en-US" dirty="0"/>
              <a:t>In such cases, a client class depends on the server class in some way and </a:t>
            </a:r>
            <a:r>
              <a:rPr lang="en-US" dirty="0" smtClean="0"/>
              <a:t>a </a:t>
            </a:r>
            <a:r>
              <a:rPr lang="en-US" b="1" i="1" dirty="0" smtClean="0">
                <a:solidFill>
                  <a:srgbClr val="FF0000"/>
                </a:solidFill>
              </a:rPr>
              <a:t>dependency </a:t>
            </a:r>
            <a:r>
              <a:rPr lang="en-US" b="1" i="1" dirty="0">
                <a:solidFill>
                  <a:srgbClr val="FF0000"/>
                </a:solidFill>
              </a:rPr>
              <a:t>relationship </a:t>
            </a:r>
            <a:r>
              <a:rPr lang="en-US" dirty="0"/>
              <a:t>is established. Dependencies are defined by a stereotype. </a:t>
            </a:r>
            <a:r>
              <a:rPr lang="en-US" dirty="0" smtClean="0"/>
              <a:t>A </a:t>
            </a:r>
            <a:r>
              <a:rPr lang="en-US" i="1" dirty="0" smtClean="0"/>
              <a:t>stereotype </a:t>
            </a:r>
            <a:r>
              <a:rPr lang="en-US" dirty="0"/>
              <a:t>is an “extensibility mechanism” </a:t>
            </a:r>
            <a:r>
              <a:rPr lang="en-US" dirty="0" smtClean="0"/>
              <a:t> </a:t>
            </a:r>
            <a:r>
              <a:rPr lang="en-US" dirty="0"/>
              <a:t>within UML that allows you </a:t>
            </a:r>
            <a:r>
              <a:rPr lang="en-US" dirty="0" smtClean="0"/>
              <a:t>to define </a:t>
            </a:r>
            <a:r>
              <a:rPr lang="en-US" dirty="0"/>
              <a:t>a special modeling element whose semantics are custom defined. In </a:t>
            </a:r>
            <a:r>
              <a:rPr lang="en-US" dirty="0" smtClean="0"/>
              <a:t>UML stereotypes </a:t>
            </a:r>
            <a:r>
              <a:rPr lang="en-US" dirty="0"/>
              <a:t>are represented in double angle </a:t>
            </a:r>
            <a:r>
              <a:rPr lang="en-US" dirty="0" smtClean="0"/>
              <a:t>brackets.</a:t>
            </a:r>
            <a:endParaRPr lang="en-US" dirty="0"/>
          </a:p>
        </p:txBody>
      </p:sp>
    </p:spTree>
    <p:extLst>
      <p:ext uri="{BB962C8B-B14F-4D97-AF65-F5344CB8AC3E}">
        <p14:creationId xmlns:p14="http://schemas.microsoft.com/office/powerpoint/2010/main" val="191267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6.5.6 Analysis Packages</a:t>
            </a:r>
            <a:endParaRPr lang="en-US" b="1" dirty="0"/>
          </a:p>
        </p:txBody>
      </p:sp>
      <p:sp>
        <p:nvSpPr>
          <p:cNvPr id="3" name="Content Placeholder 2"/>
          <p:cNvSpPr>
            <a:spLocks noGrp="1"/>
          </p:cNvSpPr>
          <p:nvPr>
            <p:ph idx="1"/>
          </p:nvPr>
        </p:nvSpPr>
        <p:spPr/>
        <p:txBody>
          <a:bodyPr>
            <a:normAutofit/>
          </a:bodyPr>
          <a:lstStyle/>
          <a:p>
            <a:r>
              <a:rPr lang="en-US" dirty="0"/>
              <a:t>V</a:t>
            </a:r>
            <a:r>
              <a:rPr lang="en-US" dirty="0" smtClean="0"/>
              <a:t>arious elements of </a:t>
            </a:r>
            <a:r>
              <a:rPr lang="en-US" dirty="0"/>
              <a:t>the analysis model (e.g., use cases, analysis classes) are categorized in a </a:t>
            </a:r>
            <a:r>
              <a:rPr lang="en-US" dirty="0" smtClean="0"/>
              <a:t>manner that </a:t>
            </a:r>
            <a:r>
              <a:rPr lang="en-US" dirty="0"/>
              <a:t>packages them as a grouping—called an </a:t>
            </a:r>
            <a:r>
              <a:rPr lang="en-US" b="1" i="1" dirty="0">
                <a:solidFill>
                  <a:srgbClr val="FF0000"/>
                </a:solidFill>
              </a:rPr>
              <a:t>analysis </a:t>
            </a:r>
            <a:r>
              <a:rPr lang="en-US" b="1" i="1" dirty="0" smtClean="0">
                <a:solidFill>
                  <a:srgbClr val="FF0000"/>
                </a:solidFill>
              </a:rPr>
              <a:t>package</a:t>
            </a:r>
            <a:r>
              <a:rPr lang="en-US" i="1" dirty="0" smtClean="0"/>
              <a:t>.</a:t>
            </a:r>
          </a:p>
          <a:p>
            <a:r>
              <a:rPr lang="en-US" dirty="0"/>
              <a:t>The </a:t>
            </a:r>
            <a:r>
              <a:rPr lang="en-US" dirty="0">
                <a:solidFill>
                  <a:srgbClr val="FF0000"/>
                </a:solidFill>
              </a:rPr>
              <a:t>plus sign </a:t>
            </a:r>
            <a:r>
              <a:rPr lang="en-US" dirty="0"/>
              <a:t>preceding the analysis class name in each package indicates </a:t>
            </a:r>
            <a:r>
              <a:rPr lang="en-US" dirty="0" smtClean="0"/>
              <a:t>that the </a:t>
            </a:r>
            <a:r>
              <a:rPr lang="en-US" dirty="0"/>
              <a:t>classes have public visibility and are therefore accessible from other packages</a:t>
            </a:r>
            <a:r>
              <a:rPr lang="en-US" dirty="0" smtClean="0"/>
              <a:t>.</a:t>
            </a:r>
          </a:p>
          <a:p>
            <a:r>
              <a:rPr lang="en-US" dirty="0"/>
              <a:t>A </a:t>
            </a:r>
            <a:r>
              <a:rPr lang="en-US" dirty="0">
                <a:solidFill>
                  <a:srgbClr val="FF0000"/>
                </a:solidFill>
              </a:rPr>
              <a:t>minus sign</a:t>
            </a:r>
            <a:r>
              <a:rPr lang="en-US" dirty="0"/>
              <a:t> indicates that an element is hidden from all </a:t>
            </a:r>
            <a:r>
              <a:rPr lang="en-US" dirty="0" smtClean="0"/>
              <a:t>other packages </a:t>
            </a:r>
            <a:r>
              <a:rPr lang="en-US" dirty="0"/>
              <a:t>and a # symbol indicates that an element is accessible only to </a:t>
            </a:r>
            <a:r>
              <a:rPr lang="en-US" dirty="0" smtClean="0"/>
              <a:t>packages contained </a:t>
            </a:r>
            <a:r>
              <a:rPr lang="en-US" dirty="0"/>
              <a:t>within a given package.</a:t>
            </a:r>
            <a:endParaRPr lang="en-US" dirty="0"/>
          </a:p>
        </p:txBody>
      </p:sp>
    </p:spTree>
    <p:extLst>
      <p:ext uri="{BB962C8B-B14F-4D97-AF65-F5344CB8AC3E}">
        <p14:creationId xmlns:p14="http://schemas.microsoft.com/office/powerpoint/2010/main" val="43330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099" y="412802"/>
            <a:ext cx="6561585" cy="6042590"/>
          </a:xfrm>
        </p:spPr>
      </p:pic>
    </p:spTree>
    <p:extLst>
      <p:ext uri="{BB962C8B-B14F-4D97-AF65-F5344CB8AC3E}">
        <p14:creationId xmlns:p14="http://schemas.microsoft.com/office/powerpoint/2010/main" val="227555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6.1 Requirements Analysis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Requirements analysis results in the specification of software’s operational </a:t>
            </a:r>
            <a:r>
              <a:rPr lang="en-US" dirty="0" smtClean="0"/>
              <a:t>characteristics, indicates </a:t>
            </a:r>
            <a:r>
              <a:rPr lang="en-US" dirty="0"/>
              <a:t>software’s interface with other system elements, and </a:t>
            </a:r>
            <a:r>
              <a:rPr lang="en-US" dirty="0" smtClean="0"/>
              <a:t>establishes constraints </a:t>
            </a:r>
            <a:r>
              <a:rPr lang="en-US" dirty="0"/>
              <a:t>that software must meet</a:t>
            </a:r>
            <a:r>
              <a:rPr lang="en-US" dirty="0" smtClean="0"/>
              <a:t>.</a:t>
            </a:r>
          </a:p>
          <a:p>
            <a:pPr marL="0" indent="0">
              <a:buNone/>
            </a:pPr>
            <a:r>
              <a:rPr lang="en-US" dirty="0"/>
              <a:t>The requirements modeling action results in one or more of the following </a:t>
            </a:r>
            <a:r>
              <a:rPr lang="en-US" dirty="0" smtClean="0"/>
              <a:t>types of </a:t>
            </a:r>
            <a:r>
              <a:rPr lang="en-US" dirty="0"/>
              <a:t>models:</a:t>
            </a:r>
            <a:endParaRPr lang="en-US" dirty="0" smtClean="0"/>
          </a:p>
          <a:p>
            <a:pPr marL="0" indent="0">
              <a:buNone/>
            </a:pPr>
            <a:r>
              <a:rPr lang="en-US" dirty="0"/>
              <a:t>• </a:t>
            </a:r>
            <a:r>
              <a:rPr lang="en-US" dirty="0" smtClean="0"/>
              <a:t> </a:t>
            </a:r>
            <a:r>
              <a:rPr lang="en-US" i="1" dirty="0" smtClean="0"/>
              <a:t>Scenario-based </a:t>
            </a:r>
            <a:r>
              <a:rPr lang="en-US" i="1" dirty="0"/>
              <a:t>models </a:t>
            </a:r>
            <a:r>
              <a:rPr lang="en-US" dirty="0"/>
              <a:t>of requirements from the point of view of </a:t>
            </a:r>
            <a:r>
              <a:rPr lang="en-US" dirty="0" smtClean="0"/>
              <a:t>various system </a:t>
            </a:r>
            <a:r>
              <a:rPr lang="en-US" dirty="0"/>
              <a:t>“actors”</a:t>
            </a:r>
          </a:p>
          <a:p>
            <a:pPr marL="0" indent="0">
              <a:buNone/>
            </a:pPr>
            <a:r>
              <a:rPr lang="en-US" dirty="0"/>
              <a:t>• </a:t>
            </a:r>
            <a:r>
              <a:rPr lang="en-US" i="1" dirty="0"/>
              <a:t>Data models </a:t>
            </a:r>
            <a:r>
              <a:rPr lang="en-US" dirty="0"/>
              <a:t>that depict the information domain for the problem</a:t>
            </a:r>
          </a:p>
          <a:p>
            <a:pPr marL="0" indent="0">
              <a:buNone/>
            </a:pPr>
            <a:r>
              <a:rPr lang="en-US" dirty="0"/>
              <a:t>• </a:t>
            </a:r>
            <a:r>
              <a:rPr lang="en-US" i="1" dirty="0"/>
              <a:t>Class-oriented models </a:t>
            </a:r>
            <a:r>
              <a:rPr lang="en-US" dirty="0"/>
              <a:t>that represent object-oriented classes (attributes </a:t>
            </a:r>
            <a:r>
              <a:rPr lang="en-US" dirty="0" smtClean="0"/>
              <a:t>and operations</a:t>
            </a:r>
            <a:r>
              <a:rPr lang="en-US" dirty="0"/>
              <a:t>) and the manner in which classes collaborate to achieve </a:t>
            </a:r>
            <a:r>
              <a:rPr lang="en-US" dirty="0" smtClean="0"/>
              <a:t>system requirements.</a:t>
            </a:r>
            <a:endParaRPr lang="en-US" dirty="0"/>
          </a:p>
          <a:p>
            <a:pPr marL="0" indent="0">
              <a:buNone/>
            </a:pPr>
            <a:r>
              <a:rPr lang="en-US" dirty="0"/>
              <a:t>• </a:t>
            </a:r>
            <a:r>
              <a:rPr lang="en-US" i="1" dirty="0"/>
              <a:t>Flow-oriented models </a:t>
            </a:r>
            <a:r>
              <a:rPr lang="en-US" dirty="0"/>
              <a:t>that represent the functional elements of the </a:t>
            </a:r>
            <a:r>
              <a:rPr lang="en-US" dirty="0" smtClean="0"/>
              <a:t>system and </a:t>
            </a:r>
            <a:r>
              <a:rPr lang="en-US" dirty="0"/>
              <a:t>how they transform data as it moves through the system</a:t>
            </a:r>
          </a:p>
          <a:p>
            <a:pPr marL="0" indent="0">
              <a:buNone/>
            </a:pPr>
            <a:r>
              <a:rPr lang="en-US" dirty="0"/>
              <a:t>• </a:t>
            </a:r>
            <a:r>
              <a:rPr lang="en-US" i="1" dirty="0"/>
              <a:t>Behavioral models </a:t>
            </a:r>
            <a:r>
              <a:rPr lang="en-US" dirty="0"/>
              <a:t>that depict how the software behaves as a consequence </a:t>
            </a:r>
            <a:r>
              <a:rPr lang="en-US" dirty="0" smtClean="0"/>
              <a:t>of external </a:t>
            </a:r>
            <a:r>
              <a:rPr lang="en-US" dirty="0"/>
              <a:t>“events</a:t>
            </a:r>
            <a:r>
              <a:rPr lang="en-US" dirty="0" smtClean="0"/>
              <a:t>”.</a:t>
            </a:r>
          </a:p>
          <a:p>
            <a:r>
              <a:rPr lang="en-US" dirty="0" smtClean="0"/>
              <a:t>Figure 6.1</a:t>
            </a:r>
            <a:endParaRPr lang="en-US" dirty="0"/>
          </a:p>
        </p:txBody>
      </p:sp>
    </p:spTree>
    <p:extLst>
      <p:ext uri="{BB962C8B-B14F-4D97-AF65-F5344CB8AC3E}">
        <p14:creationId xmlns:p14="http://schemas.microsoft.com/office/powerpoint/2010/main" val="30366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6.1.1 Overall Objectives and Philosophy</a:t>
            </a:r>
          </a:p>
        </p:txBody>
      </p:sp>
      <p:sp>
        <p:nvSpPr>
          <p:cNvPr id="3" name="Content Placeholder 2"/>
          <p:cNvSpPr>
            <a:spLocks noGrp="1"/>
          </p:cNvSpPr>
          <p:nvPr>
            <p:ph idx="1"/>
          </p:nvPr>
        </p:nvSpPr>
        <p:spPr/>
        <p:txBody>
          <a:bodyPr/>
          <a:lstStyle/>
          <a:p>
            <a:pPr marL="0" indent="0">
              <a:buNone/>
            </a:pPr>
            <a:r>
              <a:rPr lang="en-US" dirty="0"/>
              <a:t>The requirements model must achieve three primary objectives</a:t>
            </a:r>
            <a:r>
              <a:rPr lang="en-US" dirty="0" smtClean="0"/>
              <a:t>:</a:t>
            </a:r>
          </a:p>
          <a:p>
            <a:pPr marL="0" indent="0">
              <a:buNone/>
            </a:pPr>
            <a:r>
              <a:rPr lang="en-US" dirty="0" smtClean="0"/>
              <a:t> </a:t>
            </a:r>
            <a:r>
              <a:rPr lang="en-US" dirty="0"/>
              <a:t>(1) to </a:t>
            </a:r>
            <a:r>
              <a:rPr lang="en-US" dirty="0" smtClean="0"/>
              <a:t>describe what </a:t>
            </a:r>
            <a:r>
              <a:rPr lang="en-US" dirty="0"/>
              <a:t>the customer requires, </a:t>
            </a:r>
            <a:endParaRPr lang="en-US" dirty="0" smtClean="0"/>
          </a:p>
          <a:p>
            <a:pPr marL="0" indent="0">
              <a:buNone/>
            </a:pPr>
            <a:r>
              <a:rPr lang="en-US" dirty="0" smtClean="0"/>
              <a:t> (</a:t>
            </a:r>
            <a:r>
              <a:rPr lang="en-US" dirty="0"/>
              <a:t>2) to establish a basis for the creation of a software </a:t>
            </a:r>
            <a:r>
              <a:rPr lang="en-US" dirty="0" smtClean="0"/>
              <a:t>design </a:t>
            </a:r>
          </a:p>
          <a:p>
            <a:pPr marL="0" indent="0">
              <a:buNone/>
            </a:pPr>
            <a:r>
              <a:rPr lang="en-US" dirty="0" smtClean="0"/>
              <a:t> (3</a:t>
            </a:r>
            <a:r>
              <a:rPr lang="en-US" dirty="0"/>
              <a:t>) to define a set of requirements that can be validated once the </a:t>
            </a:r>
            <a:r>
              <a:rPr lang="en-US" dirty="0" smtClean="0"/>
              <a:t>software is </a:t>
            </a:r>
            <a:r>
              <a:rPr lang="en-US" dirty="0"/>
              <a:t>built.</a:t>
            </a:r>
          </a:p>
        </p:txBody>
      </p:sp>
    </p:spTree>
    <p:extLst>
      <p:ext uri="{BB962C8B-B14F-4D97-AF65-F5344CB8AC3E}">
        <p14:creationId xmlns:p14="http://schemas.microsoft.com/office/powerpoint/2010/main" val="340371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6.1.2 Analysis Rules of Thumb</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The model should focus on requirements that are visible within the problem </a:t>
            </a:r>
            <a:r>
              <a:rPr lang="en-US" dirty="0" smtClean="0"/>
              <a:t>or business </a:t>
            </a:r>
            <a:r>
              <a:rPr lang="en-US" dirty="0"/>
              <a:t>domain</a:t>
            </a:r>
            <a:r>
              <a:rPr lang="en-US" dirty="0" smtClean="0"/>
              <a:t>.</a:t>
            </a:r>
            <a:r>
              <a:rPr lang="en-US" i="1" dirty="0"/>
              <a:t> </a:t>
            </a:r>
            <a:r>
              <a:rPr lang="en-US" dirty="0"/>
              <a:t>The level of abstraction should be relatively high</a:t>
            </a:r>
            <a:r>
              <a:rPr lang="en-US" dirty="0" smtClean="0"/>
              <a:t>.</a:t>
            </a:r>
          </a:p>
          <a:p>
            <a:pPr marL="0" indent="0">
              <a:buNone/>
            </a:pPr>
            <a:r>
              <a:rPr lang="en-US" dirty="0"/>
              <a:t>• Each element of the requirements model should add to an overall </a:t>
            </a:r>
            <a:r>
              <a:rPr lang="en-US" dirty="0" smtClean="0"/>
              <a:t>understanding of </a:t>
            </a:r>
            <a:r>
              <a:rPr lang="en-US" dirty="0"/>
              <a:t>software requirements and provide insight into the information </a:t>
            </a:r>
            <a:r>
              <a:rPr lang="en-US" dirty="0" smtClean="0"/>
              <a:t>domain, function</a:t>
            </a:r>
            <a:r>
              <a:rPr lang="en-US" dirty="0"/>
              <a:t>, and behavior of the system</a:t>
            </a:r>
            <a:r>
              <a:rPr lang="en-US" dirty="0" smtClean="0"/>
              <a:t>.</a:t>
            </a:r>
          </a:p>
          <a:p>
            <a:pPr marL="0" indent="0">
              <a:buNone/>
            </a:pPr>
            <a:r>
              <a:rPr lang="en-US" dirty="0"/>
              <a:t>• </a:t>
            </a:r>
            <a:r>
              <a:rPr lang="en-US" i="1" dirty="0"/>
              <a:t>Delay consideration of infrastructure and other nonfunctional models </a:t>
            </a:r>
            <a:r>
              <a:rPr lang="en-US" i="1" dirty="0" smtClean="0"/>
              <a:t>until design</a:t>
            </a:r>
            <a:r>
              <a:rPr lang="en-US" i="1" dirty="0"/>
              <a:t>.</a:t>
            </a:r>
            <a:endParaRPr lang="en-US" dirty="0" smtClean="0"/>
          </a:p>
          <a:p>
            <a:pPr marL="0" indent="0">
              <a:buNone/>
            </a:pPr>
            <a:r>
              <a:rPr lang="en-US" dirty="0"/>
              <a:t>• </a:t>
            </a:r>
            <a:r>
              <a:rPr lang="en-US" i="1" dirty="0"/>
              <a:t>Minimize coupling throughout the system. </a:t>
            </a:r>
            <a:r>
              <a:rPr lang="en-US" dirty="0"/>
              <a:t>It is important to represent </a:t>
            </a:r>
            <a:r>
              <a:rPr lang="en-US" dirty="0" smtClean="0"/>
              <a:t>relationships between </a:t>
            </a:r>
            <a:r>
              <a:rPr lang="en-US" dirty="0"/>
              <a:t>classes and </a:t>
            </a:r>
            <a:r>
              <a:rPr lang="en-US" dirty="0" smtClean="0"/>
              <a:t>functions(overlapping less).</a:t>
            </a:r>
          </a:p>
          <a:p>
            <a:pPr marL="0" indent="0">
              <a:buNone/>
            </a:pPr>
            <a:r>
              <a:rPr lang="en-US" dirty="0"/>
              <a:t>• </a:t>
            </a:r>
            <a:r>
              <a:rPr lang="en-US" i="1" dirty="0"/>
              <a:t>Be certain that the requirements model provides value to all stakeholders</a:t>
            </a:r>
            <a:r>
              <a:rPr lang="en-US" i="1" dirty="0" smtClean="0"/>
              <a:t>.</a:t>
            </a:r>
          </a:p>
          <a:p>
            <a:pPr marL="0" indent="0">
              <a:buNone/>
            </a:pPr>
            <a:r>
              <a:rPr lang="en-US" dirty="0"/>
              <a:t>• </a:t>
            </a:r>
            <a:r>
              <a:rPr lang="en-US" i="1" dirty="0"/>
              <a:t>Keep the model as simple as it can be.</a:t>
            </a:r>
            <a:endParaRPr lang="en-US" dirty="0"/>
          </a:p>
        </p:txBody>
      </p:sp>
    </p:spTree>
    <p:extLst>
      <p:ext uri="{BB962C8B-B14F-4D97-AF65-F5344CB8AC3E}">
        <p14:creationId xmlns:p14="http://schemas.microsoft.com/office/powerpoint/2010/main" val="344913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6.1.3 Domain Analysis</a:t>
            </a:r>
          </a:p>
        </p:txBody>
      </p:sp>
      <p:sp>
        <p:nvSpPr>
          <p:cNvPr id="3" name="Content Placeholder 2"/>
          <p:cNvSpPr>
            <a:spLocks noGrp="1"/>
          </p:cNvSpPr>
          <p:nvPr>
            <p:ph idx="1"/>
          </p:nvPr>
        </p:nvSpPr>
        <p:spPr/>
        <p:txBody>
          <a:bodyPr>
            <a:normAutofit/>
          </a:bodyPr>
          <a:lstStyle/>
          <a:p>
            <a:r>
              <a:rPr lang="en-US" dirty="0"/>
              <a:t>Domain </a:t>
            </a:r>
            <a:r>
              <a:rPr lang="en-US" dirty="0" smtClean="0"/>
              <a:t>analysis doesn’t </a:t>
            </a:r>
            <a:r>
              <a:rPr lang="en-US" dirty="0"/>
              <a:t>look at </a:t>
            </a:r>
            <a:r>
              <a:rPr lang="en-US" dirty="0" smtClean="0"/>
              <a:t>a specific </a:t>
            </a:r>
            <a:r>
              <a:rPr lang="en-US" dirty="0"/>
              <a:t>application, </a:t>
            </a:r>
            <a:r>
              <a:rPr lang="en-US" dirty="0" smtClean="0"/>
              <a:t>but rather </a:t>
            </a:r>
            <a:r>
              <a:rPr lang="en-US" dirty="0"/>
              <a:t>at the domain </a:t>
            </a:r>
            <a:r>
              <a:rPr lang="en-US" dirty="0" smtClean="0"/>
              <a:t>in which </a:t>
            </a:r>
            <a:r>
              <a:rPr lang="en-US" dirty="0"/>
              <a:t>the </a:t>
            </a:r>
            <a:r>
              <a:rPr lang="en-US" dirty="0" smtClean="0"/>
              <a:t>application resides</a:t>
            </a:r>
            <a:r>
              <a:rPr lang="en-US" dirty="0"/>
              <a:t>. The intent </a:t>
            </a:r>
            <a:r>
              <a:rPr lang="en-US" dirty="0" smtClean="0"/>
              <a:t>is to </a:t>
            </a:r>
            <a:r>
              <a:rPr lang="en-US" dirty="0"/>
              <a:t>identify </a:t>
            </a:r>
            <a:r>
              <a:rPr lang="en-US" dirty="0" smtClean="0"/>
              <a:t>common problem solving elements </a:t>
            </a:r>
            <a:r>
              <a:rPr lang="en-US" dirty="0"/>
              <a:t>that </a:t>
            </a:r>
            <a:r>
              <a:rPr lang="en-US" dirty="0" smtClean="0"/>
              <a:t>are applicable </a:t>
            </a:r>
            <a:r>
              <a:rPr lang="en-US" dirty="0"/>
              <a:t>to </a:t>
            </a:r>
            <a:r>
              <a:rPr lang="en-US" dirty="0" smtClean="0"/>
              <a:t>all applications within the </a:t>
            </a:r>
            <a:r>
              <a:rPr lang="en-US" dirty="0"/>
              <a:t>domain</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167" y="3584208"/>
            <a:ext cx="7849695" cy="1752845"/>
          </a:xfrm>
          <a:prstGeom prst="rect">
            <a:avLst/>
          </a:prstGeom>
        </p:spPr>
      </p:pic>
    </p:spTree>
    <p:extLst>
      <p:ext uri="{BB962C8B-B14F-4D97-AF65-F5344CB8AC3E}">
        <p14:creationId xmlns:p14="http://schemas.microsoft.com/office/powerpoint/2010/main" val="420573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6.1.4 Requirements Modeling Approaches</a:t>
            </a:r>
          </a:p>
        </p:txBody>
      </p:sp>
      <p:sp>
        <p:nvSpPr>
          <p:cNvPr id="3" name="Content Placeholder 2"/>
          <p:cNvSpPr>
            <a:spLocks noGrp="1"/>
          </p:cNvSpPr>
          <p:nvPr>
            <p:ph idx="1"/>
          </p:nvPr>
        </p:nvSpPr>
        <p:spPr>
          <a:xfrm>
            <a:off x="838200" y="1825625"/>
            <a:ext cx="6790688" cy="4351338"/>
          </a:xfrm>
        </p:spPr>
        <p:txBody>
          <a:bodyPr>
            <a:normAutofit fontScale="92500" lnSpcReduction="20000"/>
          </a:bodyPr>
          <a:lstStyle/>
          <a:p>
            <a:r>
              <a:rPr lang="en-US" dirty="0"/>
              <a:t>One view of requirements modeling, called </a:t>
            </a:r>
            <a:r>
              <a:rPr lang="en-US" b="1" i="1" dirty="0"/>
              <a:t>structured analysis</a:t>
            </a:r>
            <a:r>
              <a:rPr lang="en-US" i="1" dirty="0"/>
              <a:t>, </a:t>
            </a:r>
            <a:r>
              <a:rPr lang="en-US" dirty="0"/>
              <a:t>considers data </a:t>
            </a:r>
            <a:r>
              <a:rPr lang="en-US" dirty="0" smtClean="0"/>
              <a:t>and the </a:t>
            </a:r>
            <a:r>
              <a:rPr lang="en-US" dirty="0"/>
              <a:t>processes that transform the data as separate entities. Data objects are </a:t>
            </a:r>
            <a:r>
              <a:rPr lang="en-US" dirty="0" smtClean="0"/>
              <a:t>modeled in </a:t>
            </a:r>
            <a:r>
              <a:rPr lang="en-US" dirty="0"/>
              <a:t>a way that defines their attributes and relationships. Processes that </a:t>
            </a:r>
            <a:r>
              <a:rPr lang="en-US" dirty="0" smtClean="0"/>
              <a:t>manipulate data </a:t>
            </a:r>
            <a:r>
              <a:rPr lang="en-US" dirty="0"/>
              <a:t>objects are modeled in a manner that shows how they transform data as </a:t>
            </a:r>
            <a:r>
              <a:rPr lang="en-US" dirty="0" smtClean="0"/>
              <a:t>data objects </a:t>
            </a:r>
            <a:r>
              <a:rPr lang="en-US" dirty="0"/>
              <a:t>flow through the system</a:t>
            </a:r>
            <a:r>
              <a:rPr lang="en-US" dirty="0" smtClean="0"/>
              <a:t>.</a:t>
            </a:r>
          </a:p>
          <a:p>
            <a:r>
              <a:rPr lang="en-US" dirty="0"/>
              <a:t>A second approach to analysis modeling, called </a:t>
            </a:r>
            <a:r>
              <a:rPr lang="en-US" b="1" i="1" dirty="0"/>
              <a:t>object-oriented analysis</a:t>
            </a:r>
            <a:r>
              <a:rPr lang="en-US" i="1" dirty="0"/>
              <a:t>, </a:t>
            </a:r>
            <a:r>
              <a:rPr lang="en-US" dirty="0" smtClean="0"/>
              <a:t>focuses on </a:t>
            </a:r>
            <a:r>
              <a:rPr lang="en-US" dirty="0"/>
              <a:t>the definition of classes and the manner in which they collaborate with one </a:t>
            </a:r>
            <a:r>
              <a:rPr lang="en-US" dirty="0" smtClean="0"/>
              <a:t>another to </a:t>
            </a:r>
            <a:r>
              <a:rPr lang="en-US" dirty="0"/>
              <a:t>effect customer requirements.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820" y="1446663"/>
            <a:ext cx="4563112" cy="3353268"/>
          </a:xfrm>
          <a:prstGeom prst="rect">
            <a:avLst/>
          </a:prstGeom>
        </p:spPr>
      </p:pic>
    </p:spTree>
    <p:extLst>
      <p:ext uri="{BB962C8B-B14F-4D97-AF65-F5344CB8AC3E}">
        <p14:creationId xmlns:p14="http://schemas.microsoft.com/office/powerpoint/2010/main" val="172393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 SCENARIO-BASED MODELING</a:t>
            </a:r>
          </a:p>
        </p:txBody>
      </p:sp>
      <p:sp>
        <p:nvSpPr>
          <p:cNvPr id="3" name="Content Placeholder 2"/>
          <p:cNvSpPr>
            <a:spLocks noGrp="1"/>
          </p:cNvSpPr>
          <p:nvPr>
            <p:ph idx="1"/>
          </p:nvPr>
        </p:nvSpPr>
        <p:spPr/>
        <p:txBody>
          <a:bodyPr>
            <a:normAutofit fontScale="92500"/>
          </a:bodyPr>
          <a:lstStyle/>
          <a:p>
            <a:r>
              <a:rPr lang="en-US" dirty="0" smtClean="0"/>
              <a:t>User </a:t>
            </a:r>
            <a:r>
              <a:rPr lang="en-US" dirty="0"/>
              <a:t>satisfaction resides at the top of the </a:t>
            </a:r>
            <a:r>
              <a:rPr lang="en-US" dirty="0" smtClean="0"/>
              <a:t>list.</a:t>
            </a:r>
          </a:p>
          <a:p>
            <a:r>
              <a:rPr lang="en-US" dirty="0" smtClean="0"/>
              <a:t>Requirements </a:t>
            </a:r>
            <a:r>
              <a:rPr lang="en-US" dirty="0"/>
              <a:t>modeling with </a:t>
            </a:r>
            <a:r>
              <a:rPr lang="en-US" dirty="0" smtClean="0"/>
              <a:t>UML </a:t>
            </a:r>
            <a:r>
              <a:rPr lang="en-US" dirty="0"/>
              <a:t>begins with the creation of </a:t>
            </a:r>
            <a:r>
              <a:rPr lang="en-US" dirty="0" smtClean="0"/>
              <a:t>scenarios in </a:t>
            </a:r>
            <a:r>
              <a:rPr lang="en-US" dirty="0"/>
              <a:t>the form of use cases, activity diagrams, and </a:t>
            </a:r>
            <a:r>
              <a:rPr lang="en-US" dirty="0" smtClean="0"/>
              <a:t>swim lane </a:t>
            </a:r>
            <a:r>
              <a:rPr lang="en-US" dirty="0"/>
              <a:t>diagrams</a:t>
            </a:r>
            <a:r>
              <a:rPr lang="en-US" dirty="0" smtClean="0"/>
              <a:t>.</a:t>
            </a:r>
          </a:p>
          <a:p>
            <a:pPr marL="0" indent="0">
              <a:buNone/>
            </a:pPr>
            <a:r>
              <a:rPr lang="en-US" b="1" dirty="0"/>
              <a:t>6.2.1 Creating a Preliminary Use </a:t>
            </a:r>
            <a:r>
              <a:rPr lang="en-US" b="1" dirty="0" smtClean="0"/>
              <a:t>Case</a:t>
            </a:r>
          </a:p>
          <a:p>
            <a:r>
              <a:rPr lang="en-US" dirty="0"/>
              <a:t>But how do you </a:t>
            </a:r>
            <a:r>
              <a:rPr lang="en-US" dirty="0" smtClean="0"/>
              <a:t>know (1</a:t>
            </a:r>
            <a:r>
              <a:rPr lang="en-US" dirty="0"/>
              <a:t>) what to write about, (2) how much to write about it, (3) how detailed to make </a:t>
            </a:r>
            <a:r>
              <a:rPr lang="en-US" dirty="0" smtClean="0"/>
              <a:t>your description</a:t>
            </a:r>
            <a:r>
              <a:rPr lang="en-US" dirty="0"/>
              <a:t>, and (4) how to organize the description? These are the questions </a:t>
            </a:r>
            <a:r>
              <a:rPr lang="en-US" dirty="0" smtClean="0"/>
              <a:t>that must </a:t>
            </a:r>
            <a:r>
              <a:rPr lang="en-US" dirty="0"/>
              <a:t>be answered if use cases are to provide value as a requirements modeling tool</a:t>
            </a:r>
            <a:r>
              <a:rPr lang="en-US" dirty="0" smtClean="0"/>
              <a:t>.</a:t>
            </a:r>
          </a:p>
          <a:p>
            <a:r>
              <a:rPr lang="en-US" dirty="0"/>
              <a:t>What to write about</a:t>
            </a:r>
            <a:r>
              <a:rPr lang="en-US" dirty="0" smtClean="0"/>
              <a:t>? </a:t>
            </a:r>
            <a:r>
              <a:rPr lang="en-US" dirty="0"/>
              <a:t>The first two requirements engineering </a:t>
            </a:r>
            <a:r>
              <a:rPr lang="en-US" dirty="0" smtClean="0"/>
              <a:t>tasks—inception and elicitation.</a:t>
            </a:r>
          </a:p>
          <a:p>
            <a:endParaRPr lang="en-US" dirty="0"/>
          </a:p>
        </p:txBody>
      </p:sp>
    </p:spTree>
    <p:extLst>
      <p:ext uri="{BB962C8B-B14F-4D97-AF65-F5344CB8AC3E}">
        <p14:creationId xmlns:p14="http://schemas.microsoft.com/office/powerpoint/2010/main" val="286748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6.2.2 Refining a Preliminary Use </a:t>
            </a:r>
            <a:r>
              <a:rPr lang="en-US" b="1" dirty="0" smtClean="0"/>
              <a:t>Case</a:t>
            </a:r>
          </a:p>
          <a:p>
            <a:r>
              <a:rPr lang="en-US" dirty="0"/>
              <a:t>A description of alternative interactions is essential for a complete understanding </a:t>
            </a:r>
            <a:r>
              <a:rPr lang="en-US" dirty="0" smtClean="0"/>
              <a:t>of the </a:t>
            </a:r>
            <a:r>
              <a:rPr lang="en-US" dirty="0"/>
              <a:t>function that is being described by a use case</a:t>
            </a:r>
            <a:r>
              <a:rPr lang="en-US" dirty="0" smtClean="0"/>
              <a:t>.</a:t>
            </a:r>
            <a:r>
              <a:rPr lang="en-US" dirty="0"/>
              <a:t> Answers to these questions result in the creation of a set of </a:t>
            </a:r>
            <a:r>
              <a:rPr lang="en-US" i="1" dirty="0"/>
              <a:t>secondary scenarios </a:t>
            </a:r>
            <a:r>
              <a:rPr lang="en-US" dirty="0" smtClean="0"/>
              <a:t>that are </a:t>
            </a:r>
            <a:r>
              <a:rPr lang="en-US" dirty="0"/>
              <a:t>part of the original use case but represent alternative </a:t>
            </a:r>
            <a:r>
              <a:rPr lang="en-US" dirty="0" smtClean="0"/>
              <a:t>behavior.</a:t>
            </a:r>
          </a:p>
          <a:p>
            <a:pPr marL="0" indent="0">
              <a:buNone/>
            </a:pPr>
            <a:r>
              <a:rPr lang="en-US" b="1" dirty="0"/>
              <a:t>6.2.3 </a:t>
            </a:r>
            <a:r>
              <a:rPr lang="en-US" b="1" dirty="0" smtClean="0"/>
              <a:t>Writing </a:t>
            </a:r>
            <a:r>
              <a:rPr lang="en-US" b="1" dirty="0"/>
              <a:t>a Formal Use </a:t>
            </a:r>
            <a:r>
              <a:rPr lang="en-US" b="1" dirty="0" smtClean="0"/>
              <a:t>Case</a:t>
            </a:r>
          </a:p>
          <a:p>
            <a:r>
              <a:rPr lang="en-US" dirty="0" smtClean="0"/>
              <a:t>Use </a:t>
            </a:r>
            <a:r>
              <a:rPr lang="en-US" dirty="0"/>
              <a:t>case involves a critical activity </a:t>
            </a:r>
            <a:r>
              <a:rPr lang="en-US" dirty="0" smtClean="0"/>
              <a:t>or describes </a:t>
            </a:r>
            <a:r>
              <a:rPr lang="en-US" dirty="0"/>
              <a:t>a complex set of steps with a significant number of exceptions, a more </a:t>
            </a:r>
            <a:r>
              <a:rPr lang="en-US" dirty="0" smtClean="0"/>
              <a:t>formal approach </a:t>
            </a:r>
            <a:r>
              <a:rPr lang="en-US" dirty="0"/>
              <a:t>may be </a:t>
            </a:r>
            <a:r>
              <a:rPr lang="en-US" dirty="0" smtClean="0"/>
              <a:t>desirable(precondition,</a:t>
            </a:r>
            <a:r>
              <a:rPr lang="en-US" dirty="0"/>
              <a:t> </a:t>
            </a:r>
            <a:r>
              <a:rPr lang="en-US" dirty="0" smtClean="0"/>
              <a:t>trigger(start, end),</a:t>
            </a:r>
            <a:r>
              <a:rPr lang="en-US" dirty="0"/>
              <a:t> </a:t>
            </a:r>
            <a:r>
              <a:rPr lang="en-US" dirty="0" smtClean="0"/>
              <a:t>scenario,</a:t>
            </a:r>
            <a:r>
              <a:rPr lang="en-US" dirty="0"/>
              <a:t> </a:t>
            </a:r>
            <a:r>
              <a:rPr lang="en-US" dirty="0" smtClean="0"/>
              <a:t>Exceptions).</a:t>
            </a:r>
          </a:p>
          <a:p>
            <a:r>
              <a:rPr lang="en-US" b="1" dirty="0" smtClean="0"/>
              <a:t>Fig 6.4</a:t>
            </a:r>
            <a:endParaRPr lang="en-US" b="1" dirty="0"/>
          </a:p>
        </p:txBody>
      </p:sp>
    </p:spTree>
    <p:extLst>
      <p:ext uri="{BB962C8B-B14F-4D97-AF65-F5344CB8AC3E}">
        <p14:creationId xmlns:p14="http://schemas.microsoft.com/office/powerpoint/2010/main" val="86997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1679</Words>
  <Application>Microsoft Office PowerPoint</Application>
  <PresentationFormat>Widescreen</PresentationFormat>
  <Paragraphs>87</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Chap#6</vt:lpstr>
      <vt:lpstr>PowerPoint Presentation</vt:lpstr>
      <vt:lpstr>6.1 Requirements Analysis</vt:lpstr>
      <vt:lpstr>6.1.1 Overall Objectives and Philosophy</vt:lpstr>
      <vt:lpstr>6.1.2 Analysis Rules of Thumb</vt:lpstr>
      <vt:lpstr>6.1.3 Domain Analysis</vt:lpstr>
      <vt:lpstr>6.1.4 Requirements Modeling Approaches</vt:lpstr>
      <vt:lpstr>6.2 SCENARIO-BASED MODELING</vt:lpstr>
      <vt:lpstr>Continue…</vt:lpstr>
      <vt:lpstr>6.3 UML MODELS THAT SUPPLEMENT THE USE CASE</vt:lpstr>
      <vt:lpstr>6.4 DATA MODELING CONCEPTS</vt:lpstr>
      <vt:lpstr>6.5 Class-Based Modeling</vt:lpstr>
      <vt:lpstr>6.5.1 Identifying Analysis Classes</vt:lpstr>
      <vt:lpstr>6.5.2 Specifying Attributes</vt:lpstr>
      <vt:lpstr>6.5.3 Defining Operations</vt:lpstr>
      <vt:lpstr>6.5.4 Class-Responsibility-Collaborator (CRC) Modeling</vt:lpstr>
      <vt:lpstr>6.5.5 Associations and Dependencies</vt:lpstr>
      <vt:lpstr>6.5.6 Analysis Packages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Chap#6</dc:title>
  <dc:creator>Microsoft account</dc:creator>
  <cp:lastModifiedBy>Microsoft account</cp:lastModifiedBy>
  <cp:revision>46</cp:revision>
  <dcterms:created xsi:type="dcterms:W3CDTF">2021-10-13T19:00:34Z</dcterms:created>
  <dcterms:modified xsi:type="dcterms:W3CDTF">2021-10-19T14:25:05Z</dcterms:modified>
</cp:coreProperties>
</file>