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C13-E751-4F44-9258-C53B1DDE5A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FFD-CD75-4976-A636-09973482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7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C13-E751-4F44-9258-C53B1DDE5A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FFD-CD75-4976-A636-09973482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C13-E751-4F44-9258-C53B1DDE5A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FFD-CD75-4976-A636-09973482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1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C13-E751-4F44-9258-C53B1DDE5A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FFD-CD75-4976-A636-09973482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C13-E751-4F44-9258-C53B1DDE5A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FFD-CD75-4976-A636-09973482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C13-E751-4F44-9258-C53B1DDE5A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FFD-CD75-4976-A636-09973482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C13-E751-4F44-9258-C53B1DDE5A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FFD-CD75-4976-A636-09973482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4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C13-E751-4F44-9258-C53B1DDE5A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FFD-CD75-4976-A636-09973482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2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C13-E751-4F44-9258-C53B1DDE5A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FFD-CD75-4976-A636-09973482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0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C13-E751-4F44-9258-C53B1DDE5A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FFD-CD75-4976-A636-09973482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8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BC13-E751-4F44-9258-C53B1DDE5A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6FFD-CD75-4976-A636-09973482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7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EBC13-E751-4F44-9258-C53B1DDE5A5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76FFD-CD75-4976-A636-099734828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0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11134"/>
          </a:xfrm>
        </p:spPr>
        <p:txBody>
          <a:bodyPr>
            <a:normAutofit/>
          </a:bodyPr>
          <a:lstStyle/>
          <a:p>
            <a:r>
              <a:rPr lang="en-US" b="1" dirty="0" smtClean="0"/>
              <a:t>CHAP#7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48419"/>
            <a:ext cx="10515600" cy="118735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            REQUIREMENTS MODELING: FLOW, BEHAVIOR, PATTERNS, AND WEBAPPS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2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7.3 Creating Behavioral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Discussed </a:t>
            </a:r>
            <a:r>
              <a:rPr lang="en-US" dirty="0"/>
              <a:t>to this point represents static </a:t>
            </a:r>
            <a:r>
              <a:rPr lang="en-US" dirty="0" smtClean="0"/>
              <a:t>elements of </a:t>
            </a:r>
            <a:r>
              <a:rPr lang="en-US" dirty="0"/>
              <a:t>the requirements model. It is now time to make a transition to the dynamic </a:t>
            </a:r>
            <a:r>
              <a:rPr lang="en-US" dirty="0" smtClean="0"/>
              <a:t>behavior of </a:t>
            </a:r>
            <a:r>
              <a:rPr lang="en-US" dirty="0"/>
              <a:t>the system or product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behavioral model </a:t>
            </a:r>
            <a:r>
              <a:rPr lang="en-US" dirty="0"/>
              <a:t>indicates how software will respond to external </a:t>
            </a:r>
            <a:r>
              <a:rPr lang="en-US" dirty="0" smtClean="0"/>
              <a:t>events.</a:t>
            </a:r>
          </a:p>
          <a:p>
            <a:pPr marL="0" indent="0">
              <a:buNone/>
            </a:pPr>
            <a:r>
              <a:rPr lang="en-US" dirty="0"/>
              <a:t>To create the model, you should perform the following steps: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Evaluate all use cases to fully understand the sequence of interaction within</a:t>
            </a:r>
          </a:p>
          <a:p>
            <a:pPr marL="0" indent="0">
              <a:buNone/>
            </a:pPr>
            <a:r>
              <a:rPr lang="en-US" dirty="0"/>
              <a:t>the system.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Identify events that drive the interaction sequence and understand how these</a:t>
            </a:r>
          </a:p>
          <a:p>
            <a:pPr marL="0" indent="0">
              <a:buNone/>
            </a:pPr>
            <a:r>
              <a:rPr lang="en-US" dirty="0"/>
              <a:t>events relate to specific objects.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Create a sequence for each use case.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Build a state diagram for the system.</a:t>
            </a:r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dirty="0"/>
              <a:t>Review the behavioral model to verify accuracy and consistency.</a:t>
            </a:r>
          </a:p>
        </p:txBody>
      </p:sp>
    </p:spTree>
    <p:extLst>
      <p:ext uri="{BB962C8B-B14F-4D97-AF65-F5344CB8AC3E}">
        <p14:creationId xmlns:p14="http://schemas.microsoft.com/office/powerpoint/2010/main" val="300933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7.3.1 Identifying Events with the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case represents a sequence of activities that </a:t>
            </a:r>
            <a:r>
              <a:rPr lang="en-US" dirty="0" smtClean="0"/>
              <a:t>involves actors </a:t>
            </a:r>
            <a:r>
              <a:rPr lang="en-US" dirty="0"/>
              <a:t>and the system</a:t>
            </a:r>
            <a:r>
              <a:rPr lang="en-US" dirty="0" smtClean="0"/>
              <a:t>.</a:t>
            </a:r>
            <a:r>
              <a:rPr lang="en-US" dirty="0"/>
              <a:t> In general, an event occurs whenever the system </a:t>
            </a:r>
            <a:r>
              <a:rPr lang="en-US" dirty="0" smtClean="0"/>
              <a:t>and an </a:t>
            </a:r>
            <a:r>
              <a:rPr lang="en-US" dirty="0"/>
              <a:t>actor exchange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Underlined </a:t>
            </a:r>
            <a:r>
              <a:rPr lang="en-US" dirty="0"/>
              <a:t>portions of the use case scenario indicate </a:t>
            </a:r>
            <a:r>
              <a:rPr lang="en-US" dirty="0" smtClean="0"/>
              <a:t>events.</a:t>
            </a:r>
            <a:r>
              <a:rPr lang="en-US" dirty="0"/>
              <a:t> An actor should </a:t>
            </a:r>
            <a:r>
              <a:rPr lang="en-US" dirty="0" smtClean="0"/>
              <a:t>be identified </a:t>
            </a:r>
            <a:r>
              <a:rPr lang="en-US" dirty="0"/>
              <a:t>for each event; the information that is exchanged should be noted, and </a:t>
            </a:r>
            <a:r>
              <a:rPr lang="en-US" dirty="0" smtClean="0"/>
              <a:t>any conditions </a:t>
            </a:r>
            <a:r>
              <a:rPr lang="en-US" dirty="0"/>
              <a:t>or constraints should be listed</a:t>
            </a:r>
            <a:r>
              <a:rPr lang="en-US" dirty="0" smtClean="0"/>
              <a:t>.</a:t>
            </a:r>
            <a:r>
              <a:rPr lang="en-US" dirty="0"/>
              <a:t> Once all events have been identified, they are allocated to the objects </a:t>
            </a:r>
            <a:r>
              <a:rPr lang="en-US" dirty="0" smtClean="0"/>
              <a:t>involved. Objects </a:t>
            </a:r>
            <a:r>
              <a:rPr lang="en-US" dirty="0"/>
              <a:t>can be responsible for generating </a:t>
            </a:r>
            <a:r>
              <a:rPr lang="en-US" dirty="0" smtClean="0"/>
              <a:t>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1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7.3.2 State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the context of behavioral modeling, two different characterizations of states </a:t>
            </a:r>
            <a:r>
              <a:rPr lang="en-US" dirty="0" smtClean="0"/>
              <a:t>must be </a:t>
            </a:r>
            <a:r>
              <a:rPr lang="en-US" dirty="0"/>
              <a:t>considered: (1) the state of each class as the system performs its function </a:t>
            </a:r>
            <a:r>
              <a:rPr lang="en-US" dirty="0" smtClean="0"/>
              <a:t>and (2</a:t>
            </a:r>
            <a:r>
              <a:rPr lang="en-US" dirty="0"/>
              <a:t>) the state of the system as observed from the outside as the system performs </a:t>
            </a:r>
            <a:r>
              <a:rPr lang="en-US" dirty="0" smtClean="0"/>
              <a:t>its function.</a:t>
            </a:r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passive </a:t>
            </a:r>
            <a:r>
              <a:rPr lang="en-US" i="1" dirty="0">
                <a:solidFill>
                  <a:srgbClr val="FF0000"/>
                </a:solidFill>
              </a:rPr>
              <a:t>state </a:t>
            </a:r>
            <a:r>
              <a:rPr lang="en-US" dirty="0"/>
              <a:t>is simply the current status of all of an object’s attributes</a:t>
            </a:r>
            <a:r>
              <a:rPr lang="en-US" dirty="0" smtClean="0"/>
              <a:t>.</a:t>
            </a:r>
            <a:r>
              <a:rPr lang="en-US" dirty="0"/>
              <a:t> The </a:t>
            </a:r>
            <a:r>
              <a:rPr lang="en-US" i="1" dirty="0">
                <a:solidFill>
                  <a:srgbClr val="FF0000"/>
                </a:solidFill>
              </a:rPr>
              <a:t>active state </a:t>
            </a:r>
            <a:r>
              <a:rPr lang="en-US" dirty="0"/>
              <a:t>of an object indicates the current </a:t>
            </a:r>
            <a:r>
              <a:rPr lang="en-US" dirty="0" smtClean="0"/>
              <a:t>status of </a:t>
            </a:r>
            <a:r>
              <a:rPr lang="en-US" dirty="0"/>
              <a:t>the object as it undergoes a continuing transformation or processing</a:t>
            </a:r>
            <a:r>
              <a:rPr lang="en-US" dirty="0" smtClean="0"/>
              <a:t>.</a:t>
            </a:r>
            <a:r>
              <a:rPr lang="en-US" dirty="0"/>
              <a:t> An event (sometimes called a </a:t>
            </a:r>
            <a:r>
              <a:rPr lang="en-US" i="1" dirty="0">
                <a:solidFill>
                  <a:srgbClr val="FF0000"/>
                </a:solidFill>
              </a:rPr>
              <a:t>trigger</a:t>
            </a:r>
            <a:r>
              <a:rPr lang="en-US" dirty="0"/>
              <a:t>) must occur to </a:t>
            </a:r>
            <a:r>
              <a:rPr lang="en-US" dirty="0" smtClean="0"/>
              <a:t>force an </a:t>
            </a:r>
            <a:r>
              <a:rPr lang="en-US" dirty="0"/>
              <a:t>object to make a transition from one active state to another</a:t>
            </a:r>
            <a:r>
              <a:rPr lang="en-US" dirty="0" smtClean="0"/>
              <a:t>.</a:t>
            </a:r>
          </a:p>
          <a:p>
            <a:r>
              <a:rPr lang="en-US" b="1" dirty="0"/>
              <a:t>State diagrams for analysis </a:t>
            </a:r>
            <a:r>
              <a:rPr lang="en-US" b="1" dirty="0" smtClean="0"/>
              <a:t>classes: </a:t>
            </a:r>
            <a:r>
              <a:rPr lang="en-US" dirty="0"/>
              <a:t>represents active states for each class and the events (</a:t>
            </a:r>
            <a:r>
              <a:rPr lang="en-US" dirty="0" smtClean="0"/>
              <a:t>triggers) that </a:t>
            </a:r>
            <a:r>
              <a:rPr lang="en-US" dirty="0"/>
              <a:t>cause changes between these active states</a:t>
            </a:r>
            <a:r>
              <a:rPr lang="en-US" dirty="0" smtClean="0"/>
              <a:t>.</a:t>
            </a:r>
            <a:r>
              <a:rPr lang="en-US" dirty="0"/>
              <a:t> A </a:t>
            </a:r>
            <a:r>
              <a:rPr lang="en-US" i="1" dirty="0"/>
              <a:t>guard </a:t>
            </a:r>
            <a:r>
              <a:rPr lang="en-US" dirty="0"/>
              <a:t>is a Boolean condition that must be satisfied in order for </a:t>
            </a:r>
            <a:r>
              <a:rPr lang="en-US" dirty="0" smtClean="0"/>
              <a:t>the transition </a:t>
            </a:r>
            <a:r>
              <a:rPr lang="en-US" dirty="0"/>
              <a:t>to occur</a:t>
            </a:r>
            <a:r>
              <a:rPr lang="en-US" dirty="0" smtClean="0"/>
              <a:t>.</a:t>
            </a:r>
            <a:r>
              <a:rPr lang="en-US" dirty="0"/>
              <a:t> An </a:t>
            </a:r>
            <a:r>
              <a:rPr lang="en-US" i="1" dirty="0"/>
              <a:t>action </a:t>
            </a:r>
            <a:r>
              <a:rPr lang="en-US" dirty="0"/>
              <a:t>occurs concurrently with the state transition or as a consequence of </a:t>
            </a:r>
            <a:r>
              <a:rPr lang="en-US" dirty="0" smtClean="0"/>
              <a:t>it and </a:t>
            </a:r>
            <a:r>
              <a:rPr lang="en-US" dirty="0"/>
              <a:t>generally involves one or more operations (responsibilities) of the object</a:t>
            </a:r>
            <a:r>
              <a:rPr lang="en-US" dirty="0" smtClean="0"/>
              <a:t>.</a:t>
            </a:r>
          </a:p>
          <a:p>
            <a:r>
              <a:rPr lang="en-US" b="1" dirty="0"/>
              <a:t>Sequence </a:t>
            </a:r>
            <a:r>
              <a:rPr lang="en-US" b="1" dirty="0" smtClean="0"/>
              <a:t>diagrams:</a:t>
            </a:r>
            <a:r>
              <a:rPr lang="en-US" dirty="0"/>
              <a:t> indicates how events cause transitions from object </a:t>
            </a:r>
            <a:r>
              <a:rPr lang="en-US" dirty="0" smtClean="0"/>
              <a:t>to object.</a:t>
            </a:r>
            <a:r>
              <a:rPr lang="en-US" dirty="0"/>
              <a:t> </a:t>
            </a:r>
            <a:r>
              <a:rPr lang="en-US" dirty="0" smtClean="0"/>
              <a:t>Modeler </a:t>
            </a:r>
            <a:r>
              <a:rPr lang="en-US" dirty="0"/>
              <a:t>creates a sequence </a:t>
            </a:r>
            <a:r>
              <a:rPr lang="en-US" dirty="0" smtClean="0"/>
              <a:t>diagram.</a:t>
            </a:r>
            <a:r>
              <a:rPr lang="en-US" dirty="0"/>
              <a:t> Time is measured </a:t>
            </a:r>
            <a:r>
              <a:rPr lang="en-US" dirty="0" smtClean="0"/>
              <a:t>vertically (downward</a:t>
            </a:r>
            <a:r>
              <a:rPr lang="en-US" dirty="0"/>
              <a:t>), and the narrow vertical rectangles represent time spent in </a:t>
            </a:r>
            <a:r>
              <a:rPr lang="en-US" dirty="0" smtClean="0"/>
              <a:t>processing an </a:t>
            </a:r>
            <a:r>
              <a:rPr lang="en-US" dirty="0"/>
              <a:t>activity.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717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7.4 Patterns for Requirements Modelling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Software patterns are a mechanism for capturing domain knowledge in a way </a:t>
            </a:r>
            <a:r>
              <a:rPr lang="en-US" dirty="0" smtClean="0"/>
              <a:t>that allows </a:t>
            </a:r>
            <a:r>
              <a:rPr lang="en-US" dirty="0"/>
              <a:t>it to be reapplied when a new problem is </a:t>
            </a:r>
            <a:r>
              <a:rPr lang="en-US" dirty="0" smtClean="0"/>
              <a:t>encountered. </a:t>
            </a:r>
            <a:r>
              <a:rPr lang="en-US" dirty="0" smtClean="0">
                <a:solidFill>
                  <a:srgbClr val="FF0000"/>
                </a:solidFill>
              </a:rPr>
              <a:t>Domain </a:t>
            </a:r>
            <a:r>
              <a:rPr lang="en-US" dirty="0">
                <a:solidFill>
                  <a:srgbClr val="FF0000"/>
                </a:solidFill>
              </a:rPr>
              <a:t>knowledge </a:t>
            </a:r>
            <a:r>
              <a:rPr lang="en-US" dirty="0"/>
              <a:t>is applied to a new problem within the same application domain</a:t>
            </a:r>
            <a:r>
              <a:rPr lang="en-US" dirty="0" smtClean="0"/>
              <a:t>.</a:t>
            </a:r>
          </a:p>
          <a:p>
            <a:r>
              <a:rPr lang="en-US" dirty="0"/>
              <a:t>The original author of an analysis pattern does not “create” the pattern, </a:t>
            </a:r>
            <a:r>
              <a:rPr lang="en-US" dirty="0" smtClean="0"/>
              <a:t>but, rather</a:t>
            </a:r>
            <a:r>
              <a:rPr lang="en-US" dirty="0"/>
              <a:t>, </a:t>
            </a:r>
            <a:r>
              <a:rPr lang="en-US" i="1" dirty="0"/>
              <a:t>discovers </a:t>
            </a:r>
            <a:r>
              <a:rPr lang="en-US" dirty="0"/>
              <a:t>it as requirements engineering work is being conducted. Once </a:t>
            </a:r>
            <a:r>
              <a:rPr lang="en-US" dirty="0" smtClean="0"/>
              <a:t>the pattern </a:t>
            </a:r>
            <a:r>
              <a:rPr lang="en-US" dirty="0"/>
              <a:t>has been discovered, it is </a:t>
            </a:r>
            <a:r>
              <a:rPr lang="en-US" dirty="0" smtClean="0"/>
              <a:t>documented.</a:t>
            </a:r>
          </a:p>
          <a:p>
            <a:r>
              <a:rPr lang="en-US" dirty="0"/>
              <a:t>Analysis patterns are stored </a:t>
            </a:r>
            <a:r>
              <a:rPr lang="en-US" dirty="0" smtClean="0"/>
              <a:t>in a </a:t>
            </a:r>
            <a:r>
              <a:rPr lang="en-US" dirty="0"/>
              <a:t>repository so that members of the software team can use search facilities to find </a:t>
            </a:r>
            <a:r>
              <a:rPr lang="en-US" dirty="0" smtClean="0"/>
              <a:t>and reuse </a:t>
            </a:r>
            <a:r>
              <a:rPr lang="en-US" dirty="0"/>
              <a:t>them. Once an appropriate pattern is selected, it is integrated into the </a:t>
            </a:r>
            <a:r>
              <a:rPr lang="en-US" dirty="0" smtClean="0"/>
              <a:t>requirements model </a:t>
            </a:r>
            <a:r>
              <a:rPr lang="en-US" dirty="0"/>
              <a:t>by reference to the pattern name.</a:t>
            </a:r>
          </a:p>
        </p:txBody>
      </p:sp>
    </p:spTree>
    <p:extLst>
      <p:ext uri="{BB962C8B-B14F-4D97-AF65-F5344CB8AC3E}">
        <p14:creationId xmlns:p14="http://schemas.microsoft.com/office/powerpoint/2010/main" val="321841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7.4.1 Discovering Analysis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requirements model is comprised of a wide variety of elements: </a:t>
            </a:r>
            <a:r>
              <a:rPr lang="en-US" dirty="0" smtClean="0"/>
              <a:t>scenario-based (use </a:t>
            </a:r>
            <a:r>
              <a:rPr lang="en-US" dirty="0"/>
              <a:t>cases), data-oriented (the data model), class-based, flow-oriented, and </a:t>
            </a:r>
            <a:r>
              <a:rPr lang="en-US" dirty="0" err="1" smtClean="0"/>
              <a:t>behavioral.Each</a:t>
            </a:r>
            <a:r>
              <a:rPr lang="en-US" dirty="0" smtClean="0"/>
              <a:t> </a:t>
            </a:r>
            <a:r>
              <a:rPr lang="en-US" dirty="0"/>
              <a:t>of these elements examines the problem from a different perspective, </a:t>
            </a:r>
            <a:r>
              <a:rPr lang="en-US" dirty="0" smtClean="0"/>
              <a:t>and each </a:t>
            </a:r>
            <a:r>
              <a:rPr lang="en-US" dirty="0"/>
              <a:t>provides an opportunity to discover patterns that may occur throughout </a:t>
            </a:r>
            <a:r>
              <a:rPr lang="en-US" dirty="0" smtClean="0"/>
              <a:t>an application domain.</a:t>
            </a:r>
          </a:p>
          <a:p>
            <a:r>
              <a:rPr lang="en-US" dirty="0"/>
              <a:t>The most basic element in the description of a requirements model is the use case</a:t>
            </a:r>
            <a:r>
              <a:rPr lang="en-US" dirty="0" smtClean="0"/>
              <a:t>.</a:t>
            </a:r>
            <a:r>
              <a:rPr lang="en-US" dirty="0"/>
              <a:t> A </a:t>
            </a:r>
            <a:r>
              <a:rPr lang="en-US" i="1" dirty="0"/>
              <a:t>semantic analysis pattern </a:t>
            </a:r>
            <a:r>
              <a:rPr lang="en-US" dirty="0"/>
              <a:t>(SAP) </a:t>
            </a:r>
            <a:r>
              <a:rPr lang="en-US" dirty="0" smtClean="0"/>
              <a:t>is a pattern </a:t>
            </a:r>
            <a:r>
              <a:rPr lang="en-US" dirty="0"/>
              <a:t>that describes a small set of coherent use cases that together describe a </a:t>
            </a:r>
            <a:r>
              <a:rPr lang="en-US" dirty="0" smtClean="0"/>
              <a:t>basic generic application.</a:t>
            </a:r>
          </a:p>
          <a:p>
            <a:r>
              <a:rPr lang="en-US" dirty="0"/>
              <a:t>The “actuator” is the breaking </a:t>
            </a:r>
            <a:r>
              <a:rPr lang="en-US" dirty="0" smtClean="0"/>
              <a:t>system of </a:t>
            </a:r>
            <a:r>
              <a:rPr lang="en-US" dirty="0"/>
              <a:t>the vehicle (invoked if an object is very close to the vehicle).</a:t>
            </a:r>
          </a:p>
        </p:txBody>
      </p:sp>
    </p:spTree>
    <p:extLst>
      <p:ext uri="{BB962C8B-B14F-4D97-AF65-F5344CB8AC3E}">
        <p14:creationId xmlns:p14="http://schemas.microsoft.com/office/powerpoint/2010/main" val="154517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7.5 Requirements Modeling For WebApps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 development process </a:t>
            </a:r>
            <a:r>
              <a:rPr lang="en-US" dirty="0" smtClean="0"/>
              <a:t>must be </a:t>
            </a:r>
            <a:r>
              <a:rPr lang="en-US" dirty="0"/>
              <a:t>agile, and analysis is time consuming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7.5.1 How Much Analysis Is </a:t>
            </a:r>
            <a:r>
              <a:rPr lang="en-US" b="1" dirty="0" smtClean="0"/>
              <a:t>Enough?</a:t>
            </a:r>
          </a:p>
          <a:p>
            <a:pPr marL="0" indent="0">
              <a:buNone/>
            </a:pPr>
            <a:r>
              <a:rPr lang="en-US" dirty="0"/>
              <a:t>• Size and complexity of </a:t>
            </a:r>
            <a:r>
              <a:rPr lang="en-US" dirty="0" err="1"/>
              <a:t>WebApp</a:t>
            </a:r>
            <a:r>
              <a:rPr lang="en-US" dirty="0"/>
              <a:t> increment.</a:t>
            </a:r>
          </a:p>
          <a:p>
            <a:pPr marL="0" indent="0">
              <a:buNone/>
            </a:pPr>
            <a:r>
              <a:rPr lang="en-US" dirty="0"/>
              <a:t>• Number of stakeholders (analysis can help to identify conflicting </a:t>
            </a:r>
            <a:r>
              <a:rPr lang="en-US" dirty="0" smtClean="0"/>
              <a:t>requirements coming </a:t>
            </a:r>
            <a:r>
              <a:rPr lang="en-US" dirty="0"/>
              <a:t>from different sources).</a:t>
            </a:r>
          </a:p>
          <a:p>
            <a:pPr marL="0" indent="0">
              <a:buNone/>
            </a:pPr>
            <a:r>
              <a:rPr lang="en-US" dirty="0"/>
              <a:t>• Size of the </a:t>
            </a:r>
            <a:r>
              <a:rPr lang="en-US" dirty="0" err="1"/>
              <a:t>WebApp</a:t>
            </a:r>
            <a:r>
              <a:rPr lang="en-US" dirty="0"/>
              <a:t> team.</a:t>
            </a:r>
          </a:p>
          <a:p>
            <a:pPr marL="0" indent="0">
              <a:buNone/>
            </a:pPr>
            <a:r>
              <a:rPr lang="en-US" dirty="0"/>
              <a:t>• Degree to which members of the </a:t>
            </a:r>
            <a:r>
              <a:rPr lang="en-US" dirty="0" err="1"/>
              <a:t>WebApp</a:t>
            </a:r>
            <a:r>
              <a:rPr lang="en-US" dirty="0"/>
              <a:t> team have worked together </a:t>
            </a:r>
            <a:r>
              <a:rPr lang="en-US" dirty="0" smtClean="0"/>
              <a:t>before (analysis </a:t>
            </a:r>
            <a:r>
              <a:rPr lang="en-US" dirty="0"/>
              <a:t>can help develop a common understanding of the project).</a:t>
            </a:r>
          </a:p>
          <a:p>
            <a:pPr marL="0" indent="0">
              <a:buNone/>
            </a:pPr>
            <a:r>
              <a:rPr lang="en-US" dirty="0"/>
              <a:t>• Degree to which the organization’s success is directly dependent on </a:t>
            </a:r>
            <a:r>
              <a:rPr lang="en-US" dirty="0" smtClean="0"/>
              <a:t>the success </a:t>
            </a:r>
            <a:r>
              <a:rPr lang="en-US" dirty="0"/>
              <a:t>of the </a:t>
            </a:r>
            <a:r>
              <a:rPr lang="en-US" dirty="0" err="1"/>
              <a:t>WebApp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757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7.5.2 </a:t>
            </a:r>
            <a:r>
              <a:rPr lang="en-US" b="1" dirty="0" smtClean="0"/>
              <a:t>Requirements </a:t>
            </a:r>
            <a:r>
              <a:rPr lang="en-US" b="1" dirty="0"/>
              <a:t>Modeling </a:t>
            </a:r>
            <a:r>
              <a:rPr lang="en-US" b="1" dirty="0" smtClean="0"/>
              <a:t>Input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agile version </a:t>
            </a:r>
            <a:r>
              <a:rPr lang="en-US" dirty="0"/>
              <a:t>of the generic software process </a:t>
            </a:r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applied when </a:t>
            </a:r>
            <a:r>
              <a:rPr lang="en-US" dirty="0"/>
              <a:t>WebApps are engineered</a:t>
            </a:r>
            <a:r>
              <a:rPr lang="en-US" dirty="0" smtClean="0"/>
              <a:t>.</a:t>
            </a:r>
          </a:p>
          <a:p>
            <a:r>
              <a:rPr lang="en-US" dirty="0"/>
              <a:t>The process incorporates a </a:t>
            </a:r>
            <a:r>
              <a:rPr lang="en-US" dirty="0" smtClean="0">
                <a:solidFill>
                  <a:srgbClr val="FF0000"/>
                </a:solidFill>
              </a:rPr>
              <a:t>communication </a:t>
            </a:r>
            <a:r>
              <a:rPr lang="en-US" dirty="0" smtClean="0"/>
              <a:t>activity </a:t>
            </a:r>
            <a:r>
              <a:rPr lang="en-US" dirty="0"/>
              <a:t>that identifies stakeholders and user categories, the business context, </a:t>
            </a:r>
            <a:r>
              <a:rPr lang="en-US" dirty="0" smtClean="0"/>
              <a:t>defined informational </a:t>
            </a:r>
            <a:r>
              <a:rPr lang="en-US" dirty="0"/>
              <a:t>and applicative goals, general </a:t>
            </a:r>
            <a:r>
              <a:rPr lang="en-US" dirty="0" err="1"/>
              <a:t>WebApp</a:t>
            </a:r>
            <a:r>
              <a:rPr lang="en-US" dirty="0"/>
              <a:t> requirements, and </a:t>
            </a:r>
            <a:r>
              <a:rPr lang="en-US" dirty="0" smtClean="0"/>
              <a:t>usage scenarios.</a:t>
            </a:r>
          </a:p>
          <a:p>
            <a:r>
              <a:rPr lang="en-US" dirty="0"/>
              <a:t>This </a:t>
            </a:r>
            <a:r>
              <a:rPr lang="en-US" dirty="0" smtClean="0"/>
              <a:t>information is </a:t>
            </a:r>
            <a:r>
              <a:rPr lang="en-US" dirty="0"/>
              <a:t>represented in the form of natural language descriptions, rough </a:t>
            </a:r>
            <a:r>
              <a:rPr lang="en-US" dirty="0" err="1" smtClean="0"/>
              <a:t>outlines,sketches</a:t>
            </a:r>
            <a:r>
              <a:rPr lang="en-US" dirty="0"/>
              <a:t>, and other </a:t>
            </a:r>
            <a:r>
              <a:rPr lang="en-US" dirty="0">
                <a:solidFill>
                  <a:srgbClr val="FF0000"/>
                </a:solidFill>
              </a:rPr>
              <a:t>informal </a:t>
            </a:r>
            <a:r>
              <a:rPr lang="en-US" dirty="0"/>
              <a:t>representations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Structures </a:t>
            </a:r>
            <a:r>
              <a:rPr lang="en-US" dirty="0"/>
              <a:t>it using a formally defined </a:t>
            </a:r>
            <a:r>
              <a:rPr lang="en-US" dirty="0" smtClean="0"/>
              <a:t>representation scheme.</a:t>
            </a:r>
          </a:p>
          <a:p>
            <a:r>
              <a:rPr lang="en-US" dirty="0"/>
              <a:t>The requirements model provides a detailed indication of the true </a:t>
            </a:r>
            <a:r>
              <a:rPr lang="en-US" dirty="0" smtClean="0"/>
              <a:t>structure of </a:t>
            </a:r>
            <a:r>
              <a:rPr lang="en-US" dirty="0"/>
              <a:t>the problem and provides insight into the shape of the solution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Requirements </a:t>
            </a:r>
            <a:r>
              <a:rPr lang="en-US" dirty="0"/>
              <a:t>analysis refines </a:t>
            </a:r>
            <a:r>
              <a:rPr lang="en-US" dirty="0" smtClean="0"/>
              <a:t>this understanding </a:t>
            </a:r>
            <a:r>
              <a:rPr lang="en-US" dirty="0"/>
              <a:t>by providing additional interpretation.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755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7.5.3 Requirements Modeling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Requirements analysis provides a disciplined mechanism for representing and </a:t>
            </a:r>
            <a:r>
              <a:rPr lang="en-US" dirty="0" smtClean="0"/>
              <a:t>evaluating </a:t>
            </a:r>
            <a:r>
              <a:rPr lang="en-US" dirty="0" err="1" smtClean="0"/>
              <a:t>WebApp</a:t>
            </a:r>
            <a:r>
              <a:rPr lang="en-US" dirty="0"/>
              <a:t> </a:t>
            </a:r>
            <a:r>
              <a:rPr lang="en-US" dirty="0" smtClean="0"/>
              <a:t>content </a:t>
            </a:r>
            <a:r>
              <a:rPr lang="en-US" dirty="0"/>
              <a:t>and function, the modes of interaction that users will </a:t>
            </a:r>
            <a:r>
              <a:rPr lang="en-US" dirty="0" smtClean="0"/>
              <a:t>encounter, and </a:t>
            </a:r>
            <a:r>
              <a:rPr lang="en-US" dirty="0"/>
              <a:t>the environment and infrastructure in which the </a:t>
            </a:r>
            <a:r>
              <a:rPr lang="en-US" dirty="0" err="1"/>
              <a:t>WebApp</a:t>
            </a:r>
            <a:r>
              <a:rPr lang="en-US" dirty="0"/>
              <a:t> resides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Five </a:t>
            </a:r>
            <a:r>
              <a:rPr lang="en-US" dirty="0"/>
              <a:t>main </a:t>
            </a:r>
            <a:r>
              <a:rPr lang="en-US" dirty="0" smtClean="0"/>
              <a:t>classes of </a:t>
            </a:r>
            <a:r>
              <a:rPr lang="en-US" dirty="0"/>
              <a:t>models: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Content model</a:t>
            </a:r>
            <a:r>
              <a:rPr lang="en-US" dirty="0"/>
              <a:t>—identifies the full spectrum of content to be provided </a:t>
            </a:r>
            <a:r>
              <a:rPr lang="en-US" dirty="0" smtClean="0"/>
              <a:t>by the </a:t>
            </a:r>
            <a:r>
              <a:rPr lang="en-US" dirty="0" err="1"/>
              <a:t>WebApp</a:t>
            </a:r>
            <a:r>
              <a:rPr lang="en-US" dirty="0"/>
              <a:t>. Content includes text, graphics and images, video, and </a:t>
            </a:r>
            <a:r>
              <a:rPr lang="en-US" dirty="0" smtClean="0"/>
              <a:t>audio data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Interaction model</a:t>
            </a:r>
            <a:r>
              <a:rPr lang="en-US" dirty="0"/>
              <a:t>—describes the manner in which users interact with </a:t>
            </a:r>
            <a:r>
              <a:rPr lang="en-US" dirty="0" smtClean="0"/>
              <a:t>the </a:t>
            </a:r>
            <a:r>
              <a:rPr lang="en-US" dirty="0" err="1" smtClean="0"/>
              <a:t>WebApp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Functional model</a:t>
            </a:r>
            <a:r>
              <a:rPr lang="en-US" dirty="0"/>
              <a:t>—defines the operations that will be applied to </a:t>
            </a:r>
            <a:r>
              <a:rPr lang="en-US" dirty="0" err="1" smtClean="0"/>
              <a:t>WebApp</a:t>
            </a:r>
            <a:r>
              <a:rPr lang="en-US" dirty="0" smtClean="0"/>
              <a:t> content </a:t>
            </a:r>
            <a:r>
              <a:rPr lang="en-US" dirty="0"/>
              <a:t>and describes other processing functions that are independent </a:t>
            </a:r>
            <a:r>
              <a:rPr lang="en-US" dirty="0" smtClean="0"/>
              <a:t>of content </a:t>
            </a:r>
            <a:r>
              <a:rPr lang="en-US" dirty="0"/>
              <a:t>but necessary to the end user.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Navigation model</a:t>
            </a:r>
            <a:r>
              <a:rPr lang="en-US" dirty="0"/>
              <a:t>—defines the overall navigation strategy for the </a:t>
            </a:r>
            <a:r>
              <a:rPr lang="en-US" dirty="0" err="1"/>
              <a:t>WebApp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Configuration model</a:t>
            </a:r>
            <a:r>
              <a:rPr lang="en-US" dirty="0"/>
              <a:t>—describes the environment and infrastructure </a:t>
            </a:r>
            <a:r>
              <a:rPr lang="en-US" dirty="0" smtClean="0"/>
              <a:t>in which </a:t>
            </a:r>
            <a:r>
              <a:rPr lang="en-US" dirty="0"/>
              <a:t>the </a:t>
            </a:r>
            <a:r>
              <a:rPr lang="en-US" dirty="0" err="1"/>
              <a:t>WebApp</a:t>
            </a:r>
            <a:r>
              <a:rPr lang="en-US" dirty="0"/>
              <a:t> resides.</a:t>
            </a:r>
          </a:p>
        </p:txBody>
      </p:sp>
    </p:spTree>
    <p:extLst>
      <p:ext uri="{BB962C8B-B14F-4D97-AF65-F5344CB8AC3E}">
        <p14:creationId xmlns:p14="http://schemas.microsoft.com/office/powerpoint/2010/main" val="343966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7.5.4 Content Model for WebApps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 model contains structural elements that provide an important view </a:t>
            </a:r>
            <a:r>
              <a:rPr lang="en-US" dirty="0" smtClean="0"/>
              <a:t>of content </a:t>
            </a:r>
            <a:r>
              <a:rPr lang="en-US" dirty="0"/>
              <a:t>requirements for a </a:t>
            </a:r>
            <a:r>
              <a:rPr lang="en-US" dirty="0" err="1" smtClean="0"/>
              <a:t>WebApp</a:t>
            </a:r>
            <a:r>
              <a:rPr lang="en-US" dirty="0" smtClean="0"/>
              <a:t>.</a:t>
            </a:r>
          </a:p>
          <a:p>
            <a:r>
              <a:rPr lang="en-US" dirty="0"/>
              <a:t>These structural elements encompass </a:t>
            </a:r>
            <a:r>
              <a:rPr lang="en-US" dirty="0" smtClean="0"/>
              <a:t>content objects </a:t>
            </a:r>
            <a:r>
              <a:rPr lang="en-US" dirty="0"/>
              <a:t>and all analysis </a:t>
            </a:r>
            <a:r>
              <a:rPr lang="en-US" dirty="0" smtClean="0"/>
              <a:t>classes.</a:t>
            </a:r>
          </a:p>
          <a:p>
            <a:r>
              <a:rPr lang="en-US" dirty="0"/>
              <a:t>The content objects might </a:t>
            </a:r>
            <a:r>
              <a:rPr lang="en-US" dirty="0" smtClean="0"/>
              <a:t>be stored </a:t>
            </a:r>
            <a:r>
              <a:rPr lang="en-US" dirty="0"/>
              <a:t>as separate files, embedded directly into Web pages, or obtained </a:t>
            </a:r>
            <a:r>
              <a:rPr lang="en-US" dirty="0" smtClean="0"/>
              <a:t>dynamically from </a:t>
            </a:r>
            <a:r>
              <a:rPr lang="en-US" dirty="0"/>
              <a:t>a database.</a:t>
            </a:r>
          </a:p>
        </p:txBody>
      </p:sp>
    </p:spTree>
    <p:extLst>
      <p:ext uri="{BB962C8B-B14F-4D97-AF65-F5344CB8AC3E}">
        <p14:creationId xmlns:p14="http://schemas.microsoft.com/office/powerpoint/2010/main" val="2260546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7.5.5 Interaction Model for WebApps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conversation can be </a:t>
            </a:r>
            <a:r>
              <a:rPr lang="en-US" dirty="0" smtClean="0"/>
              <a:t>described using </a:t>
            </a:r>
            <a:r>
              <a:rPr lang="en-US" dirty="0"/>
              <a:t>an </a:t>
            </a:r>
            <a:r>
              <a:rPr lang="en-US" i="1" dirty="0"/>
              <a:t>interaction </a:t>
            </a:r>
            <a:r>
              <a:rPr lang="en-US" dirty="0"/>
              <a:t>model that can be composed of one or more of the </a:t>
            </a:r>
            <a:r>
              <a:rPr lang="en-US" dirty="0" smtClean="0"/>
              <a:t>following elements</a:t>
            </a:r>
            <a:r>
              <a:rPr lang="en-US" dirty="0"/>
              <a:t>: (1) use cases, (2) sequence diagrams, (3) state diagrams,16 and/or (4) </a:t>
            </a:r>
            <a:r>
              <a:rPr lang="en-US" dirty="0" smtClean="0"/>
              <a:t>user interface </a:t>
            </a:r>
            <a:r>
              <a:rPr lang="en-US" dirty="0"/>
              <a:t>prototypes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User-</a:t>
            </a:r>
            <a:r>
              <a:rPr lang="en-US" dirty="0" err="1" smtClean="0"/>
              <a:t>WebApp</a:t>
            </a:r>
            <a:r>
              <a:rPr lang="en-US" dirty="0" smtClean="0"/>
              <a:t> </a:t>
            </a:r>
            <a:r>
              <a:rPr lang="en-US" dirty="0"/>
              <a:t>connections </a:t>
            </a:r>
            <a:r>
              <a:rPr lang="en-US" dirty="0" smtClean="0"/>
              <a:t>have much </a:t>
            </a:r>
            <a:r>
              <a:rPr lang="en-US" dirty="0"/>
              <a:t>to do with user satisfaction and the overall success of the </a:t>
            </a:r>
            <a:r>
              <a:rPr lang="en-US" dirty="0" err="1"/>
              <a:t>WebApp</a:t>
            </a:r>
            <a:r>
              <a:rPr lang="en-US" dirty="0" smtClean="0"/>
              <a:t>.</a:t>
            </a:r>
          </a:p>
          <a:p>
            <a:r>
              <a:rPr lang="en-US" dirty="0"/>
              <a:t>The prototype should implement the major navigational links and represent </a:t>
            </a:r>
            <a:r>
              <a:rPr lang="en-US" dirty="0" smtClean="0"/>
              <a:t>the overall </a:t>
            </a:r>
            <a:r>
              <a:rPr lang="en-US" dirty="0"/>
              <a:t>screen layout in much the same way that it will be constructed.</a:t>
            </a:r>
          </a:p>
        </p:txBody>
      </p:sp>
    </p:spTree>
    <p:extLst>
      <p:ext uri="{BB962C8B-B14F-4D97-AF65-F5344CB8AC3E}">
        <p14:creationId xmlns:p14="http://schemas.microsoft.com/office/powerpoint/2010/main" val="201002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02" y="354842"/>
            <a:ext cx="6740816" cy="5774809"/>
          </a:xfrm>
        </p:spPr>
      </p:pic>
    </p:spTree>
    <p:extLst>
      <p:ext uri="{BB962C8B-B14F-4D97-AF65-F5344CB8AC3E}">
        <p14:creationId xmlns:p14="http://schemas.microsoft.com/office/powerpoint/2010/main" val="338531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7.5.6 Functional Model for WebApps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Requirements must </a:t>
            </a:r>
            <a:r>
              <a:rPr lang="en-US" dirty="0"/>
              <a:t>be analyzed, and when necessary, modeled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functional model </a:t>
            </a:r>
            <a:r>
              <a:rPr lang="en-US" dirty="0"/>
              <a:t>addresses two processing elements of the </a:t>
            </a:r>
            <a:r>
              <a:rPr lang="en-US" dirty="0" err="1"/>
              <a:t>WebApp</a:t>
            </a:r>
            <a:r>
              <a:rPr lang="en-US" dirty="0"/>
              <a:t>, </a:t>
            </a:r>
            <a:r>
              <a:rPr lang="en-US" dirty="0" smtClean="0"/>
              <a:t>each representing </a:t>
            </a:r>
            <a:r>
              <a:rPr lang="en-US" dirty="0"/>
              <a:t>a different level of procedural abstraction: (1) user-observable </a:t>
            </a:r>
            <a:r>
              <a:rPr lang="en-US" dirty="0" smtClean="0"/>
              <a:t>functionality that </a:t>
            </a:r>
            <a:r>
              <a:rPr lang="en-US" dirty="0"/>
              <a:t>is delivered by the </a:t>
            </a:r>
            <a:r>
              <a:rPr lang="en-US" dirty="0" err="1"/>
              <a:t>WebApp</a:t>
            </a:r>
            <a:r>
              <a:rPr lang="en-US" dirty="0"/>
              <a:t> to end users, and (2) the operations </a:t>
            </a:r>
            <a:r>
              <a:rPr lang="en-US" dirty="0" smtClean="0"/>
              <a:t>contained within </a:t>
            </a:r>
            <a:r>
              <a:rPr lang="en-US" dirty="0"/>
              <a:t>analysis classes that implement behaviors associated with the class</a:t>
            </a:r>
            <a:r>
              <a:rPr lang="en-US" dirty="0" smtClean="0"/>
              <a:t>.</a:t>
            </a:r>
          </a:p>
          <a:p>
            <a:r>
              <a:rPr lang="en-US" dirty="0"/>
              <a:t>At a lower level of procedural abstraction, the requirements model describes </a:t>
            </a:r>
            <a:r>
              <a:rPr lang="en-US" dirty="0" smtClean="0"/>
              <a:t>the processing </a:t>
            </a:r>
            <a:r>
              <a:rPr lang="en-US" dirty="0"/>
              <a:t>to be performed by analysis class operations. These operations </a:t>
            </a:r>
            <a:r>
              <a:rPr lang="en-US" dirty="0" smtClean="0"/>
              <a:t>manipulate class </a:t>
            </a:r>
            <a:r>
              <a:rPr lang="en-US" dirty="0"/>
              <a:t>attributes and are involved as classes collaborate with one another </a:t>
            </a:r>
            <a:r>
              <a:rPr lang="en-US" dirty="0" smtClean="0"/>
              <a:t>to accomplish </a:t>
            </a:r>
            <a:r>
              <a:rPr lang="en-US" dirty="0"/>
              <a:t>some required behavior</a:t>
            </a:r>
            <a:r>
              <a:rPr lang="en-US" dirty="0" smtClean="0"/>
              <a:t>.</a:t>
            </a:r>
          </a:p>
          <a:p>
            <a:r>
              <a:rPr lang="en-US" dirty="0"/>
              <a:t>At the analysis level, activity </a:t>
            </a:r>
            <a:r>
              <a:rPr lang="en-US" dirty="0" smtClean="0"/>
              <a:t>diagrams should </a:t>
            </a:r>
            <a:r>
              <a:rPr lang="en-US" dirty="0"/>
              <a:t>be used only where the functionality is relatively complex.</a:t>
            </a:r>
          </a:p>
        </p:txBody>
      </p:sp>
    </p:spTree>
    <p:extLst>
      <p:ext uri="{BB962C8B-B14F-4D97-AF65-F5344CB8AC3E}">
        <p14:creationId xmlns:p14="http://schemas.microsoft.com/office/powerpoint/2010/main" val="2425746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7.5.7 Configuration Models for WebApps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model is nothing more than a list of </a:t>
            </a:r>
            <a:r>
              <a:rPr lang="en-US" dirty="0" smtClean="0"/>
              <a:t>server-side and </a:t>
            </a:r>
            <a:r>
              <a:rPr lang="en-US" dirty="0"/>
              <a:t>client-side attributes</a:t>
            </a:r>
            <a:r>
              <a:rPr lang="en-US" dirty="0" smtClean="0"/>
              <a:t>.</a:t>
            </a:r>
          </a:p>
          <a:p>
            <a:r>
              <a:rPr lang="en-US" dirty="0"/>
              <a:t>distributing load among multiple servers, </a:t>
            </a:r>
            <a:r>
              <a:rPr lang="en-US" dirty="0" smtClean="0"/>
              <a:t>caching architectures</a:t>
            </a:r>
            <a:r>
              <a:rPr lang="en-US" dirty="0"/>
              <a:t>, remote databases, multiple servers serving various objects on </a:t>
            </a:r>
            <a:r>
              <a:rPr lang="en-US" dirty="0" smtClean="0"/>
              <a:t>the same </a:t>
            </a:r>
            <a:r>
              <a:rPr lang="en-US" dirty="0"/>
              <a:t>Web </a:t>
            </a:r>
            <a:r>
              <a:rPr lang="en-US" dirty="0" smtClean="0"/>
              <a:t>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7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7.5.8 Navigation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modeling considers how each user category will navigate from </a:t>
            </a:r>
            <a:r>
              <a:rPr lang="en-US" dirty="0" smtClean="0"/>
              <a:t>one </a:t>
            </a:r>
            <a:r>
              <a:rPr lang="en-US" dirty="0" err="1" smtClean="0"/>
              <a:t>WebApp</a:t>
            </a:r>
            <a:r>
              <a:rPr lang="en-US" dirty="0" smtClean="0"/>
              <a:t> </a:t>
            </a:r>
            <a:r>
              <a:rPr lang="en-US" dirty="0"/>
              <a:t>element (e.g., content object) to another</a:t>
            </a:r>
            <a:r>
              <a:rPr lang="en-US" dirty="0" smtClean="0"/>
              <a:t>.</a:t>
            </a:r>
            <a:r>
              <a:rPr lang="en-US" dirty="0"/>
              <a:t> At this stage, you should focus on overall </a:t>
            </a:r>
            <a:r>
              <a:rPr lang="en-US" dirty="0" smtClean="0"/>
              <a:t>navigation requirements.</a:t>
            </a:r>
          </a:p>
          <a:p>
            <a:r>
              <a:rPr lang="en-US" dirty="0"/>
              <a:t>Will a </a:t>
            </a:r>
            <a:r>
              <a:rPr lang="en-US"/>
              <a:t>user </a:t>
            </a:r>
            <a:r>
              <a:rPr lang="en-US" smtClean="0"/>
              <a:t>be able </a:t>
            </a:r>
            <a:r>
              <a:rPr lang="en-US" dirty="0"/>
              <a:t>to access content objects or functions based on defined attributes of </a:t>
            </a:r>
            <a:r>
              <a:rPr lang="en-US"/>
              <a:t>those </a:t>
            </a:r>
            <a:r>
              <a:rPr lang="en-US" smtClean="0"/>
              <a:t>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2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types of software, the </a:t>
            </a:r>
            <a:r>
              <a:rPr lang="en-US" dirty="0">
                <a:solidFill>
                  <a:srgbClr val="FF0000"/>
                </a:solidFill>
              </a:rPr>
              <a:t>use case </a:t>
            </a:r>
            <a:r>
              <a:rPr lang="en-US" dirty="0"/>
              <a:t>may be the only requirements </a:t>
            </a:r>
            <a:r>
              <a:rPr lang="en-US" dirty="0" smtClean="0"/>
              <a:t>modeling representation </a:t>
            </a:r>
            <a:r>
              <a:rPr lang="en-US" dirty="0"/>
              <a:t>that is required.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others, an </a:t>
            </a:r>
            <a:r>
              <a:rPr lang="en-US" dirty="0">
                <a:solidFill>
                  <a:srgbClr val="FF0000"/>
                </a:solidFill>
              </a:rPr>
              <a:t>object-oriented approach </a:t>
            </a:r>
            <a:r>
              <a:rPr lang="en-US" dirty="0" smtClean="0"/>
              <a:t>is chosen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class-based models</a:t>
            </a:r>
            <a:r>
              <a:rPr lang="en-US" dirty="0"/>
              <a:t> may be developed.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in other situations, </a:t>
            </a:r>
            <a:r>
              <a:rPr lang="en-US" dirty="0" smtClean="0">
                <a:solidFill>
                  <a:srgbClr val="FF0000"/>
                </a:solidFill>
              </a:rPr>
              <a:t>complex application </a:t>
            </a:r>
            <a:r>
              <a:rPr lang="en-US" dirty="0">
                <a:solidFill>
                  <a:srgbClr val="FF0000"/>
                </a:solidFill>
              </a:rPr>
              <a:t>requirements </a:t>
            </a:r>
            <a:r>
              <a:rPr lang="en-US" dirty="0"/>
              <a:t>may demand an examination of how data </a:t>
            </a:r>
            <a:r>
              <a:rPr lang="en-US" dirty="0" smtClean="0"/>
              <a:t>objects are </a:t>
            </a:r>
            <a:r>
              <a:rPr lang="en-US" dirty="0"/>
              <a:t>transformed as they move through a </a:t>
            </a:r>
            <a:r>
              <a:rPr lang="en-US" dirty="0" smtClean="0"/>
              <a:t>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5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7.1 REQUIREMENTS MODELING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One view of requirements modeling, called </a:t>
            </a:r>
            <a:r>
              <a:rPr lang="en-US" dirty="0">
                <a:solidFill>
                  <a:srgbClr val="FF0000"/>
                </a:solidFill>
              </a:rPr>
              <a:t>structured analysis</a:t>
            </a:r>
            <a:r>
              <a:rPr lang="en-US" i="1" dirty="0"/>
              <a:t>, </a:t>
            </a:r>
            <a:r>
              <a:rPr lang="en-US" dirty="0"/>
              <a:t>considers data </a:t>
            </a:r>
            <a:r>
              <a:rPr lang="en-US" dirty="0" smtClean="0"/>
              <a:t>and the </a:t>
            </a:r>
            <a:r>
              <a:rPr lang="en-US" dirty="0"/>
              <a:t>processes that transform the data as separate entities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Data objects </a:t>
            </a:r>
            <a:r>
              <a:rPr lang="en-US" dirty="0"/>
              <a:t>are </a:t>
            </a:r>
            <a:r>
              <a:rPr lang="en-US" dirty="0" smtClean="0"/>
              <a:t>modeled in </a:t>
            </a:r>
            <a:r>
              <a:rPr lang="en-US" dirty="0"/>
              <a:t>a way that defines their attributes and relationships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Processes</a:t>
            </a:r>
            <a:r>
              <a:rPr lang="en-US" dirty="0"/>
              <a:t> </a:t>
            </a:r>
            <a:r>
              <a:rPr lang="en-US" dirty="0" smtClean="0"/>
              <a:t>that manipulate </a:t>
            </a:r>
            <a:r>
              <a:rPr lang="en-US" dirty="0"/>
              <a:t>data objects are modeled in a manner that shows how they </a:t>
            </a:r>
            <a:r>
              <a:rPr lang="en-US" dirty="0" smtClean="0"/>
              <a:t>transform data </a:t>
            </a:r>
            <a:r>
              <a:rPr lang="en-US" dirty="0"/>
              <a:t>as data objects flow through the system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Object-oriented </a:t>
            </a:r>
            <a:r>
              <a:rPr lang="en-US" dirty="0">
                <a:solidFill>
                  <a:srgbClr val="FF0000"/>
                </a:solidFill>
              </a:rPr>
              <a:t>analysis</a:t>
            </a:r>
            <a:r>
              <a:rPr lang="en-US" i="1" dirty="0"/>
              <a:t>, </a:t>
            </a:r>
            <a:r>
              <a:rPr lang="en-US" dirty="0"/>
              <a:t>focuses on the definition of classes and </a:t>
            </a:r>
            <a:r>
              <a:rPr lang="en-US" dirty="0" smtClean="0"/>
              <a:t>the manner </a:t>
            </a:r>
            <a:r>
              <a:rPr lang="en-US" dirty="0"/>
              <a:t>in which they collaborate with one another to effect customer </a:t>
            </a:r>
            <a:r>
              <a:rPr lang="en-US" dirty="0" smtClean="0"/>
              <a:t>requirements.</a:t>
            </a:r>
          </a:p>
          <a:p>
            <a:r>
              <a:rPr lang="en-US" dirty="0"/>
              <a:t>Although the analysis model that we propose in this book combines features </a:t>
            </a:r>
            <a:r>
              <a:rPr lang="en-US" dirty="0" smtClean="0"/>
              <a:t>of both </a:t>
            </a:r>
            <a:r>
              <a:rPr lang="en-US" dirty="0"/>
              <a:t>approaches, software teams often choose one approach and exclude all </a:t>
            </a:r>
            <a:r>
              <a:rPr lang="en-US" dirty="0" smtClean="0"/>
              <a:t>representations from </a:t>
            </a:r>
            <a:r>
              <a:rPr lang="en-US" dirty="0"/>
              <a:t>the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Combination of </a:t>
            </a:r>
            <a:r>
              <a:rPr lang="en-US" dirty="0"/>
              <a:t>representations will provide stakeholders with the best model of </a:t>
            </a:r>
            <a:r>
              <a:rPr lang="en-US" dirty="0" smtClean="0"/>
              <a:t>software requirements </a:t>
            </a:r>
            <a:r>
              <a:rPr lang="en-US" dirty="0"/>
              <a:t>and the most effective bridge to software design.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4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7.2 Flow-Oriented Modeling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data flow diagram </a:t>
            </a:r>
            <a:r>
              <a:rPr lang="en-US" dirty="0">
                <a:solidFill>
                  <a:srgbClr val="FF0000"/>
                </a:solidFill>
              </a:rPr>
              <a:t>(DFD) </a:t>
            </a:r>
            <a:r>
              <a:rPr lang="en-US" dirty="0" smtClean="0"/>
              <a:t>and related </a:t>
            </a:r>
            <a:r>
              <a:rPr lang="en-US" dirty="0"/>
              <a:t>diagrams and information are not a formal part of UML, they can be used </a:t>
            </a:r>
            <a:r>
              <a:rPr lang="en-US" dirty="0" smtClean="0"/>
              <a:t>to complement </a:t>
            </a:r>
            <a:r>
              <a:rPr lang="en-US" dirty="0"/>
              <a:t>UML diagrams and provide additional insight into system </a:t>
            </a:r>
            <a:r>
              <a:rPr lang="en-US" dirty="0" smtClean="0"/>
              <a:t>requirements and </a:t>
            </a:r>
            <a:r>
              <a:rPr lang="en-US" dirty="0"/>
              <a:t>flow</a:t>
            </a:r>
            <a:r>
              <a:rPr lang="en-US" dirty="0" smtClean="0"/>
              <a:t>.</a:t>
            </a:r>
          </a:p>
          <a:p>
            <a:r>
              <a:rPr lang="en-US" dirty="0"/>
              <a:t>The DFD takes an input-process-output view of a system. That is, data </a:t>
            </a:r>
            <a:r>
              <a:rPr lang="en-US" dirty="0" smtClean="0"/>
              <a:t>objects flow </a:t>
            </a:r>
            <a:r>
              <a:rPr lang="en-US" dirty="0"/>
              <a:t>into the software, are transformed by processing elements, and resultant </a:t>
            </a:r>
            <a:r>
              <a:rPr lang="en-US" dirty="0" smtClean="0"/>
              <a:t>data objects </a:t>
            </a:r>
            <a:r>
              <a:rPr lang="en-US" dirty="0"/>
              <a:t>flow out of the software</a:t>
            </a:r>
            <a:r>
              <a:rPr lang="en-US" dirty="0" smtClean="0"/>
              <a:t>.</a:t>
            </a:r>
          </a:p>
          <a:p>
            <a:r>
              <a:rPr lang="en-US" dirty="0"/>
              <a:t>Data objects are represented by labeled arrows, </a:t>
            </a:r>
            <a:r>
              <a:rPr lang="en-US" dirty="0" smtClean="0"/>
              <a:t>and transformations </a:t>
            </a:r>
            <a:r>
              <a:rPr lang="en-US" dirty="0"/>
              <a:t>are represented by circles (also called bubbles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First </a:t>
            </a:r>
            <a:r>
              <a:rPr lang="en-US" dirty="0"/>
              <a:t>data flow model (sometimes </a:t>
            </a:r>
            <a:r>
              <a:rPr lang="en-US" dirty="0" smtClean="0"/>
              <a:t>called a </a:t>
            </a:r>
            <a:r>
              <a:rPr lang="en-US" dirty="0"/>
              <a:t>level 0 DFD or </a:t>
            </a:r>
            <a:r>
              <a:rPr lang="en-US" i="1" dirty="0"/>
              <a:t>context diagram</a:t>
            </a:r>
            <a:r>
              <a:rPr lang="en-US" dirty="0"/>
              <a:t>) represents the system as a whole. Subsequent </a:t>
            </a:r>
            <a:r>
              <a:rPr lang="en-US" dirty="0" smtClean="0"/>
              <a:t>data flow </a:t>
            </a:r>
            <a:r>
              <a:rPr lang="en-US" dirty="0"/>
              <a:t>diagrams refine the context diagram, providing increasing detail with </a:t>
            </a:r>
            <a:r>
              <a:rPr lang="en-US" dirty="0" smtClean="0"/>
              <a:t>each subsequent level(Diagram from book).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7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7.2.1 Creating a Data Flow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data flow diagram enables you to develop models of the information domain </a:t>
            </a:r>
            <a:r>
              <a:rPr lang="en-US" dirty="0" smtClean="0"/>
              <a:t>and functional </a:t>
            </a:r>
            <a:r>
              <a:rPr lang="en-US" dirty="0"/>
              <a:t>domain</a:t>
            </a:r>
            <a:r>
              <a:rPr lang="en-US" dirty="0" smtClean="0"/>
              <a:t>.</a:t>
            </a:r>
          </a:p>
          <a:p>
            <a:r>
              <a:rPr lang="en-US" dirty="0"/>
              <a:t>DFD </a:t>
            </a:r>
            <a:r>
              <a:rPr lang="en-US" dirty="0" smtClean="0"/>
              <a:t>refinement results </a:t>
            </a:r>
            <a:r>
              <a:rPr lang="en-US" dirty="0"/>
              <a:t>in a corresponding refinement of data as it moves through the </a:t>
            </a:r>
            <a:r>
              <a:rPr lang="en-US" dirty="0" smtClean="0"/>
              <a:t>processes that </a:t>
            </a:r>
            <a:r>
              <a:rPr lang="en-US" dirty="0"/>
              <a:t>embody the application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 few simple guidelines can aid immeasurably during the derivation of a data </a:t>
            </a:r>
            <a:r>
              <a:rPr lang="en-US" dirty="0" smtClean="0"/>
              <a:t>flow diagram: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1) the level 0 data flow diagram should depict the software/system as </a:t>
            </a:r>
            <a:r>
              <a:rPr lang="en-US" dirty="0" smtClean="0"/>
              <a:t>a single </a:t>
            </a:r>
            <a:r>
              <a:rPr lang="en-US" dirty="0"/>
              <a:t>bubble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2) primary input and output should be carefully noted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3) </a:t>
            </a:r>
            <a:r>
              <a:rPr lang="en-US" dirty="0" smtClean="0"/>
              <a:t>refinement should </a:t>
            </a:r>
            <a:r>
              <a:rPr lang="en-US" dirty="0"/>
              <a:t>begin by isolating candidate processes, data objects, and data stores to </a:t>
            </a:r>
            <a:r>
              <a:rPr lang="en-US" dirty="0" smtClean="0"/>
              <a:t>be represented </a:t>
            </a:r>
            <a:r>
              <a:rPr lang="en-US" dirty="0"/>
              <a:t>at the next level;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4) all arrows and bubbles should be labeled </a:t>
            </a:r>
            <a:r>
              <a:rPr lang="en-US" dirty="0" smtClean="0"/>
              <a:t>with meaningful </a:t>
            </a:r>
            <a:r>
              <a:rPr lang="en-US" dirty="0"/>
              <a:t>names;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5) </a:t>
            </a:r>
            <a:r>
              <a:rPr lang="en-US" i="1" dirty="0"/>
              <a:t>information flow continuity </a:t>
            </a:r>
            <a:r>
              <a:rPr lang="en-US" dirty="0"/>
              <a:t>must be maintained from level </a:t>
            </a:r>
            <a:r>
              <a:rPr lang="en-US" dirty="0" smtClean="0"/>
              <a:t>to level,2 </a:t>
            </a:r>
            <a:r>
              <a:rPr lang="en-US" dirty="0"/>
              <a:t>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6) one bubble at a time should be refined</a:t>
            </a:r>
            <a:r>
              <a:rPr lang="en-US" dirty="0" smtClean="0"/>
              <a:t>.</a:t>
            </a:r>
          </a:p>
          <a:p>
            <a:r>
              <a:rPr lang="en-US" dirty="0"/>
              <a:t>The grammatical </a:t>
            </a:r>
            <a:r>
              <a:rPr lang="en-US" dirty="0" smtClean="0"/>
              <a:t>parse is </a:t>
            </a:r>
            <a:r>
              <a:rPr lang="en-US" dirty="0"/>
              <a:t>not foolproof, but </a:t>
            </a:r>
            <a:r>
              <a:rPr lang="en-US" dirty="0" smtClean="0"/>
              <a:t>it can </a:t>
            </a:r>
            <a:r>
              <a:rPr lang="en-US" dirty="0"/>
              <a:t>provide you with </a:t>
            </a:r>
            <a:r>
              <a:rPr lang="en-US" dirty="0" smtClean="0"/>
              <a:t>an excellent </a:t>
            </a:r>
            <a:r>
              <a:rPr lang="en-US" dirty="0"/>
              <a:t>jump start, </a:t>
            </a:r>
            <a:r>
              <a:rPr lang="en-US" dirty="0" smtClean="0"/>
              <a:t>if you’re </a:t>
            </a:r>
            <a:r>
              <a:rPr lang="en-US" dirty="0"/>
              <a:t>struggling </a:t>
            </a:r>
            <a:r>
              <a:rPr lang="en-US" dirty="0" smtClean="0"/>
              <a:t>to define </a:t>
            </a:r>
            <a:r>
              <a:rPr lang="en-US" dirty="0"/>
              <a:t>data objects </a:t>
            </a:r>
            <a:r>
              <a:rPr lang="en-US" dirty="0" smtClean="0"/>
              <a:t>and the </a:t>
            </a:r>
            <a:r>
              <a:rPr lang="en-US" dirty="0"/>
              <a:t>transforms </a:t>
            </a:r>
            <a:r>
              <a:rPr lang="en-US" dirty="0" smtClean="0"/>
              <a:t>that operate </a:t>
            </a:r>
            <a:r>
              <a:rPr lang="en-US" dirty="0"/>
              <a:t>on them.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1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7.2.2 Creating a Control Flow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</a:t>
            </a:r>
            <a:r>
              <a:rPr lang="en-US" dirty="0"/>
              <a:t>meaningful insight into software </a:t>
            </a:r>
            <a:r>
              <a:rPr lang="en-US" dirty="0" smtClean="0"/>
              <a:t>requirements.</a:t>
            </a:r>
          </a:p>
          <a:p>
            <a:r>
              <a:rPr lang="en-US" dirty="0" smtClean="0"/>
              <a:t>Heavy </a:t>
            </a:r>
            <a:r>
              <a:rPr lang="en-US" dirty="0"/>
              <a:t>concern for time and </a:t>
            </a:r>
            <a:r>
              <a:rPr lang="en-US" dirty="0" smtClean="0"/>
              <a:t>performance.</a:t>
            </a:r>
            <a:r>
              <a:rPr lang="en-US" dirty="0"/>
              <a:t> Such applications require </a:t>
            </a:r>
            <a:r>
              <a:rPr lang="en-US" dirty="0" smtClean="0"/>
              <a:t>the use </a:t>
            </a:r>
            <a:r>
              <a:rPr lang="en-US" dirty="0"/>
              <a:t>of </a:t>
            </a:r>
            <a:r>
              <a:rPr lang="en-US" i="1" dirty="0"/>
              <a:t>control flow modeling </a:t>
            </a:r>
            <a:r>
              <a:rPr lang="en-US" dirty="0"/>
              <a:t>in addition to data flow modeling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Event </a:t>
            </a:r>
            <a:r>
              <a:rPr lang="en-US" dirty="0"/>
              <a:t>or control item is implemented as a Boolean </a:t>
            </a:r>
            <a:r>
              <a:rPr lang="en-US" dirty="0" smtClean="0"/>
              <a:t>value (e.g</a:t>
            </a:r>
            <a:r>
              <a:rPr lang="en-US" dirty="0"/>
              <a:t>., true or false, on or off, 1 or 0) or a discrete list of conditions (e.g., empty, </a:t>
            </a:r>
            <a:r>
              <a:rPr lang="en-US" dirty="0" smtClean="0"/>
              <a:t>jammed, full).</a:t>
            </a:r>
          </a:p>
          <a:p>
            <a:r>
              <a:rPr lang="en-US" dirty="0"/>
              <a:t>List </a:t>
            </a:r>
            <a:r>
              <a:rPr lang="en-US" dirty="0" smtClean="0"/>
              <a:t>all things read by software,</a:t>
            </a:r>
            <a:r>
              <a:rPr lang="en-US" dirty="0"/>
              <a:t> interrupt </a:t>
            </a:r>
            <a:r>
              <a:rPr lang="en-US" dirty="0" smtClean="0"/>
              <a:t>conditions,</a:t>
            </a:r>
            <a:r>
              <a:rPr lang="en-US" dirty="0"/>
              <a:t> “switches</a:t>
            </a:r>
            <a:r>
              <a:rPr lang="en-US" dirty="0" smtClean="0"/>
              <a:t>”,</a:t>
            </a:r>
            <a:r>
              <a:rPr lang="en-US" dirty="0"/>
              <a:t> data </a:t>
            </a:r>
            <a:r>
              <a:rPr lang="en-US" dirty="0" smtClean="0"/>
              <a:t>conditions,</a:t>
            </a:r>
            <a:r>
              <a:rPr lang="en-US" dirty="0"/>
              <a:t> noun/verb </a:t>
            </a:r>
            <a:r>
              <a:rPr lang="en-US" dirty="0" smtClean="0"/>
              <a:t>parse,</a:t>
            </a:r>
            <a:r>
              <a:rPr lang="en-US" dirty="0"/>
              <a:t> identifying its </a:t>
            </a:r>
            <a:r>
              <a:rPr lang="en-US" dirty="0" smtClean="0"/>
              <a:t>states,</a:t>
            </a:r>
            <a:r>
              <a:rPr lang="en-US" dirty="0"/>
              <a:t> identify how </a:t>
            </a:r>
            <a:r>
              <a:rPr lang="en-US" dirty="0" smtClean="0"/>
              <a:t>each state </a:t>
            </a:r>
            <a:r>
              <a:rPr lang="en-US" dirty="0"/>
              <a:t>is </a:t>
            </a:r>
            <a:r>
              <a:rPr lang="en-US" dirty="0" smtClean="0"/>
              <a:t>reached,</a:t>
            </a:r>
            <a:r>
              <a:rPr lang="en-US" dirty="0"/>
              <a:t> define the transitions between </a:t>
            </a:r>
            <a:r>
              <a:rPr lang="en-US" dirty="0" smtClean="0"/>
              <a:t>states,</a:t>
            </a:r>
            <a:r>
              <a:rPr lang="en-US" dirty="0"/>
              <a:t> Focus on possible </a:t>
            </a:r>
            <a:r>
              <a:rPr lang="en-US" dirty="0" smtClean="0"/>
              <a:t>omissions(Stuck cases).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2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7.2.3 The Control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control specification </a:t>
            </a:r>
            <a:r>
              <a:rPr lang="en-US" dirty="0"/>
              <a:t>(CSPEC) represents the behavior of the system </a:t>
            </a:r>
            <a:r>
              <a:rPr lang="en-US" dirty="0" smtClean="0"/>
              <a:t>in </a:t>
            </a:r>
            <a:r>
              <a:rPr lang="en-US" dirty="0"/>
              <a:t>two different </a:t>
            </a:r>
            <a:r>
              <a:rPr lang="en-US" dirty="0" smtClean="0"/>
              <a:t>ways.</a:t>
            </a:r>
          </a:p>
          <a:p>
            <a:r>
              <a:rPr lang="en-US" dirty="0"/>
              <a:t>The CSPEC contains </a:t>
            </a:r>
            <a:r>
              <a:rPr lang="en-US" dirty="0" smtClean="0"/>
              <a:t>a state </a:t>
            </a:r>
            <a:r>
              <a:rPr lang="en-US" dirty="0"/>
              <a:t>diagram that is a sequential specification of behavior. It can also contain a </a:t>
            </a:r>
            <a:r>
              <a:rPr lang="en-US" dirty="0" smtClean="0"/>
              <a:t>program activation </a:t>
            </a:r>
            <a:r>
              <a:rPr lang="en-US" dirty="0"/>
              <a:t>table—a combinatorial specification of behavior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State </a:t>
            </a:r>
            <a:r>
              <a:rPr lang="en-US" dirty="0"/>
              <a:t>diagram </a:t>
            </a:r>
            <a:r>
              <a:rPr lang="en-US" dirty="0" smtClean="0"/>
              <a:t>indicates </a:t>
            </a:r>
            <a:r>
              <a:rPr lang="en-US" dirty="0"/>
              <a:t>that the transitions </a:t>
            </a:r>
            <a:r>
              <a:rPr lang="en-US" dirty="0" smtClean="0"/>
              <a:t>from the </a:t>
            </a:r>
            <a:r>
              <a:rPr lang="en-US" b="1" dirty="0"/>
              <a:t>Idle </a:t>
            </a:r>
            <a:r>
              <a:rPr lang="en-US" dirty="0"/>
              <a:t>state can occur if the system is reset, activated, or powered </a:t>
            </a:r>
            <a:r>
              <a:rPr lang="en-US" dirty="0" smtClean="0"/>
              <a:t>off.</a:t>
            </a:r>
          </a:p>
          <a:p>
            <a:r>
              <a:rPr lang="en-US" dirty="0" smtClean="0"/>
              <a:t>Behavioral </a:t>
            </a:r>
            <a:r>
              <a:rPr lang="en-US" dirty="0"/>
              <a:t>representation is the process </a:t>
            </a:r>
            <a:r>
              <a:rPr lang="en-US" dirty="0" smtClean="0"/>
              <a:t>activation table</a:t>
            </a:r>
            <a:r>
              <a:rPr lang="en-US" dirty="0"/>
              <a:t>. The PAT represents information contained in the state diagram in the context </a:t>
            </a:r>
            <a:r>
              <a:rPr lang="en-US" dirty="0" smtClean="0"/>
              <a:t>of processes</a:t>
            </a:r>
            <a:r>
              <a:rPr lang="en-US" dirty="0"/>
              <a:t>, not states. That is, the table indicates which processes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flow model </a:t>
            </a:r>
            <a:r>
              <a:rPr lang="en-US" dirty="0"/>
              <a:t>will be invoked when an event occurs. The PAT can be used as a guide for a </a:t>
            </a:r>
            <a:r>
              <a:rPr lang="en-US" dirty="0" smtClean="0"/>
              <a:t>designer.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7.2.4 The Process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process specification </a:t>
            </a:r>
            <a:r>
              <a:rPr lang="en-US" dirty="0"/>
              <a:t>(PSPEC) is used to describe all flow model processes </a:t>
            </a:r>
            <a:r>
              <a:rPr lang="en-US" dirty="0" smtClean="0"/>
              <a:t>that appear </a:t>
            </a:r>
            <a:r>
              <a:rPr lang="en-US" dirty="0"/>
              <a:t>at the final level of refinement</a:t>
            </a:r>
            <a:r>
              <a:rPr lang="en-US" dirty="0" smtClean="0"/>
              <a:t>.</a:t>
            </a:r>
          </a:p>
          <a:p>
            <a:r>
              <a:rPr lang="en-US" dirty="0"/>
              <a:t>The content of the process specification </a:t>
            </a:r>
            <a:r>
              <a:rPr lang="en-US" dirty="0" smtClean="0"/>
              <a:t>can </a:t>
            </a:r>
            <a:r>
              <a:rPr lang="en-US" dirty="0"/>
              <a:t>include narrative text, a program design language (PDL) </a:t>
            </a:r>
            <a:r>
              <a:rPr lang="en-US" dirty="0" smtClean="0"/>
              <a:t>description </a:t>
            </a:r>
            <a:r>
              <a:rPr lang="en-US" dirty="0"/>
              <a:t>of the </a:t>
            </a:r>
            <a:r>
              <a:rPr lang="en-US" dirty="0" smtClean="0"/>
              <a:t>process algorithm</a:t>
            </a:r>
            <a:r>
              <a:rPr lang="en-US" dirty="0"/>
              <a:t>, mathematical equations, tables, or UML activity diagrams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Guide </a:t>
            </a:r>
            <a:r>
              <a:rPr lang="en-US" dirty="0"/>
              <a:t>for design of the software component that will </a:t>
            </a:r>
            <a:r>
              <a:rPr lang="en-US" dirty="0" smtClean="0"/>
              <a:t>implement.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6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2293</Words>
  <Application>Microsoft Office PowerPoint</Application>
  <PresentationFormat>Widescreen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CHAP#7</vt:lpstr>
      <vt:lpstr>PowerPoint Presentation</vt:lpstr>
      <vt:lpstr>Introduction</vt:lpstr>
      <vt:lpstr>7.1 REQUIREMENTS MODELING STRATEGIES</vt:lpstr>
      <vt:lpstr>7.2 Flow-Oriented Modeling</vt:lpstr>
      <vt:lpstr>7.2.1 Creating a Data Flow Model</vt:lpstr>
      <vt:lpstr>7.2.2 Creating a Control Flow Model</vt:lpstr>
      <vt:lpstr>7.2.3 The Control Specification</vt:lpstr>
      <vt:lpstr>7.2.4 The Process Specification</vt:lpstr>
      <vt:lpstr>7.3 Creating Behavioral Model</vt:lpstr>
      <vt:lpstr>7.3.1 Identifying Events with the Use Case</vt:lpstr>
      <vt:lpstr>7.3.2 State Representations</vt:lpstr>
      <vt:lpstr>7.4 Patterns for Requirements Modelling</vt:lpstr>
      <vt:lpstr>7.4.1 Discovering Analysis Patterns</vt:lpstr>
      <vt:lpstr>7.5 Requirements Modeling For WebApps</vt:lpstr>
      <vt:lpstr>PowerPoint Presentation</vt:lpstr>
      <vt:lpstr>7.5.3 Requirements Modeling Output</vt:lpstr>
      <vt:lpstr>7.5.4 Content Model for WebApps</vt:lpstr>
      <vt:lpstr>7.5.5 Interaction Model for WebApps</vt:lpstr>
      <vt:lpstr>7.5.6 Functional Model for WebApps</vt:lpstr>
      <vt:lpstr>7.5.7 Configuration Models for WebApps</vt:lpstr>
      <vt:lpstr>7.5.8 Navigation Modeling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CHAP#7</dc:title>
  <dc:creator>Microsoft account</dc:creator>
  <cp:lastModifiedBy>Microsoft account</cp:lastModifiedBy>
  <cp:revision>74</cp:revision>
  <dcterms:created xsi:type="dcterms:W3CDTF">2021-10-20T16:18:30Z</dcterms:created>
  <dcterms:modified xsi:type="dcterms:W3CDTF">2021-10-20T18:47:26Z</dcterms:modified>
</cp:coreProperties>
</file>