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E1AA4-BB58-40B6-807F-80A12E5DEE24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EC81F-A903-4AB5-B719-F5BB70BFC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251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E1AA4-BB58-40B6-807F-80A12E5DEE24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EC81F-A903-4AB5-B719-F5BB70BFC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554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E1AA4-BB58-40B6-807F-80A12E5DEE24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EC81F-A903-4AB5-B719-F5BB70BFC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679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E1AA4-BB58-40B6-807F-80A12E5DEE24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EC81F-A903-4AB5-B719-F5BB70BFC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972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E1AA4-BB58-40B6-807F-80A12E5DEE24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EC81F-A903-4AB5-B719-F5BB70BFC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865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E1AA4-BB58-40B6-807F-80A12E5DEE24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EC81F-A903-4AB5-B719-F5BB70BFC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290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E1AA4-BB58-40B6-807F-80A12E5DEE24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EC81F-A903-4AB5-B719-F5BB70BFC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436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E1AA4-BB58-40B6-807F-80A12E5DEE24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EC81F-A903-4AB5-B719-F5BB70BFC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524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E1AA4-BB58-40B6-807F-80A12E5DEE24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EC81F-A903-4AB5-B719-F5BB70BFC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749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E1AA4-BB58-40B6-807F-80A12E5DEE24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EC81F-A903-4AB5-B719-F5BB70BFC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25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E1AA4-BB58-40B6-807F-80A12E5DEE24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EC81F-A903-4AB5-B719-F5BB70BFC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70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E1AA4-BB58-40B6-807F-80A12E5DEE24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DEC81F-A903-4AB5-B719-F5BB70BFC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329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374656"/>
          </a:xfrm>
        </p:spPr>
        <p:txBody>
          <a:bodyPr/>
          <a:lstStyle/>
          <a:p>
            <a:r>
              <a:rPr lang="en-US" b="1" dirty="0" smtClean="0"/>
              <a:t>Chap#9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425589"/>
            <a:ext cx="10515600" cy="1351127"/>
          </a:xfrm>
        </p:spPr>
        <p:txBody>
          <a:bodyPr/>
          <a:lstStyle/>
          <a:p>
            <a:r>
              <a:rPr lang="en-US" dirty="0" smtClean="0"/>
              <a:t>                                          </a:t>
            </a:r>
            <a:r>
              <a:rPr lang="en-US" sz="4000" b="1" dirty="0" smtClean="0">
                <a:solidFill>
                  <a:schemeClr val="tx1"/>
                </a:solidFill>
              </a:rPr>
              <a:t>Architectural Design</a:t>
            </a:r>
            <a:endParaRPr lang="en-US" sz="4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714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9.3.1 A Brief Taxonomy of Architectural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Data-centered </a:t>
            </a:r>
            <a:r>
              <a:rPr lang="en-US" b="1" dirty="0" smtClean="0"/>
              <a:t>architectures: </a:t>
            </a:r>
            <a:r>
              <a:rPr lang="en-US" dirty="0" smtClean="0"/>
              <a:t>components that update</a:t>
            </a:r>
            <a:r>
              <a:rPr lang="en-US" dirty="0"/>
              <a:t>, add, delete, or otherwise modify data within the </a:t>
            </a:r>
            <a:r>
              <a:rPr lang="en-US" dirty="0" smtClean="0"/>
              <a:t>store. Sends </a:t>
            </a:r>
            <a:r>
              <a:rPr lang="en-US" dirty="0"/>
              <a:t>notifications to client software when data of interest to the </a:t>
            </a:r>
            <a:r>
              <a:rPr lang="en-US" dirty="0" smtClean="0"/>
              <a:t>client changes.</a:t>
            </a:r>
            <a:r>
              <a:rPr lang="en-US" dirty="0"/>
              <a:t> Data-centered architectures promote </a:t>
            </a:r>
            <a:r>
              <a:rPr lang="en-US" i="1" dirty="0" smtClean="0"/>
              <a:t>integrability.</a:t>
            </a:r>
          </a:p>
          <a:p>
            <a:r>
              <a:rPr lang="en-US" b="1" dirty="0"/>
              <a:t>Data-flow </a:t>
            </a:r>
            <a:r>
              <a:rPr lang="en-US" b="1" dirty="0" smtClean="0"/>
              <a:t>architectures: </a:t>
            </a:r>
            <a:r>
              <a:rPr lang="en-US" dirty="0" smtClean="0"/>
              <a:t>This </a:t>
            </a:r>
            <a:r>
              <a:rPr lang="en-US" dirty="0"/>
              <a:t>architecture is applied when input data are to </a:t>
            </a:r>
            <a:r>
              <a:rPr lang="en-US" dirty="0" smtClean="0"/>
              <a:t>be transformed </a:t>
            </a:r>
            <a:r>
              <a:rPr lang="en-US" dirty="0"/>
              <a:t>through a series of computational or manipulative components </a:t>
            </a:r>
            <a:r>
              <a:rPr lang="en-US" dirty="0" smtClean="0"/>
              <a:t>into output </a:t>
            </a:r>
            <a:r>
              <a:rPr lang="en-US" dirty="0"/>
              <a:t>data.</a:t>
            </a:r>
            <a:r>
              <a:rPr lang="en-US" b="1" dirty="0" smtClean="0"/>
              <a:t> </a:t>
            </a:r>
            <a:r>
              <a:rPr lang="en-US" dirty="0" smtClean="0"/>
              <a:t>A </a:t>
            </a:r>
            <a:r>
              <a:rPr lang="en-US" dirty="0"/>
              <a:t>pipe-and-filter pattern </a:t>
            </a:r>
            <a:r>
              <a:rPr lang="en-US" dirty="0" smtClean="0"/>
              <a:t>has </a:t>
            </a:r>
            <a:r>
              <a:rPr lang="en-US" dirty="0"/>
              <a:t>a set of components, </a:t>
            </a:r>
            <a:r>
              <a:rPr lang="en-US" dirty="0" smtClean="0"/>
              <a:t>called </a:t>
            </a:r>
            <a:r>
              <a:rPr lang="en-US" i="1" dirty="0" smtClean="0"/>
              <a:t>filters</a:t>
            </a:r>
            <a:r>
              <a:rPr lang="en-US" dirty="0"/>
              <a:t>, connected by </a:t>
            </a:r>
            <a:r>
              <a:rPr lang="en-US" i="1" dirty="0"/>
              <a:t>pipes </a:t>
            </a:r>
            <a:r>
              <a:rPr lang="en-US" dirty="0"/>
              <a:t>that transmit data from one component to the next</a:t>
            </a:r>
            <a:r>
              <a:rPr lang="en-US" dirty="0" smtClean="0"/>
              <a:t>.</a:t>
            </a:r>
          </a:p>
          <a:p>
            <a:r>
              <a:rPr lang="en-US" b="1" dirty="0"/>
              <a:t>Call and return </a:t>
            </a:r>
            <a:r>
              <a:rPr lang="en-US" b="1" dirty="0" smtClean="0"/>
              <a:t>architectures: </a:t>
            </a:r>
            <a:r>
              <a:rPr lang="en-US" dirty="0" smtClean="0"/>
              <a:t>This </a:t>
            </a:r>
            <a:r>
              <a:rPr lang="en-US" dirty="0"/>
              <a:t>architectural style enables you to achieve </a:t>
            </a:r>
            <a:r>
              <a:rPr lang="en-US" dirty="0" smtClean="0"/>
              <a:t>a program </a:t>
            </a:r>
            <a:r>
              <a:rPr lang="en-US" dirty="0"/>
              <a:t>structure that is relatively easy to modify and </a:t>
            </a:r>
            <a:r>
              <a:rPr lang="en-US" dirty="0" smtClean="0"/>
              <a:t>scale. </a:t>
            </a:r>
            <a:r>
              <a:rPr lang="en-US" dirty="0"/>
              <a:t>• </a:t>
            </a:r>
            <a:r>
              <a:rPr lang="en-US" i="1" dirty="0">
                <a:solidFill>
                  <a:srgbClr val="FF0000"/>
                </a:solidFill>
              </a:rPr>
              <a:t>Main program/subprogram </a:t>
            </a:r>
            <a:r>
              <a:rPr lang="en-US" i="1" dirty="0" smtClean="0">
                <a:solidFill>
                  <a:srgbClr val="FF0000"/>
                </a:solidFill>
              </a:rPr>
              <a:t>architectures: </a:t>
            </a:r>
            <a:r>
              <a:rPr lang="en-US" dirty="0" smtClean="0"/>
              <a:t>This </a:t>
            </a:r>
            <a:r>
              <a:rPr lang="en-US" dirty="0"/>
              <a:t>classic program </a:t>
            </a:r>
            <a:r>
              <a:rPr lang="en-US" dirty="0" smtClean="0"/>
              <a:t>structure decomposes </a:t>
            </a:r>
            <a:r>
              <a:rPr lang="en-US" dirty="0"/>
              <a:t>function into a control hierarchy where a “main” </a:t>
            </a:r>
            <a:r>
              <a:rPr lang="en-US" dirty="0" smtClean="0"/>
              <a:t>program </a:t>
            </a:r>
            <a:r>
              <a:rPr lang="en-US" dirty="0"/>
              <a:t>invokes a number of program components that in turn may invoke still </a:t>
            </a:r>
            <a:r>
              <a:rPr lang="en-US" dirty="0" smtClean="0"/>
              <a:t>other components.</a:t>
            </a:r>
            <a:r>
              <a:rPr lang="en-US" dirty="0"/>
              <a:t> • </a:t>
            </a:r>
            <a:r>
              <a:rPr lang="en-US" i="1" dirty="0">
                <a:solidFill>
                  <a:srgbClr val="FF0000"/>
                </a:solidFill>
              </a:rPr>
              <a:t>Remote procedure call </a:t>
            </a:r>
            <a:r>
              <a:rPr lang="en-US" i="1" dirty="0" smtClean="0">
                <a:solidFill>
                  <a:srgbClr val="FF0000"/>
                </a:solidFill>
              </a:rPr>
              <a:t>architectures :</a:t>
            </a:r>
            <a:r>
              <a:rPr lang="en-US" i="1" dirty="0" smtClean="0"/>
              <a:t> </a:t>
            </a:r>
            <a:r>
              <a:rPr lang="en-US" dirty="0"/>
              <a:t>The components of a </a:t>
            </a:r>
            <a:r>
              <a:rPr lang="en-US" dirty="0" smtClean="0"/>
              <a:t>main program/subprogram </a:t>
            </a:r>
            <a:r>
              <a:rPr lang="en-US" dirty="0"/>
              <a:t>architecture are distributed across multiple </a:t>
            </a:r>
            <a:r>
              <a:rPr lang="en-US" dirty="0" smtClean="0"/>
              <a:t>computers on </a:t>
            </a:r>
            <a:r>
              <a:rPr lang="en-US" dirty="0"/>
              <a:t>a network.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80079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2388"/>
            <a:ext cx="10515600" cy="5494575"/>
          </a:xfrm>
        </p:spPr>
        <p:txBody>
          <a:bodyPr/>
          <a:lstStyle/>
          <a:p>
            <a:r>
              <a:rPr lang="en-US" b="1" dirty="0"/>
              <a:t>Object-oriented </a:t>
            </a:r>
            <a:r>
              <a:rPr lang="en-US" b="1" dirty="0" smtClean="0"/>
              <a:t>architectures: </a:t>
            </a:r>
            <a:r>
              <a:rPr lang="en-US" dirty="0" smtClean="0"/>
              <a:t>The </a:t>
            </a:r>
            <a:r>
              <a:rPr lang="en-US" dirty="0"/>
              <a:t>components of a system encapsulate </a:t>
            </a:r>
            <a:r>
              <a:rPr lang="en-US" dirty="0" smtClean="0"/>
              <a:t>data and </a:t>
            </a:r>
            <a:r>
              <a:rPr lang="en-US" dirty="0"/>
              <a:t>the operations that must be applied to manipulate the data. Communication </a:t>
            </a:r>
            <a:r>
              <a:rPr lang="en-US" dirty="0" smtClean="0"/>
              <a:t>and coordination </a:t>
            </a:r>
            <a:r>
              <a:rPr lang="en-US" dirty="0"/>
              <a:t>between components are accomplished via message passing</a:t>
            </a:r>
            <a:r>
              <a:rPr lang="en-US" dirty="0" smtClean="0"/>
              <a:t>.</a:t>
            </a:r>
          </a:p>
          <a:p>
            <a:r>
              <a:rPr lang="en-US" b="1" dirty="0"/>
              <a:t>Layered </a:t>
            </a:r>
            <a:r>
              <a:rPr lang="en-US" b="1" dirty="0" smtClean="0"/>
              <a:t>architectures: </a:t>
            </a:r>
            <a:r>
              <a:rPr lang="en-US" dirty="0" smtClean="0"/>
              <a:t>A </a:t>
            </a:r>
            <a:r>
              <a:rPr lang="en-US" dirty="0"/>
              <a:t>number of different layers are </a:t>
            </a:r>
            <a:r>
              <a:rPr lang="en-US" dirty="0" smtClean="0"/>
              <a:t>Core layer, utility layer, application layer and user interface layer.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903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9.3.2 Architectural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 the requirements model is developed, you’ll notice that the software must </a:t>
            </a:r>
            <a:r>
              <a:rPr lang="en-US" dirty="0" smtClean="0"/>
              <a:t>address a </a:t>
            </a:r>
            <a:r>
              <a:rPr lang="en-US" dirty="0"/>
              <a:t>number of broad </a:t>
            </a:r>
            <a:r>
              <a:rPr lang="en-US" dirty="0">
                <a:solidFill>
                  <a:srgbClr val="FF0000"/>
                </a:solidFill>
              </a:rPr>
              <a:t>problems </a:t>
            </a:r>
            <a:r>
              <a:rPr lang="en-US" dirty="0"/>
              <a:t>that span the entire application</a:t>
            </a:r>
            <a:r>
              <a:rPr lang="en-US" dirty="0" smtClean="0"/>
              <a:t>.</a:t>
            </a:r>
          </a:p>
          <a:p>
            <a:r>
              <a:rPr lang="en-US" dirty="0"/>
              <a:t>The requirements model also defines a context in which this question must </a:t>
            </a:r>
            <a:r>
              <a:rPr lang="en-US" dirty="0" smtClean="0"/>
              <a:t>be answered.</a:t>
            </a:r>
          </a:p>
          <a:p>
            <a:r>
              <a:rPr lang="en-US" dirty="0"/>
              <a:t>Architectural patterns address an application-specific problem within a </a:t>
            </a:r>
            <a:r>
              <a:rPr lang="en-US" dirty="0" smtClean="0"/>
              <a:t>specific context </a:t>
            </a:r>
            <a:r>
              <a:rPr lang="en-US" dirty="0"/>
              <a:t>and under a set of limitations and constraints. The pattern proposes </a:t>
            </a:r>
            <a:r>
              <a:rPr lang="en-US" dirty="0" smtClean="0"/>
              <a:t>an architectural </a:t>
            </a:r>
            <a:r>
              <a:rPr lang="en-US" dirty="0"/>
              <a:t>solution that can serve as the basis for architectural design.</a:t>
            </a:r>
          </a:p>
        </p:txBody>
      </p:sp>
    </p:spTree>
    <p:extLst>
      <p:ext uri="{BB962C8B-B14F-4D97-AF65-F5344CB8AC3E}">
        <p14:creationId xmlns:p14="http://schemas.microsoft.com/office/powerpoint/2010/main" val="3294889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9.3.3 Organization and Refinement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</a:t>
            </a:r>
            <a:r>
              <a:rPr lang="en-US" dirty="0"/>
              <a:t>is important to establish a set of design criteria that can be used to assess </a:t>
            </a:r>
            <a:r>
              <a:rPr lang="en-US" dirty="0" smtClean="0"/>
              <a:t>an architectural </a:t>
            </a:r>
            <a:r>
              <a:rPr lang="en-US" dirty="0"/>
              <a:t>design that is derived</a:t>
            </a:r>
            <a:r>
              <a:rPr lang="en-US" dirty="0" smtClean="0"/>
              <a:t>.</a:t>
            </a:r>
          </a:p>
          <a:p>
            <a:r>
              <a:rPr lang="en-US" dirty="0"/>
              <a:t>The following questions </a:t>
            </a:r>
            <a:r>
              <a:rPr lang="en-US" dirty="0" smtClean="0"/>
              <a:t>provide insight into </a:t>
            </a:r>
            <a:r>
              <a:rPr lang="en-US" dirty="0"/>
              <a:t>an architectural </a:t>
            </a:r>
            <a:r>
              <a:rPr lang="en-US" dirty="0" smtClean="0"/>
              <a:t>style are </a:t>
            </a:r>
            <a:r>
              <a:rPr lang="en-US" b="1" dirty="0" smtClean="0"/>
              <a:t>Control and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429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9.4 Architectural Design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i="1" dirty="0"/>
              <a:t>archetype </a:t>
            </a:r>
            <a:r>
              <a:rPr lang="en-US" dirty="0"/>
              <a:t>is an abstraction (similar to a class) that </a:t>
            </a:r>
            <a:r>
              <a:rPr lang="en-US" dirty="0" smtClean="0"/>
              <a:t>represents one </a:t>
            </a:r>
            <a:r>
              <a:rPr lang="en-US" dirty="0"/>
              <a:t>element of system behavior.</a:t>
            </a:r>
            <a:endParaRPr lang="en-US" dirty="0" smtClean="0"/>
          </a:p>
          <a:p>
            <a:r>
              <a:rPr lang="en-US" dirty="0" smtClean="0"/>
              <a:t>designer </a:t>
            </a:r>
            <a:r>
              <a:rPr lang="en-US" dirty="0"/>
              <a:t>specifies the structure of the system by defining </a:t>
            </a:r>
            <a:r>
              <a:rPr lang="en-US" dirty="0" smtClean="0"/>
              <a:t>and refining </a:t>
            </a:r>
            <a:r>
              <a:rPr lang="en-US" dirty="0"/>
              <a:t>software components that implement each archetype.</a:t>
            </a:r>
          </a:p>
        </p:txBody>
      </p:sp>
    </p:spTree>
    <p:extLst>
      <p:ext uri="{BB962C8B-B14F-4D97-AF65-F5344CB8AC3E}">
        <p14:creationId xmlns:p14="http://schemas.microsoft.com/office/powerpoint/2010/main" val="19263949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9.4.1 Representing the System in Context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Software </a:t>
            </a:r>
            <a:r>
              <a:rPr lang="en-US" dirty="0"/>
              <a:t>architect uses an </a:t>
            </a:r>
            <a:r>
              <a:rPr lang="en-US" i="1" dirty="0"/>
              <a:t>architectural context </a:t>
            </a:r>
            <a:r>
              <a:rPr lang="en-US" i="1" dirty="0" smtClean="0"/>
              <a:t>diagram </a:t>
            </a:r>
            <a:r>
              <a:rPr lang="en-US" dirty="0" smtClean="0"/>
              <a:t>(ACD</a:t>
            </a:r>
            <a:r>
              <a:rPr lang="en-US" dirty="0"/>
              <a:t>) to model the manner in which software interacts with entities </a:t>
            </a:r>
            <a:r>
              <a:rPr lang="en-US" dirty="0" smtClean="0"/>
              <a:t>external to </a:t>
            </a:r>
            <a:r>
              <a:rPr lang="en-US" dirty="0"/>
              <a:t>its boundaries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i="1" dirty="0">
                <a:solidFill>
                  <a:srgbClr val="FF0000"/>
                </a:solidFill>
              </a:rPr>
              <a:t>Superordinate systems</a:t>
            </a:r>
            <a:r>
              <a:rPr lang="en-US" dirty="0"/>
              <a:t>—those systems that use the target system as part </a:t>
            </a:r>
            <a:r>
              <a:rPr lang="en-US" dirty="0" smtClean="0"/>
              <a:t>of some </a:t>
            </a:r>
            <a:r>
              <a:rPr lang="en-US" dirty="0"/>
              <a:t>higher-level processing scheme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i="1" dirty="0">
                <a:solidFill>
                  <a:srgbClr val="FF0000"/>
                </a:solidFill>
              </a:rPr>
              <a:t>Subordinate systems</a:t>
            </a:r>
            <a:r>
              <a:rPr lang="en-US" dirty="0"/>
              <a:t>—those systems that are used by the target system </a:t>
            </a:r>
            <a:r>
              <a:rPr lang="en-US" dirty="0" smtClean="0"/>
              <a:t>and provide </a:t>
            </a:r>
            <a:r>
              <a:rPr lang="en-US" dirty="0"/>
              <a:t>data or processing that are necessary to complete target </a:t>
            </a:r>
            <a:r>
              <a:rPr lang="en-US" dirty="0" smtClean="0"/>
              <a:t>system functionality.</a:t>
            </a:r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i="1" dirty="0">
                <a:solidFill>
                  <a:srgbClr val="FF0000"/>
                </a:solidFill>
              </a:rPr>
              <a:t>Peer-level systems</a:t>
            </a:r>
            <a:r>
              <a:rPr lang="en-US" dirty="0"/>
              <a:t>—those systems that interact on a peer-to-peer basis </a:t>
            </a:r>
            <a:r>
              <a:rPr lang="en-US" dirty="0" smtClean="0"/>
              <a:t>information </a:t>
            </a:r>
            <a:r>
              <a:rPr lang="en-US" dirty="0"/>
              <a:t>is either produced or consumed by the peers and the </a:t>
            </a:r>
            <a:r>
              <a:rPr lang="en-US" dirty="0" smtClean="0"/>
              <a:t>target system.</a:t>
            </a:r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i="1" dirty="0">
                <a:solidFill>
                  <a:srgbClr val="FF0000"/>
                </a:solidFill>
              </a:rPr>
              <a:t>Actors</a:t>
            </a:r>
            <a:r>
              <a:rPr lang="en-US" dirty="0"/>
              <a:t>—entities (people, devices) that interact with the target system </a:t>
            </a:r>
            <a:r>
              <a:rPr lang="en-US" dirty="0" smtClean="0"/>
              <a:t>by producing </a:t>
            </a:r>
            <a:r>
              <a:rPr lang="en-US" dirty="0"/>
              <a:t>or consuming information that is necessary for requisite processing.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0277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9.4.2 Defining Archetypes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target </a:t>
            </a:r>
            <a:r>
              <a:rPr lang="en-US" dirty="0" smtClean="0"/>
              <a:t>system architecture </a:t>
            </a:r>
            <a:r>
              <a:rPr lang="en-US" dirty="0"/>
              <a:t>is composed of these archetypes, which represent stable </a:t>
            </a:r>
            <a:r>
              <a:rPr lang="en-US" dirty="0" smtClean="0"/>
              <a:t>elements of </a:t>
            </a:r>
            <a:r>
              <a:rPr lang="en-US" dirty="0"/>
              <a:t>the </a:t>
            </a:r>
            <a:r>
              <a:rPr lang="en-US" dirty="0" smtClean="0"/>
              <a:t>architecture.</a:t>
            </a:r>
          </a:p>
          <a:p>
            <a:r>
              <a:rPr lang="en-US" b="1" dirty="0" smtClean="0"/>
              <a:t>Node </a:t>
            </a:r>
            <a:r>
              <a:rPr lang="en-US" dirty="0" smtClean="0"/>
              <a:t>Represents </a:t>
            </a:r>
            <a:r>
              <a:rPr lang="en-US" dirty="0"/>
              <a:t>a cohesive collection of input and output elements </a:t>
            </a:r>
            <a:r>
              <a:rPr lang="en-US" dirty="0" smtClean="0"/>
              <a:t>of the </a:t>
            </a:r>
            <a:r>
              <a:rPr lang="en-US" dirty="0"/>
              <a:t>home security function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Detector </a:t>
            </a:r>
            <a:r>
              <a:rPr lang="en-US" dirty="0" smtClean="0"/>
              <a:t>An </a:t>
            </a:r>
            <a:r>
              <a:rPr lang="en-US" dirty="0"/>
              <a:t>abstraction that encompasses all sensing equipment that </a:t>
            </a:r>
            <a:r>
              <a:rPr lang="en-US" dirty="0" smtClean="0"/>
              <a:t>feeds information </a:t>
            </a:r>
            <a:r>
              <a:rPr lang="en-US" dirty="0"/>
              <a:t>into the target system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b="1" dirty="0" smtClean="0"/>
              <a:t>Indicator </a:t>
            </a:r>
            <a:r>
              <a:rPr lang="en-US" dirty="0" smtClean="0"/>
              <a:t>An </a:t>
            </a:r>
            <a:r>
              <a:rPr lang="en-US" dirty="0"/>
              <a:t>abstraction that represents all </a:t>
            </a:r>
            <a:r>
              <a:rPr lang="en-US" dirty="0" smtClean="0"/>
              <a:t>mechanisms for </a:t>
            </a:r>
            <a:r>
              <a:rPr lang="en-US" dirty="0"/>
              <a:t>indicating that an alarm condition is occurring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b="1" dirty="0" smtClean="0"/>
              <a:t>Controller </a:t>
            </a:r>
            <a:r>
              <a:rPr lang="en-US" dirty="0" smtClean="0"/>
              <a:t>If </a:t>
            </a:r>
            <a:r>
              <a:rPr lang="en-US" dirty="0"/>
              <a:t>controllers reside on a network, they </a:t>
            </a:r>
            <a:r>
              <a:rPr lang="en-US" dirty="0" smtClean="0"/>
              <a:t>have the </a:t>
            </a:r>
            <a:r>
              <a:rPr lang="en-US" dirty="0"/>
              <a:t>ability to communicate with one another.</a:t>
            </a:r>
          </a:p>
        </p:txBody>
      </p:sp>
    </p:spTree>
    <p:extLst>
      <p:ext uri="{BB962C8B-B14F-4D97-AF65-F5344CB8AC3E}">
        <p14:creationId xmlns:p14="http://schemas.microsoft.com/office/powerpoint/2010/main" val="16420502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9.4.3 Refining the Architecture into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architecture must </a:t>
            </a:r>
            <a:r>
              <a:rPr lang="en-US" dirty="0" smtClean="0"/>
              <a:t>accommodate many </a:t>
            </a:r>
            <a:r>
              <a:rPr lang="en-US" dirty="0"/>
              <a:t>infrastructure components that enable application </a:t>
            </a:r>
            <a:r>
              <a:rPr lang="en-US" dirty="0" smtClean="0"/>
              <a:t>components but </a:t>
            </a:r>
            <a:r>
              <a:rPr lang="en-US" dirty="0"/>
              <a:t>have no business connection to the application domain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top-level components that address the following functionality:</a:t>
            </a:r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i="1" dirty="0"/>
              <a:t>External communication management</a:t>
            </a:r>
            <a:r>
              <a:rPr lang="en-US" dirty="0"/>
              <a:t>—coordinates communication of </a:t>
            </a:r>
            <a:r>
              <a:rPr lang="en-US" dirty="0" smtClean="0"/>
              <a:t>the security </a:t>
            </a:r>
            <a:r>
              <a:rPr lang="en-US" dirty="0"/>
              <a:t>function with external entities such as other Internet-based </a:t>
            </a:r>
            <a:r>
              <a:rPr lang="en-US" dirty="0" smtClean="0"/>
              <a:t>systems and </a:t>
            </a:r>
            <a:r>
              <a:rPr lang="en-US" dirty="0"/>
              <a:t>external alarm notification.</a:t>
            </a:r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i="1" dirty="0"/>
              <a:t>Control panel processing</a:t>
            </a:r>
            <a:r>
              <a:rPr lang="en-US" dirty="0"/>
              <a:t>—manages all control panel functionality.</a:t>
            </a:r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i="1" dirty="0"/>
              <a:t>Detector management</a:t>
            </a:r>
            <a:r>
              <a:rPr lang="en-US" dirty="0"/>
              <a:t>—coordinates access to all detectors attached to </a:t>
            </a:r>
            <a:r>
              <a:rPr lang="en-US" dirty="0" smtClean="0"/>
              <a:t>the system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i="1" dirty="0"/>
              <a:t>Alarm processing</a:t>
            </a:r>
            <a:r>
              <a:rPr lang="en-US" dirty="0"/>
              <a:t>—verifies and acts on all alarm conditions.</a:t>
            </a:r>
          </a:p>
        </p:txBody>
      </p:sp>
    </p:spTree>
    <p:extLst>
      <p:ext uri="{BB962C8B-B14F-4D97-AF65-F5344CB8AC3E}">
        <p14:creationId xmlns:p14="http://schemas.microsoft.com/office/powerpoint/2010/main" val="25876736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9.4.4 Describing Instantiations of the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Context </a:t>
            </a:r>
            <a:r>
              <a:rPr lang="en-US" dirty="0"/>
              <a:t>of the system has been represented, archetypes that indicate </a:t>
            </a:r>
            <a:r>
              <a:rPr lang="en-US" dirty="0" smtClean="0"/>
              <a:t>the important </a:t>
            </a:r>
            <a:r>
              <a:rPr lang="en-US" dirty="0"/>
              <a:t>abstractions within the problem domain have been defined, the </a:t>
            </a:r>
            <a:r>
              <a:rPr lang="en-US" dirty="0" smtClean="0"/>
              <a:t>overall structure </a:t>
            </a:r>
            <a:r>
              <a:rPr lang="en-US" dirty="0"/>
              <a:t>of the system is apparent, and the major software components </a:t>
            </a:r>
            <a:r>
              <a:rPr lang="en-US" dirty="0" smtClean="0"/>
              <a:t>have been </a:t>
            </a:r>
            <a:r>
              <a:rPr lang="en-US" dirty="0"/>
              <a:t>identified. However, further refinement </a:t>
            </a:r>
            <a:r>
              <a:rPr lang="en-US" dirty="0" smtClean="0"/>
              <a:t>is still </a:t>
            </a:r>
            <a:r>
              <a:rPr lang="en-US" dirty="0"/>
              <a:t>necessary.</a:t>
            </a:r>
            <a:endParaRPr lang="en-US" dirty="0" smtClean="0"/>
          </a:p>
          <a:p>
            <a:r>
              <a:rPr lang="en-US" dirty="0" smtClean="0"/>
              <a:t>actual </a:t>
            </a:r>
            <a:r>
              <a:rPr lang="en-US" dirty="0"/>
              <a:t>instantiation of the architecture is developed. By </a:t>
            </a:r>
            <a:r>
              <a:rPr lang="en-US" dirty="0" smtClean="0"/>
              <a:t>this I </a:t>
            </a:r>
            <a:r>
              <a:rPr lang="en-US" dirty="0"/>
              <a:t>mean that the architecture is applied to a specific problem with the intent of </a:t>
            </a:r>
            <a:r>
              <a:rPr lang="en-US" dirty="0" smtClean="0"/>
              <a:t>demonstrating that </a:t>
            </a:r>
            <a:r>
              <a:rPr lang="en-US" dirty="0"/>
              <a:t>the structure and components are appropriate.</a:t>
            </a:r>
          </a:p>
        </p:txBody>
      </p:sp>
    </p:spTree>
    <p:extLst>
      <p:ext uri="{BB962C8B-B14F-4D97-AF65-F5344CB8AC3E}">
        <p14:creationId xmlns:p14="http://schemas.microsoft.com/office/powerpoint/2010/main" val="35988587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9.5 ASSESSING ALTERNATIVE ARCHITECTURAL DESIGNS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9.5.1 </a:t>
            </a:r>
            <a:r>
              <a:rPr lang="en-US" b="1" dirty="0" smtClean="0"/>
              <a:t>An </a:t>
            </a:r>
            <a:r>
              <a:rPr lang="en-US" b="1" dirty="0"/>
              <a:t>Architecture Trade-Off Analysis </a:t>
            </a:r>
            <a:r>
              <a:rPr lang="en-US" b="1" dirty="0" smtClean="0"/>
              <a:t>Method</a:t>
            </a:r>
          </a:p>
          <a:p>
            <a:r>
              <a:rPr lang="en-US" dirty="0" smtClean="0"/>
              <a:t>Iterative </a:t>
            </a:r>
            <a:r>
              <a:rPr lang="en-US" dirty="0"/>
              <a:t>evaluation process for </a:t>
            </a:r>
            <a:r>
              <a:rPr lang="en-US" dirty="0" smtClean="0"/>
              <a:t>software architectures</a:t>
            </a:r>
            <a:r>
              <a:rPr lang="en-US" dirty="0"/>
              <a:t>. The design analysis activities that follow are performed </a:t>
            </a:r>
            <a:r>
              <a:rPr lang="en-US" dirty="0" smtClean="0"/>
              <a:t>iteratively.</a:t>
            </a:r>
          </a:p>
          <a:p>
            <a:r>
              <a:rPr lang="en-US" i="1" dirty="0">
                <a:solidFill>
                  <a:srgbClr val="FF0000"/>
                </a:solidFill>
              </a:rPr>
              <a:t>Collect </a:t>
            </a:r>
            <a:r>
              <a:rPr lang="en-US" i="1" dirty="0" smtClean="0">
                <a:solidFill>
                  <a:srgbClr val="FF0000"/>
                </a:solidFill>
              </a:rPr>
              <a:t>scenarios</a:t>
            </a:r>
            <a:r>
              <a:rPr lang="en-US" i="1" dirty="0" smtClean="0"/>
              <a:t>: </a:t>
            </a:r>
            <a:r>
              <a:rPr lang="en-US" dirty="0"/>
              <a:t>set of use </a:t>
            </a:r>
            <a:r>
              <a:rPr lang="en-US" dirty="0" smtClean="0"/>
              <a:t>cases from user point of view</a:t>
            </a:r>
            <a:endParaRPr lang="en-US" i="1" dirty="0" smtClean="0"/>
          </a:p>
          <a:p>
            <a:r>
              <a:rPr lang="en-US" i="1" dirty="0">
                <a:solidFill>
                  <a:srgbClr val="FF0000"/>
                </a:solidFill>
              </a:rPr>
              <a:t>Elicit requirements, constraints, and environment </a:t>
            </a:r>
            <a:r>
              <a:rPr lang="en-US" i="1" dirty="0" smtClean="0">
                <a:solidFill>
                  <a:srgbClr val="FF0000"/>
                </a:solidFill>
              </a:rPr>
              <a:t>description</a:t>
            </a:r>
            <a:r>
              <a:rPr lang="en-US" i="1" dirty="0" smtClean="0"/>
              <a:t>: </a:t>
            </a:r>
            <a:r>
              <a:rPr lang="en-US" dirty="0"/>
              <a:t>all stakeholder concerns have been </a:t>
            </a:r>
            <a:r>
              <a:rPr lang="en-US" dirty="0" smtClean="0"/>
              <a:t>addressed.</a:t>
            </a:r>
            <a:endParaRPr lang="en-US" i="1" dirty="0" smtClean="0"/>
          </a:p>
          <a:p>
            <a:r>
              <a:rPr lang="en-US" i="1" dirty="0">
                <a:solidFill>
                  <a:srgbClr val="FF0000"/>
                </a:solidFill>
              </a:rPr>
              <a:t>Describe the architectural styles/patterns that have been chosen to address </a:t>
            </a:r>
            <a:r>
              <a:rPr lang="en-US" i="1" dirty="0" smtClean="0">
                <a:solidFill>
                  <a:srgbClr val="FF0000"/>
                </a:solidFill>
              </a:rPr>
              <a:t>the scenarios </a:t>
            </a:r>
            <a:r>
              <a:rPr lang="en-US" i="1" dirty="0">
                <a:solidFill>
                  <a:srgbClr val="FF0000"/>
                </a:solidFill>
              </a:rPr>
              <a:t>and </a:t>
            </a:r>
            <a:r>
              <a:rPr lang="en-US" i="1" dirty="0" smtClean="0">
                <a:solidFill>
                  <a:srgbClr val="FF0000"/>
                </a:solidFill>
              </a:rPr>
              <a:t>requirements: </a:t>
            </a:r>
            <a:r>
              <a:rPr lang="en-US" dirty="0" smtClean="0"/>
              <a:t>The </a:t>
            </a:r>
            <a:r>
              <a:rPr lang="en-US" dirty="0"/>
              <a:t>architectural style(s) should be </a:t>
            </a:r>
            <a:r>
              <a:rPr lang="en-US" dirty="0" smtClean="0"/>
              <a:t>described using </a:t>
            </a:r>
            <a:r>
              <a:rPr lang="en-US" dirty="0"/>
              <a:t>one of the following architectural views</a:t>
            </a:r>
            <a:r>
              <a:rPr lang="en-US" dirty="0" smtClean="0"/>
              <a:t>: </a:t>
            </a:r>
            <a:r>
              <a:rPr lang="en-US" b="1" i="1" dirty="0" smtClean="0"/>
              <a:t>Module view</a:t>
            </a:r>
            <a:r>
              <a:rPr lang="en-US" i="1" dirty="0" smtClean="0"/>
              <a:t>: </a:t>
            </a:r>
            <a:r>
              <a:rPr lang="en-US" dirty="0"/>
              <a:t>work assignments with components</a:t>
            </a:r>
            <a:r>
              <a:rPr lang="en-US" dirty="0" smtClean="0"/>
              <a:t>, </a:t>
            </a:r>
            <a:r>
              <a:rPr lang="en-US" b="1" i="1" dirty="0" smtClean="0"/>
              <a:t>Process </a:t>
            </a:r>
            <a:r>
              <a:rPr lang="en-US" b="1" i="1" dirty="0"/>
              <a:t>view </a:t>
            </a:r>
            <a:r>
              <a:rPr lang="en-US" dirty="0"/>
              <a:t>for analysis of system </a:t>
            </a:r>
            <a:r>
              <a:rPr lang="en-US" dirty="0" smtClean="0"/>
              <a:t>performance, </a:t>
            </a:r>
            <a:r>
              <a:rPr lang="en-US" b="1" i="1" dirty="0" smtClean="0"/>
              <a:t>Data </a:t>
            </a:r>
            <a:r>
              <a:rPr lang="en-US" b="1" i="1" dirty="0"/>
              <a:t>flow view </a:t>
            </a:r>
            <a:r>
              <a:rPr lang="en-US" dirty="0" smtClean="0"/>
              <a:t>meets functional </a:t>
            </a:r>
            <a:r>
              <a:rPr lang="en-US" dirty="0"/>
              <a:t>requirements.</a:t>
            </a:r>
            <a:endParaRPr lang="en-US" i="1" dirty="0" smtClean="0">
              <a:solidFill>
                <a:srgbClr val="FF0000"/>
              </a:solidFill>
            </a:endParaRPr>
          </a:p>
          <a:p>
            <a:r>
              <a:rPr lang="en-US" i="1" dirty="0">
                <a:solidFill>
                  <a:srgbClr val="FF0000"/>
                </a:solidFill>
              </a:rPr>
              <a:t>Evaluate quality attributes by considering each attribute in </a:t>
            </a:r>
            <a:r>
              <a:rPr lang="en-US" i="1" dirty="0" smtClean="0">
                <a:solidFill>
                  <a:srgbClr val="FF0000"/>
                </a:solidFill>
              </a:rPr>
              <a:t>isolation</a:t>
            </a:r>
          </a:p>
          <a:p>
            <a:r>
              <a:rPr lang="en-US" i="1" dirty="0" smtClean="0">
                <a:solidFill>
                  <a:srgbClr val="FF0000"/>
                </a:solidFill>
              </a:rPr>
              <a:t>Identify </a:t>
            </a:r>
            <a:r>
              <a:rPr lang="en-US" i="1" dirty="0">
                <a:solidFill>
                  <a:srgbClr val="FF0000"/>
                </a:solidFill>
              </a:rPr>
              <a:t>the sensitivity of quality attributes to various architectural attributes for </a:t>
            </a:r>
            <a:r>
              <a:rPr lang="en-US" i="1" dirty="0" smtClean="0">
                <a:solidFill>
                  <a:srgbClr val="FF0000"/>
                </a:solidFill>
              </a:rPr>
              <a:t>a specific </a:t>
            </a:r>
            <a:r>
              <a:rPr lang="en-US" i="1" dirty="0">
                <a:solidFill>
                  <a:srgbClr val="FF0000"/>
                </a:solidFill>
              </a:rPr>
              <a:t>architectural </a:t>
            </a:r>
            <a:r>
              <a:rPr lang="en-US" i="1" dirty="0" smtClean="0">
                <a:solidFill>
                  <a:srgbClr val="FF0000"/>
                </a:solidFill>
              </a:rPr>
              <a:t>style: </a:t>
            </a:r>
            <a:r>
              <a:rPr lang="en-US" i="1" dirty="0" smtClean="0"/>
              <a:t>Change to performance</a:t>
            </a:r>
            <a:endParaRPr lang="en-US" i="1" dirty="0" smtClean="0"/>
          </a:p>
          <a:p>
            <a:r>
              <a:rPr lang="en-US" i="1" dirty="0">
                <a:solidFill>
                  <a:srgbClr val="FF0000"/>
                </a:solidFill>
              </a:rPr>
              <a:t>Critique candidate architectures </a:t>
            </a:r>
            <a:r>
              <a:rPr lang="en-US" i="1" dirty="0" smtClean="0">
                <a:solidFill>
                  <a:srgbClr val="FF0000"/>
                </a:solidFill>
              </a:rPr>
              <a:t>using </a:t>
            </a:r>
            <a:r>
              <a:rPr lang="en-US" i="1" dirty="0">
                <a:solidFill>
                  <a:srgbClr val="FF0000"/>
                </a:solidFill>
              </a:rPr>
              <a:t>the sensitivity analysis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420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71248" y="805218"/>
            <a:ext cx="4531056" cy="521344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715" y="928048"/>
            <a:ext cx="4143577" cy="4872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7315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9.5.2 Architectural Complexity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Consider </a:t>
            </a:r>
            <a:r>
              <a:rPr lang="en-US" dirty="0"/>
              <a:t>dependencies between components within the architecture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three types of dependencies:</a:t>
            </a:r>
          </a:p>
          <a:p>
            <a:r>
              <a:rPr lang="en-US" b="1" i="1" dirty="0"/>
              <a:t>Sharing dependencies </a:t>
            </a:r>
            <a:r>
              <a:rPr lang="en-US" dirty="0"/>
              <a:t>represent dependence relationships among consumers who use </a:t>
            </a:r>
            <a:r>
              <a:rPr lang="en-US" dirty="0" smtClean="0"/>
              <a:t>the same </a:t>
            </a:r>
            <a:r>
              <a:rPr lang="en-US" dirty="0"/>
              <a:t>resource or producers who produce for the same </a:t>
            </a:r>
            <a:r>
              <a:rPr lang="en-US" dirty="0" smtClean="0"/>
              <a:t>consumers.</a:t>
            </a:r>
          </a:p>
          <a:p>
            <a:r>
              <a:rPr lang="en-US" b="1" i="1" dirty="0"/>
              <a:t>Flow dependencies </a:t>
            </a:r>
            <a:r>
              <a:rPr lang="en-US" dirty="0"/>
              <a:t>represent dependence relationships between producers and </a:t>
            </a:r>
            <a:r>
              <a:rPr lang="en-US" dirty="0" smtClean="0"/>
              <a:t>consumers of </a:t>
            </a:r>
            <a:r>
              <a:rPr lang="en-US" dirty="0"/>
              <a:t>resources</a:t>
            </a:r>
            <a:r>
              <a:rPr lang="en-US" dirty="0" smtClean="0"/>
              <a:t>.</a:t>
            </a:r>
          </a:p>
          <a:p>
            <a:r>
              <a:rPr lang="en-US" b="1" i="1" dirty="0"/>
              <a:t>Constrained dependencies </a:t>
            </a:r>
            <a:r>
              <a:rPr lang="en-US" dirty="0"/>
              <a:t>represent constraints on the relative flow of control </a:t>
            </a:r>
            <a:r>
              <a:rPr lang="en-US" dirty="0" smtClean="0"/>
              <a:t>among a </a:t>
            </a:r>
            <a:r>
              <a:rPr lang="en-US" dirty="0"/>
              <a:t>set of activities.</a:t>
            </a:r>
          </a:p>
        </p:txBody>
      </p:sp>
    </p:spTree>
    <p:extLst>
      <p:ext uri="{BB962C8B-B14F-4D97-AF65-F5344CB8AC3E}">
        <p14:creationId xmlns:p14="http://schemas.microsoft.com/office/powerpoint/2010/main" val="16190296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9.5.3 Architectural Description 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Architectural description language </a:t>
            </a:r>
            <a:r>
              <a:rPr lang="en-US" dirty="0"/>
              <a:t>(ADL) provides a semantics and syntax for </a:t>
            </a:r>
            <a:r>
              <a:rPr lang="en-US" dirty="0" smtClean="0"/>
              <a:t>describing a </a:t>
            </a:r>
            <a:r>
              <a:rPr lang="en-US" dirty="0"/>
              <a:t>software architecture.</a:t>
            </a:r>
          </a:p>
        </p:txBody>
      </p:sp>
    </p:spTree>
    <p:extLst>
      <p:ext uri="{BB962C8B-B14F-4D97-AF65-F5344CB8AC3E}">
        <p14:creationId xmlns:p14="http://schemas.microsoft.com/office/powerpoint/2010/main" val="24670112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9.6 Architectural Mapping Using Data Flow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mapping technique, called </a:t>
            </a:r>
            <a:r>
              <a:rPr lang="en-US" i="1" dirty="0"/>
              <a:t>structured </a:t>
            </a:r>
            <a:r>
              <a:rPr lang="en-US" i="1" dirty="0" smtClean="0"/>
              <a:t>design.</a:t>
            </a:r>
            <a:r>
              <a:rPr lang="en-US" dirty="0"/>
              <a:t> The transition from </a:t>
            </a:r>
            <a:r>
              <a:rPr lang="en-US" dirty="0" smtClean="0"/>
              <a:t>information flow </a:t>
            </a:r>
            <a:r>
              <a:rPr lang="en-US" dirty="0"/>
              <a:t>(represented as a DFD) to program structure is accomplished as part of a </a:t>
            </a:r>
            <a:r>
              <a:rPr lang="en-US" dirty="0" smtClean="0"/>
              <a:t>six step process</a:t>
            </a:r>
            <a:r>
              <a:rPr lang="en-US" dirty="0"/>
              <a:t>: (1) the type of information flow is established, (2) flow boundaries </a:t>
            </a:r>
            <a:r>
              <a:rPr lang="en-US" dirty="0" smtClean="0"/>
              <a:t>are indicated</a:t>
            </a:r>
            <a:r>
              <a:rPr lang="en-US" dirty="0"/>
              <a:t>, (3) the DFD is mapped into the program structure, (4) control hierarchy </a:t>
            </a:r>
            <a:r>
              <a:rPr lang="en-US" dirty="0" smtClean="0"/>
              <a:t>is defined</a:t>
            </a:r>
            <a:r>
              <a:rPr lang="en-US" dirty="0"/>
              <a:t>, (5) the resultant structure is refined using design measures and heuristics, </a:t>
            </a:r>
            <a:r>
              <a:rPr lang="en-US" dirty="0" smtClean="0"/>
              <a:t>and (6</a:t>
            </a:r>
            <a:r>
              <a:rPr lang="en-US" dirty="0"/>
              <a:t>) the architectural description is refined and elaborated.</a:t>
            </a:r>
          </a:p>
        </p:txBody>
      </p:sp>
    </p:spTree>
    <p:extLst>
      <p:ext uri="{BB962C8B-B14F-4D97-AF65-F5344CB8AC3E}">
        <p14:creationId xmlns:p14="http://schemas.microsoft.com/office/powerpoint/2010/main" val="3603849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5342" y="573206"/>
            <a:ext cx="10398457" cy="560375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9.6.1 Transform Mapping</a:t>
            </a:r>
            <a:endParaRPr lang="en-US" b="1" dirty="0" smtClean="0"/>
          </a:p>
          <a:p>
            <a:r>
              <a:rPr lang="en-US" dirty="0" smtClean="0"/>
              <a:t>Step </a:t>
            </a:r>
            <a:r>
              <a:rPr lang="en-US" dirty="0"/>
              <a:t>1. Review the fundamental system </a:t>
            </a:r>
            <a:r>
              <a:rPr lang="en-US" dirty="0" smtClean="0"/>
              <a:t>model</a:t>
            </a:r>
          </a:p>
          <a:p>
            <a:r>
              <a:rPr lang="en-US" dirty="0"/>
              <a:t>Step 2. Review and refine data flow diagrams for the software</a:t>
            </a:r>
            <a:r>
              <a:rPr lang="en-US" dirty="0" smtClean="0"/>
              <a:t>.</a:t>
            </a:r>
          </a:p>
          <a:p>
            <a:r>
              <a:rPr lang="en-US" dirty="0"/>
              <a:t>Step 3. Determine whether the DFD has transform </a:t>
            </a:r>
            <a:r>
              <a:rPr lang="en-US" dirty="0" smtClean="0"/>
              <a:t>flow characteristics.</a:t>
            </a:r>
          </a:p>
          <a:p>
            <a:r>
              <a:rPr lang="en-US" dirty="0"/>
              <a:t>Step 4. Isolate the transform center by specifying incoming and </a:t>
            </a:r>
            <a:r>
              <a:rPr lang="en-US" dirty="0" smtClean="0"/>
              <a:t>outgoing flow </a:t>
            </a:r>
            <a:r>
              <a:rPr lang="en-US" dirty="0"/>
              <a:t>boundaries</a:t>
            </a:r>
            <a:r>
              <a:rPr lang="en-US" dirty="0" smtClean="0"/>
              <a:t>.</a:t>
            </a:r>
          </a:p>
          <a:p>
            <a:r>
              <a:rPr lang="en-US" dirty="0"/>
              <a:t>Step 5. Perform “first-level </a:t>
            </a:r>
            <a:r>
              <a:rPr lang="en-US" dirty="0" smtClean="0"/>
              <a:t>factoring” -&gt; Computation</a:t>
            </a:r>
          </a:p>
          <a:p>
            <a:r>
              <a:rPr lang="en-US" dirty="0"/>
              <a:t>Step 6. Perform “second-level </a:t>
            </a:r>
            <a:r>
              <a:rPr lang="en-US" dirty="0" smtClean="0"/>
              <a:t>factoring”-&gt;remove redundancy</a:t>
            </a:r>
          </a:p>
          <a:p>
            <a:r>
              <a:rPr lang="en-US" dirty="0"/>
              <a:t>Step 7. Refine the first-iteration architecture using design heuristics </a:t>
            </a:r>
            <a:r>
              <a:rPr lang="en-US" dirty="0" smtClean="0"/>
              <a:t>for improved </a:t>
            </a:r>
            <a:r>
              <a:rPr lang="en-US" dirty="0"/>
              <a:t>software quality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/>
              <a:t>9.6.2 Refining the Architectural Design</a:t>
            </a:r>
          </a:p>
        </p:txBody>
      </p:sp>
    </p:spTree>
    <p:extLst>
      <p:ext uri="{BB962C8B-B14F-4D97-AF65-F5344CB8AC3E}">
        <p14:creationId xmlns:p14="http://schemas.microsoft.com/office/powerpoint/2010/main" val="520136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Design </a:t>
            </a:r>
            <a:r>
              <a:rPr lang="en-US" dirty="0"/>
              <a:t>has been described as a multistep process in which </a:t>
            </a:r>
            <a:r>
              <a:rPr lang="en-US" dirty="0" smtClean="0"/>
              <a:t>representations of </a:t>
            </a:r>
            <a:r>
              <a:rPr lang="en-US" dirty="0"/>
              <a:t>data and program structure, interface characteristics, and </a:t>
            </a:r>
            <a:r>
              <a:rPr lang="en-US" dirty="0" smtClean="0"/>
              <a:t>procedural detail </a:t>
            </a:r>
            <a:r>
              <a:rPr lang="en-US" dirty="0"/>
              <a:t>are synthesized from information requirements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Major decisions, organize structure,</a:t>
            </a:r>
            <a:r>
              <a:rPr lang="en-US" dirty="0"/>
              <a:t> information </a:t>
            </a:r>
            <a:r>
              <a:rPr lang="en-US" dirty="0" smtClean="0"/>
              <a:t>representation,</a:t>
            </a:r>
            <a:r>
              <a:rPr lang="en-US" dirty="0"/>
              <a:t> processing </a:t>
            </a:r>
            <a:r>
              <a:rPr lang="en-US" dirty="0" smtClean="0"/>
              <a:t>sequences,</a:t>
            </a:r>
            <a:r>
              <a:rPr lang="en-US" dirty="0"/>
              <a:t> </a:t>
            </a:r>
            <a:r>
              <a:rPr lang="en-US" dirty="0" smtClean="0"/>
              <a:t>coherent,</a:t>
            </a:r>
            <a:r>
              <a:rPr lang="en-US" dirty="0"/>
              <a:t> </a:t>
            </a:r>
            <a:r>
              <a:rPr lang="en-US" dirty="0" smtClean="0"/>
              <a:t>well-planned &amp; </a:t>
            </a:r>
            <a:r>
              <a:rPr lang="en-US" dirty="0"/>
              <a:t>interrelationships of </a:t>
            </a:r>
            <a:r>
              <a:rPr lang="en-US" dirty="0" smtClean="0"/>
              <a:t>parts.</a:t>
            </a:r>
          </a:p>
          <a:p>
            <a:r>
              <a:rPr lang="en-US" dirty="0"/>
              <a:t>Software design </a:t>
            </a:r>
            <a:r>
              <a:rPr lang="en-US" dirty="0" smtClean="0"/>
              <a:t>methods are </a:t>
            </a:r>
            <a:r>
              <a:rPr lang="en-US" dirty="0"/>
              <a:t>derived from consideration of each of the three domains of the analysis </a:t>
            </a:r>
            <a:r>
              <a:rPr lang="en-US" dirty="0" smtClean="0"/>
              <a:t>model. The </a:t>
            </a:r>
            <a:r>
              <a:rPr lang="en-US" dirty="0"/>
              <a:t>data, functional, and behavioral domains serve as a guide for the creation </a:t>
            </a:r>
            <a:r>
              <a:rPr lang="en-US" dirty="0" smtClean="0"/>
              <a:t>of the </a:t>
            </a:r>
            <a:r>
              <a:rPr lang="en-US" dirty="0"/>
              <a:t>software design.</a:t>
            </a:r>
          </a:p>
        </p:txBody>
      </p:sp>
    </p:spTree>
    <p:extLst>
      <p:ext uri="{BB962C8B-B14F-4D97-AF65-F5344CB8AC3E}">
        <p14:creationId xmlns:p14="http://schemas.microsoft.com/office/powerpoint/2010/main" val="2669215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9.1.1 What Is Architecture?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Consider </a:t>
            </a:r>
            <a:r>
              <a:rPr lang="en-US" dirty="0"/>
              <a:t>the architecture of a building, many different attributes come </a:t>
            </a:r>
            <a:r>
              <a:rPr lang="en-US" dirty="0" smtClean="0"/>
              <a:t>to mind.</a:t>
            </a:r>
          </a:p>
          <a:p>
            <a:r>
              <a:rPr lang="en-US" dirty="0"/>
              <a:t>At the most simplistic level, you think about the overall shape of the </a:t>
            </a:r>
            <a:r>
              <a:rPr lang="en-US" dirty="0" smtClean="0"/>
              <a:t>physical structure,</a:t>
            </a:r>
            <a:r>
              <a:rPr lang="en-US" dirty="0"/>
              <a:t> </a:t>
            </a:r>
            <a:r>
              <a:rPr lang="en-US" dirty="0" smtClean="0"/>
              <a:t>components integration,</a:t>
            </a:r>
            <a:r>
              <a:rPr lang="en-US" dirty="0"/>
              <a:t> purpose and </a:t>
            </a:r>
            <a:r>
              <a:rPr lang="en-US" dirty="0" smtClean="0"/>
              <a:t>satisfies the </a:t>
            </a:r>
            <a:r>
              <a:rPr lang="en-US" dirty="0"/>
              <a:t>needs of its </a:t>
            </a:r>
            <a:r>
              <a:rPr lang="en-US" dirty="0" smtClean="0"/>
              <a:t>owner,</a:t>
            </a:r>
            <a:r>
              <a:rPr lang="en-US" dirty="0"/>
              <a:t> </a:t>
            </a:r>
            <a:r>
              <a:rPr lang="en-US" dirty="0" smtClean="0"/>
              <a:t>aesthetic sense,</a:t>
            </a:r>
            <a:r>
              <a:rPr lang="en-US" dirty="0"/>
              <a:t> restrictive </a:t>
            </a:r>
            <a:r>
              <a:rPr lang="en-US" dirty="0" smtClean="0"/>
              <a:t>constraints.</a:t>
            </a:r>
          </a:p>
          <a:p>
            <a:r>
              <a:rPr lang="en-US" dirty="0" smtClean="0"/>
              <a:t>It </a:t>
            </a:r>
            <a:r>
              <a:rPr lang="en-US" dirty="0"/>
              <a:t>is a representation </a:t>
            </a:r>
            <a:r>
              <a:rPr lang="en-US" dirty="0" smtClean="0"/>
              <a:t>that enables </a:t>
            </a:r>
            <a:r>
              <a:rPr lang="en-US" dirty="0"/>
              <a:t>you to (1) analyze the effectiveness of the design in meeting its stated requirements</a:t>
            </a:r>
            <a:r>
              <a:rPr lang="en-US" dirty="0" smtClean="0"/>
              <a:t>, (</a:t>
            </a:r>
            <a:r>
              <a:rPr lang="en-US" dirty="0"/>
              <a:t>2) consider architectural alternatives at a stage when making </a:t>
            </a:r>
            <a:r>
              <a:rPr lang="en-US" dirty="0" smtClean="0"/>
              <a:t>design changes </a:t>
            </a:r>
            <a:r>
              <a:rPr lang="en-US" dirty="0"/>
              <a:t>is still relatively easy, and (3) reduce the risks associated with the </a:t>
            </a:r>
            <a:r>
              <a:rPr lang="en-US" dirty="0" smtClean="0"/>
              <a:t>construction of </a:t>
            </a:r>
            <a:r>
              <a:rPr lang="en-US" dirty="0"/>
              <a:t>the software</a:t>
            </a:r>
            <a:r>
              <a:rPr lang="en-US" dirty="0" smtClean="0"/>
              <a:t>.</a:t>
            </a:r>
          </a:p>
          <a:p>
            <a:r>
              <a:rPr lang="en-US" dirty="0" smtClean="0"/>
              <a:t>Difference </a:t>
            </a:r>
            <a:r>
              <a:rPr lang="en-US" dirty="0"/>
              <a:t>between the terms architecture and design. A design is </a:t>
            </a:r>
            <a:r>
              <a:rPr lang="en-US" dirty="0" smtClean="0"/>
              <a:t>an instance </a:t>
            </a:r>
            <a:r>
              <a:rPr lang="en-US" dirty="0"/>
              <a:t>of an architecture similar to an object being an instance of a class</a:t>
            </a:r>
            <a:r>
              <a:rPr lang="en-US" dirty="0" smtClean="0"/>
              <a:t>.</a:t>
            </a:r>
            <a:r>
              <a:rPr lang="en-US" dirty="0"/>
              <a:t> So, there is one architecture, but many designs </a:t>
            </a:r>
            <a:r>
              <a:rPr lang="en-US" dirty="0" smtClean="0"/>
              <a:t>can be </a:t>
            </a:r>
            <a:r>
              <a:rPr lang="en-US" dirty="0"/>
              <a:t>created based on that architecture</a:t>
            </a:r>
            <a:r>
              <a:rPr lang="en-US" dirty="0" smtClean="0"/>
              <a:t>.</a:t>
            </a:r>
          </a:p>
          <a:p>
            <a:r>
              <a:rPr lang="en-US" dirty="0"/>
              <a:t>data design enables you to represent the data component of </a:t>
            </a:r>
            <a:r>
              <a:rPr lang="en-US" dirty="0" smtClean="0"/>
              <a:t>the architecture </a:t>
            </a:r>
            <a:r>
              <a:rPr lang="en-US" dirty="0"/>
              <a:t>in conventional systems and class </a:t>
            </a:r>
            <a:r>
              <a:rPr lang="en-US" dirty="0" smtClean="0"/>
              <a:t>definitions.</a:t>
            </a:r>
          </a:p>
          <a:p>
            <a:r>
              <a:rPr lang="en-US" dirty="0"/>
              <a:t>Architectural design focuses on </a:t>
            </a:r>
            <a:r>
              <a:rPr lang="en-US" dirty="0" smtClean="0"/>
              <a:t>the representation </a:t>
            </a:r>
            <a:r>
              <a:rPr lang="en-US" dirty="0"/>
              <a:t>of the structure of software components, their properties, and interactions.</a:t>
            </a:r>
          </a:p>
        </p:txBody>
      </p:sp>
    </p:spTree>
    <p:extLst>
      <p:ext uri="{BB962C8B-B14F-4D97-AF65-F5344CB8AC3E}">
        <p14:creationId xmlns:p14="http://schemas.microsoft.com/office/powerpoint/2010/main" val="4293460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9.1.2 Why Is Architecture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Representations of software architecture are an enabler for </a:t>
            </a:r>
            <a:r>
              <a:rPr lang="en-US" dirty="0" smtClean="0">
                <a:solidFill>
                  <a:srgbClr val="FF0000"/>
                </a:solidFill>
              </a:rPr>
              <a:t>communication</a:t>
            </a:r>
            <a:r>
              <a:rPr lang="en-US" dirty="0" smtClean="0"/>
              <a:t> between </a:t>
            </a:r>
            <a:r>
              <a:rPr lang="en-US" dirty="0"/>
              <a:t>all parties (stakeholders) interested in the development of </a:t>
            </a:r>
            <a:r>
              <a:rPr lang="en-US" dirty="0" smtClean="0"/>
              <a:t>a computer-based </a:t>
            </a:r>
            <a:r>
              <a:rPr lang="en-US" dirty="0"/>
              <a:t>system</a:t>
            </a:r>
            <a:r>
              <a:rPr lang="en-US" dirty="0" smtClean="0"/>
              <a:t>.</a:t>
            </a:r>
          </a:p>
          <a:p>
            <a:r>
              <a:rPr lang="en-US" dirty="0"/>
              <a:t>The architecture highlights early </a:t>
            </a:r>
            <a:r>
              <a:rPr lang="en-US" dirty="0">
                <a:solidFill>
                  <a:srgbClr val="FF0000"/>
                </a:solidFill>
              </a:rPr>
              <a:t>design decisions </a:t>
            </a:r>
            <a:r>
              <a:rPr lang="en-US" dirty="0"/>
              <a:t>that will have a </a:t>
            </a:r>
            <a:r>
              <a:rPr lang="en-US" dirty="0" smtClean="0"/>
              <a:t>profound impact </a:t>
            </a:r>
            <a:r>
              <a:rPr lang="en-US" dirty="0"/>
              <a:t>on all software engineering work that follows and, as important, </a:t>
            </a:r>
            <a:r>
              <a:rPr lang="en-US" dirty="0" smtClean="0"/>
              <a:t>on the </a:t>
            </a:r>
            <a:r>
              <a:rPr lang="en-US" dirty="0"/>
              <a:t>ultimate success of the system as an operational entity</a:t>
            </a:r>
            <a:r>
              <a:rPr lang="en-US" dirty="0" smtClean="0"/>
              <a:t>.</a:t>
            </a:r>
          </a:p>
          <a:p>
            <a:r>
              <a:rPr lang="en-US" dirty="0"/>
              <a:t>Architecture “constitutes a relatively small, intellectually graspable model </a:t>
            </a:r>
            <a:r>
              <a:rPr lang="en-US" dirty="0" smtClean="0"/>
              <a:t>of how </a:t>
            </a:r>
            <a:r>
              <a:rPr lang="en-US" dirty="0"/>
              <a:t>the system is </a:t>
            </a:r>
            <a:r>
              <a:rPr lang="en-US" dirty="0">
                <a:solidFill>
                  <a:srgbClr val="FF0000"/>
                </a:solidFill>
              </a:rPr>
              <a:t>structured</a:t>
            </a:r>
            <a:r>
              <a:rPr lang="en-US" dirty="0"/>
              <a:t> and how its components </a:t>
            </a:r>
            <a:r>
              <a:rPr lang="en-US" dirty="0">
                <a:solidFill>
                  <a:srgbClr val="FF0000"/>
                </a:solidFill>
              </a:rPr>
              <a:t>work together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99613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9.1.3 Architectural Descriptions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architectural description is actually a </a:t>
            </a:r>
            <a:r>
              <a:rPr lang="en-US" dirty="0" smtClean="0"/>
              <a:t>set of </a:t>
            </a:r>
            <a:r>
              <a:rPr lang="en-US" dirty="0"/>
              <a:t>work products that reflect </a:t>
            </a:r>
            <a:r>
              <a:rPr lang="en-US" dirty="0">
                <a:solidFill>
                  <a:srgbClr val="FF0000"/>
                </a:solidFill>
              </a:rPr>
              <a:t>different views </a:t>
            </a:r>
            <a:r>
              <a:rPr lang="en-US" dirty="0"/>
              <a:t>of the </a:t>
            </a:r>
            <a:r>
              <a:rPr lang="en-US" dirty="0" smtClean="0"/>
              <a:t>system.</a:t>
            </a:r>
          </a:p>
          <a:p>
            <a:r>
              <a:rPr lang="en-US" dirty="0"/>
              <a:t>Developers want </a:t>
            </a:r>
            <a:r>
              <a:rPr lang="en-US" dirty="0">
                <a:solidFill>
                  <a:srgbClr val="FF0000"/>
                </a:solidFill>
              </a:rPr>
              <a:t>clear</a:t>
            </a:r>
            <a:r>
              <a:rPr lang="en-US" dirty="0"/>
              <a:t>, decisive </a:t>
            </a:r>
            <a:r>
              <a:rPr lang="en-US" dirty="0">
                <a:solidFill>
                  <a:srgbClr val="FF0000"/>
                </a:solidFill>
              </a:rPr>
              <a:t>guidance </a:t>
            </a:r>
            <a:r>
              <a:rPr lang="en-US" dirty="0"/>
              <a:t>on </a:t>
            </a:r>
            <a:r>
              <a:rPr lang="en-US" dirty="0" smtClean="0"/>
              <a:t>how to </a:t>
            </a:r>
            <a:r>
              <a:rPr lang="en-US" dirty="0"/>
              <a:t>proceed with design</a:t>
            </a:r>
            <a:r>
              <a:rPr lang="en-US" dirty="0" smtClean="0"/>
              <a:t>.</a:t>
            </a:r>
          </a:p>
          <a:p>
            <a:r>
              <a:rPr lang="en-US" dirty="0"/>
              <a:t>Customers want a clear understanding on the </a:t>
            </a:r>
            <a:r>
              <a:rPr lang="en-US" dirty="0" smtClean="0">
                <a:solidFill>
                  <a:srgbClr val="FF0000"/>
                </a:solidFill>
              </a:rPr>
              <a:t>environmental changes </a:t>
            </a:r>
            <a:r>
              <a:rPr lang="en-US" dirty="0"/>
              <a:t>that must occur and assurances that the architecture will meet their </a:t>
            </a:r>
            <a:r>
              <a:rPr lang="en-US" dirty="0" smtClean="0"/>
              <a:t>business needs.</a:t>
            </a:r>
          </a:p>
          <a:p>
            <a:r>
              <a:rPr lang="en-US" dirty="0" smtClean="0"/>
              <a:t>Following </a:t>
            </a:r>
            <a:r>
              <a:rPr lang="en-US" dirty="0"/>
              <a:t>objectives: (1) to establish a conceptual framework and vocabulary for </a:t>
            </a:r>
            <a:r>
              <a:rPr lang="en-US" dirty="0" smtClean="0"/>
              <a:t>use during </a:t>
            </a:r>
            <a:r>
              <a:rPr lang="en-US" dirty="0"/>
              <a:t>the design of software architecture, (2) to provide detailed guidelines for </a:t>
            </a:r>
            <a:r>
              <a:rPr lang="en-US" dirty="0" smtClean="0"/>
              <a:t>representing an </a:t>
            </a:r>
            <a:r>
              <a:rPr lang="en-US" dirty="0"/>
              <a:t>architectural description, and (3) to encourage sound </a:t>
            </a:r>
            <a:r>
              <a:rPr lang="en-US" dirty="0" smtClean="0"/>
              <a:t>architectural design </a:t>
            </a:r>
            <a:r>
              <a:rPr lang="en-US" dirty="0"/>
              <a:t>practices</a:t>
            </a:r>
            <a:r>
              <a:rPr lang="en-US" dirty="0" smtClean="0"/>
              <a:t>.</a:t>
            </a:r>
          </a:p>
          <a:p>
            <a:r>
              <a:rPr lang="en-US" dirty="0"/>
              <a:t>document an </a:t>
            </a:r>
            <a:r>
              <a:rPr lang="en-US" dirty="0" smtClean="0"/>
              <a:t>architecture </a:t>
            </a:r>
            <a:r>
              <a:rPr lang="en-US" dirty="0"/>
              <a:t>according to </a:t>
            </a:r>
            <a:r>
              <a:rPr lang="en-US" dirty="0" smtClean="0"/>
              <a:t>rules.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637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9.1.4 Architectural Decisions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variety of alternatives and ultimately </a:t>
            </a:r>
            <a:r>
              <a:rPr lang="en-US" dirty="0" smtClean="0"/>
              <a:t>decides on </a:t>
            </a:r>
            <a:r>
              <a:rPr lang="en-US" dirty="0"/>
              <a:t>the specific architectural features that best meet the concern</a:t>
            </a:r>
            <a:r>
              <a:rPr lang="en-US" dirty="0" smtClean="0"/>
              <a:t>.</a:t>
            </a:r>
          </a:p>
          <a:p>
            <a:r>
              <a:rPr lang="en-US" dirty="0"/>
              <a:t>decisions were made provide insight into the structure of a </a:t>
            </a:r>
            <a:r>
              <a:rPr lang="en-US" dirty="0" smtClean="0"/>
              <a:t>system and </a:t>
            </a:r>
            <a:r>
              <a:rPr lang="en-US" dirty="0"/>
              <a:t>its conformance to stakeholder </a:t>
            </a:r>
            <a:r>
              <a:rPr lang="en-US" dirty="0" smtClean="0"/>
              <a:t>concerns.</a:t>
            </a:r>
          </a:p>
          <a:p>
            <a:r>
              <a:rPr lang="en-US" dirty="0"/>
              <a:t>template suggested in the sidebar to </a:t>
            </a:r>
            <a:r>
              <a:rPr lang="en-US" dirty="0" smtClean="0"/>
              <a:t>document each </a:t>
            </a:r>
            <a:r>
              <a:rPr lang="en-US" dirty="0"/>
              <a:t>major </a:t>
            </a:r>
            <a:r>
              <a:rPr lang="en-US" dirty="0" smtClean="0"/>
              <a:t>decision.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140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9.2 Architectural Genres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Architectural </a:t>
            </a:r>
            <a:r>
              <a:rPr lang="en-US" i="1" dirty="0">
                <a:solidFill>
                  <a:srgbClr val="FF0000"/>
                </a:solidFill>
              </a:rPr>
              <a:t>genre </a:t>
            </a:r>
            <a:r>
              <a:rPr lang="en-US" dirty="0"/>
              <a:t>will often dictate the specific architectural approach </a:t>
            </a:r>
            <a:r>
              <a:rPr lang="en-US" dirty="0" smtClean="0"/>
              <a:t>to the </a:t>
            </a:r>
            <a:r>
              <a:rPr lang="en-US" dirty="0"/>
              <a:t>structure that must be </a:t>
            </a:r>
            <a:r>
              <a:rPr lang="en-US" dirty="0" smtClean="0"/>
              <a:t>built.</a:t>
            </a:r>
          </a:p>
          <a:p>
            <a:r>
              <a:rPr lang="en-US" dirty="0" smtClean="0"/>
              <a:t>Architectural </a:t>
            </a:r>
            <a:r>
              <a:rPr lang="en-US" dirty="0"/>
              <a:t>genres for software-based </a:t>
            </a:r>
            <a:r>
              <a:rPr lang="en-US" dirty="0" smtClean="0"/>
              <a:t>systems are </a:t>
            </a:r>
            <a:r>
              <a:rPr lang="en-US" dirty="0"/>
              <a:t>Artificial </a:t>
            </a:r>
            <a:r>
              <a:rPr lang="en-US" dirty="0" smtClean="0"/>
              <a:t>intelligence(human intelligence), </a:t>
            </a:r>
            <a:r>
              <a:rPr lang="en-US" dirty="0"/>
              <a:t>Commercial and </a:t>
            </a:r>
            <a:r>
              <a:rPr lang="en-US" dirty="0" smtClean="0"/>
              <a:t>nonprofit(business enterprise),</a:t>
            </a:r>
            <a:r>
              <a:rPr lang="en-US" b="1" dirty="0"/>
              <a:t> </a:t>
            </a:r>
            <a:r>
              <a:rPr lang="en-US" dirty="0" smtClean="0"/>
              <a:t>Communications(data presentation),</a:t>
            </a:r>
            <a:r>
              <a:rPr lang="en-US" dirty="0"/>
              <a:t> Content </a:t>
            </a:r>
            <a:r>
              <a:rPr lang="en-US" dirty="0" smtClean="0"/>
              <a:t>authoring(create &amp; modify),</a:t>
            </a:r>
            <a:r>
              <a:rPr lang="en-US" dirty="0"/>
              <a:t> </a:t>
            </a:r>
            <a:r>
              <a:rPr lang="en-US" dirty="0" smtClean="0"/>
              <a:t>Devices(Interactive),</a:t>
            </a:r>
            <a:r>
              <a:rPr lang="en-US" dirty="0"/>
              <a:t> Entertainment and </a:t>
            </a:r>
            <a:r>
              <a:rPr lang="en-US" dirty="0" smtClean="0"/>
              <a:t>sports,</a:t>
            </a:r>
            <a:r>
              <a:rPr lang="en-US" dirty="0"/>
              <a:t> </a:t>
            </a:r>
            <a:r>
              <a:rPr lang="en-US" dirty="0" smtClean="0"/>
              <a:t>Financial,</a:t>
            </a:r>
            <a:r>
              <a:rPr lang="en-US" dirty="0"/>
              <a:t> </a:t>
            </a:r>
            <a:r>
              <a:rPr lang="en-US" dirty="0" smtClean="0"/>
              <a:t>Government,</a:t>
            </a:r>
            <a:r>
              <a:rPr lang="en-US" dirty="0"/>
              <a:t> </a:t>
            </a:r>
            <a:r>
              <a:rPr lang="en-US" dirty="0" smtClean="0"/>
              <a:t>Industrial,</a:t>
            </a:r>
            <a:r>
              <a:rPr lang="en-US" dirty="0"/>
              <a:t> </a:t>
            </a:r>
            <a:r>
              <a:rPr lang="en-US" dirty="0" smtClean="0"/>
              <a:t>Legal,</a:t>
            </a:r>
            <a:r>
              <a:rPr lang="en-US" dirty="0"/>
              <a:t> </a:t>
            </a:r>
            <a:r>
              <a:rPr lang="en-US" dirty="0" smtClean="0"/>
              <a:t>Medical,</a:t>
            </a:r>
            <a:r>
              <a:rPr lang="en-US" dirty="0"/>
              <a:t> </a:t>
            </a:r>
            <a:r>
              <a:rPr lang="en-US" dirty="0" smtClean="0"/>
              <a:t>Military,</a:t>
            </a:r>
            <a:r>
              <a:rPr lang="en-US" dirty="0"/>
              <a:t> Operating </a:t>
            </a:r>
            <a:r>
              <a:rPr lang="en-US" dirty="0" smtClean="0"/>
              <a:t>systems,</a:t>
            </a:r>
            <a:r>
              <a:rPr lang="en-US" dirty="0"/>
              <a:t> </a:t>
            </a:r>
            <a:r>
              <a:rPr lang="en-US" dirty="0" smtClean="0"/>
              <a:t>Platforms,</a:t>
            </a:r>
            <a:r>
              <a:rPr lang="en-US" dirty="0"/>
              <a:t> </a:t>
            </a:r>
            <a:r>
              <a:rPr lang="en-US" dirty="0" smtClean="0"/>
              <a:t>Scientific,</a:t>
            </a:r>
            <a:r>
              <a:rPr lang="en-US" dirty="0"/>
              <a:t> </a:t>
            </a:r>
            <a:r>
              <a:rPr lang="en-US" dirty="0" smtClean="0"/>
              <a:t>Tools,</a:t>
            </a:r>
            <a:r>
              <a:rPr lang="en-US" dirty="0"/>
              <a:t> </a:t>
            </a:r>
            <a:r>
              <a:rPr lang="en-US" dirty="0" smtClean="0"/>
              <a:t>Transportation,</a:t>
            </a:r>
            <a:r>
              <a:rPr lang="en-US" dirty="0"/>
              <a:t> </a:t>
            </a:r>
            <a:r>
              <a:rPr lang="en-US" dirty="0" smtClean="0"/>
              <a:t>Utilities.</a:t>
            </a:r>
          </a:p>
          <a:p>
            <a:r>
              <a:rPr lang="en-US" dirty="0" smtClean="0"/>
              <a:t>Game systems</a:t>
            </a:r>
            <a:r>
              <a:rPr lang="en-US" dirty="0"/>
              <a:t>, sometimes called </a:t>
            </a:r>
            <a:r>
              <a:rPr lang="en-US" dirty="0">
                <a:solidFill>
                  <a:srgbClr val="FF0000"/>
                </a:solidFill>
              </a:rPr>
              <a:t>immersive interactive </a:t>
            </a:r>
            <a:r>
              <a:rPr lang="en-US" dirty="0" smtClean="0">
                <a:solidFill>
                  <a:srgbClr val="FF0000"/>
                </a:solidFill>
              </a:rPr>
              <a:t>applications </a:t>
            </a:r>
            <a:r>
              <a:rPr lang="en-US" dirty="0" smtClean="0"/>
              <a:t>in which </a:t>
            </a:r>
            <a:r>
              <a:rPr lang="en-US" dirty="0"/>
              <a:t>real-time </a:t>
            </a:r>
            <a:r>
              <a:rPr lang="en-US" dirty="0" smtClean="0"/>
              <a:t>interactivity is seen.</a:t>
            </a:r>
          </a:p>
          <a:p>
            <a:r>
              <a:rPr lang="en-US" dirty="0"/>
              <a:t>SAI (Software Architecture for Immersipresence</a:t>
            </a:r>
            <a:r>
              <a:rPr lang="en-US" dirty="0" smtClean="0"/>
              <a:t>) </a:t>
            </a:r>
            <a:r>
              <a:rPr lang="en-US" dirty="0"/>
              <a:t>is a new software architecture </a:t>
            </a:r>
            <a:r>
              <a:rPr lang="en-US" dirty="0" smtClean="0"/>
              <a:t>model for </a:t>
            </a:r>
            <a:r>
              <a:rPr lang="en-US" dirty="0"/>
              <a:t>designing, analyzing and implementing applications performing distributed</a:t>
            </a:r>
            <a:r>
              <a:rPr lang="en-US" dirty="0" smtClean="0"/>
              <a:t>,</a:t>
            </a:r>
            <a:r>
              <a:rPr lang="en-US" dirty="0"/>
              <a:t> asynchronous parallel processing of generic data </a:t>
            </a:r>
            <a:r>
              <a:rPr lang="en-US" dirty="0" smtClean="0"/>
              <a:t>streams.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550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9.3 Architectural Styles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i="1" dirty="0" smtClean="0"/>
              <a:t>Architectural </a:t>
            </a:r>
            <a:r>
              <a:rPr lang="en-US" i="1" dirty="0"/>
              <a:t>style </a:t>
            </a:r>
            <a:r>
              <a:rPr lang="en-US" dirty="0"/>
              <a:t>as a descriptive mechanism to differentiate the </a:t>
            </a:r>
            <a:r>
              <a:rPr lang="en-US" dirty="0" smtClean="0"/>
              <a:t>from </a:t>
            </a:r>
            <a:r>
              <a:rPr lang="en-US" dirty="0"/>
              <a:t>other </a:t>
            </a:r>
            <a:r>
              <a:rPr lang="en-US" dirty="0" smtClean="0"/>
              <a:t>styles.</a:t>
            </a:r>
          </a:p>
          <a:p>
            <a:r>
              <a:rPr lang="en-US" dirty="0"/>
              <a:t>Each style describes a system category that encompasses (1) </a:t>
            </a:r>
            <a:r>
              <a:rPr lang="en-US" dirty="0" smtClean="0"/>
              <a:t>a set </a:t>
            </a:r>
            <a:r>
              <a:rPr lang="en-US" dirty="0"/>
              <a:t>of components </a:t>
            </a:r>
            <a:r>
              <a:rPr lang="en-US" dirty="0" smtClean="0"/>
              <a:t> </a:t>
            </a:r>
            <a:r>
              <a:rPr lang="en-US" dirty="0"/>
              <a:t>that perform a </a:t>
            </a:r>
            <a:r>
              <a:rPr lang="en-US" dirty="0" smtClean="0">
                <a:solidFill>
                  <a:srgbClr val="FF0000"/>
                </a:solidFill>
              </a:rPr>
              <a:t>function</a:t>
            </a:r>
            <a:r>
              <a:rPr lang="en-US" dirty="0" smtClean="0"/>
              <a:t> required </a:t>
            </a:r>
            <a:r>
              <a:rPr lang="en-US" dirty="0"/>
              <a:t>by a system; (2) a set of </a:t>
            </a:r>
            <a:r>
              <a:rPr lang="en-US" dirty="0">
                <a:solidFill>
                  <a:srgbClr val="FF0000"/>
                </a:solidFill>
              </a:rPr>
              <a:t>connectors</a:t>
            </a:r>
            <a:r>
              <a:rPr lang="en-US" dirty="0"/>
              <a:t> that enable “communication, </a:t>
            </a:r>
            <a:r>
              <a:rPr lang="en-US" dirty="0" smtClean="0"/>
              <a:t>coordination and </a:t>
            </a:r>
            <a:r>
              <a:rPr lang="en-US" dirty="0"/>
              <a:t>cooperation” among components; (3) </a:t>
            </a:r>
            <a:r>
              <a:rPr lang="en-US" dirty="0">
                <a:solidFill>
                  <a:srgbClr val="FF0000"/>
                </a:solidFill>
              </a:rPr>
              <a:t>constraints</a:t>
            </a:r>
            <a:r>
              <a:rPr lang="en-US" dirty="0"/>
              <a:t> that define how </a:t>
            </a:r>
            <a:r>
              <a:rPr lang="en-US" dirty="0" smtClean="0"/>
              <a:t>components can </a:t>
            </a:r>
            <a:r>
              <a:rPr lang="en-US" dirty="0"/>
              <a:t>be integrated to form the system; and (4) </a:t>
            </a:r>
            <a:r>
              <a:rPr lang="en-US" dirty="0">
                <a:solidFill>
                  <a:srgbClr val="FF0000"/>
                </a:solidFill>
              </a:rPr>
              <a:t>semantic models </a:t>
            </a:r>
            <a:r>
              <a:rPr lang="en-US" dirty="0"/>
              <a:t>that enable </a:t>
            </a:r>
            <a:r>
              <a:rPr lang="en-US" dirty="0" smtClean="0"/>
              <a:t>a designer </a:t>
            </a:r>
            <a:r>
              <a:rPr lang="en-US" dirty="0"/>
              <a:t>to understand the overall properties of a system by analyzing the </a:t>
            </a:r>
            <a:r>
              <a:rPr lang="en-US" dirty="0" smtClean="0"/>
              <a:t>known properties </a:t>
            </a:r>
            <a:r>
              <a:rPr lang="en-US" dirty="0"/>
              <a:t>of its constituent </a:t>
            </a:r>
            <a:r>
              <a:rPr lang="en-US" dirty="0" smtClean="0"/>
              <a:t>parts.</a:t>
            </a:r>
          </a:p>
          <a:p>
            <a:r>
              <a:rPr lang="en-US" dirty="0" smtClean="0"/>
              <a:t>Architecture pattern </a:t>
            </a:r>
            <a:r>
              <a:rPr lang="en-US" dirty="0"/>
              <a:t>differs from a style in a number </a:t>
            </a:r>
            <a:r>
              <a:rPr lang="en-US" dirty="0" smtClean="0"/>
              <a:t>of fundamental </a:t>
            </a:r>
            <a:r>
              <a:rPr lang="en-US" dirty="0"/>
              <a:t>ways: (1) </a:t>
            </a:r>
            <a:r>
              <a:rPr lang="en-US" dirty="0" smtClean="0"/>
              <a:t>scope, (2) </a:t>
            </a:r>
            <a:r>
              <a:rPr lang="en-US" dirty="0"/>
              <a:t>rule on the </a:t>
            </a:r>
            <a:r>
              <a:rPr lang="en-US" dirty="0" smtClean="0"/>
              <a:t>architecture,(3) </a:t>
            </a:r>
            <a:r>
              <a:rPr lang="en-US" dirty="0"/>
              <a:t>address specific behavioral </a:t>
            </a:r>
            <a:r>
              <a:rPr lang="en-US" dirty="0" smtClean="0"/>
              <a:t>issues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189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1991</Words>
  <Application>Microsoft Office PowerPoint</Application>
  <PresentationFormat>Widescreen</PresentationFormat>
  <Paragraphs>102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Chap#9</vt:lpstr>
      <vt:lpstr>PowerPoint Presentation</vt:lpstr>
      <vt:lpstr>Introduction</vt:lpstr>
      <vt:lpstr>9.1.1 What Is Architecture?</vt:lpstr>
      <vt:lpstr>9.1.2 Why Is Architecture Important?</vt:lpstr>
      <vt:lpstr>9.1.3 Architectural Descriptions</vt:lpstr>
      <vt:lpstr>9.1.4 Architectural Decisions</vt:lpstr>
      <vt:lpstr>9.2 Architectural Genres</vt:lpstr>
      <vt:lpstr>9.3 Architectural Styles</vt:lpstr>
      <vt:lpstr>9.3.1 A Brief Taxonomy of Architectural Styles</vt:lpstr>
      <vt:lpstr>PowerPoint Presentation</vt:lpstr>
      <vt:lpstr>9.3.2 Architectural Patterns</vt:lpstr>
      <vt:lpstr>9.3.3 Organization and Refinement</vt:lpstr>
      <vt:lpstr>9.4 Architectural Design</vt:lpstr>
      <vt:lpstr>9.4.1 Representing the System in Context</vt:lpstr>
      <vt:lpstr>9.4.2 Defining Archetypes</vt:lpstr>
      <vt:lpstr>9.4.3 Refining the Architecture into Components</vt:lpstr>
      <vt:lpstr>9.4.4 Describing Instantiations of the System</vt:lpstr>
      <vt:lpstr>9.5 ASSESSING ALTERNATIVE ARCHITECTURAL DESIGNS</vt:lpstr>
      <vt:lpstr>9.5.2 Architectural Complexity</vt:lpstr>
      <vt:lpstr>9.5.3 Architectural Description Languages</vt:lpstr>
      <vt:lpstr>9.6 Architectural Mapping Using Data Flow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Chap#9</dc:title>
  <dc:creator>Microsoft account</dc:creator>
  <cp:lastModifiedBy>Microsoft account</cp:lastModifiedBy>
  <cp:revision>56</cp:revision>
  <dcterms:created xsi:type="dcterms:W3CDTF">2021-10-22T16:17:37Z</dcterms:created>
  <dcterms:modified xsi:type="dcterms:W3CDTF">2021-10-22T18:05:12Z</dcterms:modified>
</cp:coreProperties>
</file>