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49FE1F-DB35-46C8-93E8-FD1BB80B1956}"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245815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9FE1F-DB35-46C8-93E8-FD1BB80B1956}"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396850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9FE1F-DB35-46C8-93E8-FD1BB80B1956}"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157633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9FE1F-DB35-46C8-93E8-FD1BB80B1956}"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883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49FE1F-DB35-46C8-93E8-FD1BB80B1956}"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275616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49FE1F-DB35-46C8-93E8-FD1BB80B1956}"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55466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49FE1F-DB35-46C8-93E8-FD1BB80B1956}"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388727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49FE1F-DB35-46C8-93E8-FD1BB80B1956}"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47891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9FE1F-DB35-46C8-93E8-FD1BB80B1956}"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44739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9FE1F-DB35-46C8-93E8-FD1BB80B1956}"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57238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9FE1F-DB35-46C8-93E8-FD1BB80B1956}"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FAB3D-2933-47F4-8560-F22D7E182858}" type="slidenum">
              <a:rPr lang="en-US" smtClean="0"/>
              <a:t>‹#›</a:t>
            </a:fld>
            <a:endParaRPr lang="en-US"/>
          </a:p>
        </p:txBody>
      </p:sp>
    </p:spTree>
    <p:extLst>
      <p:ext uri="{BB962C8B-B14F-4D97-AF65-F5344CB8AC3E}">
        <p14:creationId xmlns:p14="http://schemas.microsoft.com/office/powerpoint/2010/main" val="356386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9FE1F-DB35-46C8-93E8-FD1BB80B1956}" type="datetimeFigureOut">
              <a:rPr lang="en-US" smtClean="0"/>
              <a:t>5/12/2022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FAB3D-2933-47F4-8560-F22D7E182858}" type="slidenum">
              <a:rPr lang="en-US" smtClean="0"/>
              <a:t>‹#›</a:t>
            </a:fld>
            <a:endParaRPr lang="en-US"/>
          </a:p>
        </p:txBody>
      </p:sp>
    </p:spTree>
    <p:extLst>
      <p:ext uri="{BB962C8B-B14F-4D97-AF65-F5344CB8AC3E}">
        <p14:creationId xmlns:p14="http://schemas.microsoft.com/office/powerpoint/2010/main" val="197538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992519"/>
          </a:xfrm>
        </p:spPr>
        <p:txBody>
          <a:bodyPr/>
          <a:lstStyle/>
          <a:p>
            <a:r>
              <a:rPr lang="en-US" b="1" dirty="0"/>
              <a:t>Chapter 7</a:t>
            </a:r>
            <a:r>
              <a:rPr lang="en-US" b="1" dirty="0" smtClean="0"/>
              <a:t> </a:t>
            </a:r>
            <a:endParaRPr lang="en-US" b="1" dirty="0"/>
          </a:p>
        </p:txBody>
      </p:sp>
      <p:sp>
        <p:nvSpPr>
          <p:cNvPr id="3" name="Text Placeholder 2"/>
          <p:cNvSpPr>
            <a:spLocks noGrp="1"/>
          </p:cNvSpPr>
          <p:nvPr>
            <p:ph type="body" idx="1"/>
          </p:nvPr>
        </p:nvSpPr>
        <p:spPr>
          <a:xfrm>
            <a:off x="831850" y="3207225"/>
            <a:ext cx="10515600" cy="1050876"/>
          </a:xfrm>
        </p:spPr>
        <p:txBody>
          <a:bodyPr/>
          <a:lstStyle/>
          <a:p>
            <a:r>
              <a:rPr lang="en-US" b="1" dirty="0">
                <a:solidFill>
                  <a:schemeClr val="tx1"/>
                </a:solidFill>
              </a:rPr>
              <a:t>The framework of employee relations law </a:t>
            </a:r>
            <a:r>
              <a:rPr lang="en-US" b="1" dirty="0" smtClean="0">
                <a:solidFill>
                  <a:schemeClr val="tx1"/>
                </a:solidFill>
              </a:rPr>
              <a:t>and  changing </a:t>
            </a:r>
            <a:r>
              <a:rPr lang="en-US" b="1" dirty="0">
                <a:solidFill>
                  <a:schemeClr val="tx1"/>
                </a:solidFill>
              </a:rPr>
              <a:t>management practices</a:t>
            </a:r>
            <a:r>
              <a:rPr lang="en-US" b="1" dirty="0" smtClean="0">
                <a:solidFill>
                  <a:schemeClr val="tx1"/>
                </a:solidFill>
              </a:rPr>
              <a:t> </a:t>
            </a:r>
            <a:r>
              <a:rPr lang="en-US" dirty="0" smtClean="0"/>
              <a:t/>
            </a:r>
            <a:br>
              <a:rPr lang="en-US" dirty="0" smtClean="0"/>
            </a:br>
            <a:endParaRPr lang="en-US" dirty="0"/>
          </a:p>
        </p:txBody>
      </p:sp>
    </p:spTree>
    <p:extLst>
      <p:ext uri="{BB962C8B-B14F-4D97-AF65-F5344CB8AC3E}">
        <p14:creationId xmlns:p14="http://schemas.microsoft.com/office/powerpoint/2010/main" val="18648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Equal pay and sex discrimination</a:t>
            </a:r>
            <a:r>
              <a:rPr lang="en-US" dirty="0"/>
              <a:t> </a:t>
            </a:r>
          </a:p>
        </p:txBody>
      </p:sp>
      <p:sp>
        <p:nvSpPr>
          <p:cNvPr id="3" name="Content Placeholder 2"/>
          <p:cNvSpPr>
            <a:spLocks noGrp="1"/>
          </p:cNvSpPr>
          <p:nvPr>
            <p:ph idx="1"/>
          </p:nvPr>
        </p:nvSpPr>
        <p:spPr/>
        <p:txBody>
          <a:bodyPr>
            <a:normAutofit fontScale="55000" lnSpcReduction="20000"/>
          </a:bodyPr>
          <a:lstStyle/>
          <a:p>
            <a:r>
              <a:rPr lang="en-US" sz="3800" dirty="0"/>
              <a:t>E</a:t>
            </a:r>
            <a:r>
              <a:rPr lang="en-US" sz="3800" dirty="0" smtClean="0"/>
              <a:t>qual pay legislation </a:t>
            </a:r>
            <a:r>
              <a:rPr lang="en-US" sz="3800" dirty="0"/>
              <a:t>to equal pay for work of equal value</a:t>
            </a:r>
            <a:r>
              <a:rPr lang="en-US" sz="3800" dirty="0"/>
              <a:t> </a:t>
            </a:r>
            <a:endParaRPr lang="en-US" sz="3800" dirty="0" smtClean="0"/>
          </a:p>
          <a:p>
            <a:r>
              <a:rPr lang="en-US" sz="3800" dirty="0"/>
              <a:t>G</a:t>
            </a:r>
            <a:r>
              <a:rPr lang="en-US" sz="3800" dirty="0" smtClean="0"/>
              <a:t>ender </a:t>
            </a:r>
            <a:r>
              <a:rPr lang="en-US" sz="3800" dirty="0"/>
              <a:t>wage gap for all occupations remains one of </a:t>
            </a:r>
            <a:r>
              <a:rPr lang="en-US" sz="3800" dirty="0" smtClean="0"/>
              <a:t>the widest </a:t>
            </a:r>
            <a:r>
              <a:rPr lang="en-US" sz="3800" dirty="0"/>
              <a:t>in the European Union</a:t>
            </a:r>
            <a:r>
              <a:rPr lang="en-US" sz="3800" dirty="0"/>
              <a:t> </a:t>
            </a:r>
            <a:endParaRPr lang="en-US" sz="3800" dirty="0" smtClean="0"/>
          </a:p>
          <a:p>
            <a:r>
              <a:rPr lang="en-US" sz="3800" dirty="0"/>
              <a:t>In fact, </a:t>
            </a:r>
            <a:r>
              <a:rPr lang="en-US" sz="3800" dirty="0" smtClean="0"/>
              <a:t>in manufacturing </a:t>
            </a:r>
            <a:r>
              <a:rPr lang="en-US" sz="3800" dirty="0"/>
              <a:t>and retailing there are instances of female part-timers benefiting from </a:t>
            </a:r>
            <a:r>
              <a:rPr lang="en-US" sz="3800" dirty="0" smtClean="0"/>
              <a:t>the implementation </a:t>
            </a:r>
            <a:r>
              <a:rPr lang="en-US" sz="3800" dirty="0"/>
              <a:t>of equal pay by increased hourly wages.</a:t>
            </a:r>
            <a:r>
              <a:rPr lang="en-US" sz="3800" dirty="0"/>
              <a:t> </a:t>
            </a:r>
            <a:endParaRPr lang="en-US" sz="3800" dirty="0" smtClean="0"/>
          </a:p>
          <a:p>
            <a:r>
              <a:rPr lang="en-US" sz="3800" dirty="0"/>
              <a:t>E</a:t>
            </a:r>
            <a:r>
              <a:rPr lang="en-US" sz="3800" dirty="0" smtClean="0"/>
              <a:t>qual </a:t>
            </a:r>
            <a:r>
              <a:rPr lang="en-US" sz="3800" dirty="0"/>
              <a:t>treatment</a:t>
            </a:r>
            <a:r>
              <a:rPr lang="en-US" sz="3800" dirty="0"/>
              <a:t> </a:t>
            </a:r>
            <a:r>
              <a:rPr lang="en-US" sz="3800" dirty="0" smtClean="0"/>
              <a:t>should be encouraged</a:t>
            </a:r>
          </a:p>
          <a:p>
            <a:r>
              <a:rPr lang="en-US" sz="3800" dirty="0"/>
              <a:t>technology industries lend themselves to the sort of flexible career that</a:t>
            </a:r>
            <a:br>
              <a:rPr lang="en-US" sz="3800" dirty="0"/>
            </a:br>
            <a:r>
              <a:rPr lang="en-US" sz="3800" dirty="0"/>
              <a:t>many women want</a:t>
            </a:r>
            <a:r>
              <a:rPr lang="en-US" sz="3800" dirty="0"/>
              <a:t> </a:t>
            </a:r>
            <a:endParaRPr lang="en-US" sz="3800" dirty="0" smtClean="0"/>
          </a:p>
          <a:p>
            <a:r>
              <a:rPr lang="en-US" sz="3800" dirty="0"/>
              <a:t>Tasks are project-based and each project can </a:t>
            </a:r>
            <a:r>
              <a:rPr lang="en-US" sz="3800" dirty="0" smtClean="0"/>
              <a:t>be split </a:t>
            </a:r>
            <a:r>
              <a:rPr lang="en-US" sz="3800" dirty="0"/>
              <a:t>up into a series of discrete parcels of work that can be done in the office or </a:t>
            </a:r>
            <a:r>
              <a:rPr lang="en-US" sz="3800" dirty="0" smtClean="0"/>
              <a:t>outside </a:t>
            </a:r>
            <a:r>
              <a:rPr lang="en-US" sz="3800" dirty="0"/>
              <a:t>it. Secondly, IT-related jobs have the technical infrastructure to enable people to </a:t>
            </a:r>
            <a:r>
              <a:rPr lang="en-US" sz="3800" dirty="0" smtClean="0"/>
              <a:t>work from </a:t>
            </a:r>
            <a:r>
              <a:rPr lang="en-US" sz="3800" dirty="0"/>
              <a:t>home. </a:t>
            </a:r>
            <a:br>
              <a:rPr lang="en-US" sz="3800" dirty="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83858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7.6 The decline of the collective bargaining model of industrial relations</a:t>
            </a:r>
            <a:r>
              <a:rPr lang="en-US" sz="3100" b="1" dirty="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C</a:t>
            </a:r>
            <a:r>
              <a:rPr lang="en-US" dirty="0" smtClean="0"/>
              <a:t>ollective </a:t>
            </a:r>
            <a:r>
              <a:rPr lang="en-US" dirty="0"/>
              <a:t>bargaining in the next thirteen years had a much greater</a:t>
            </a:r>
            <a:r>
              <a:rPr lang="en-US" dirty="0"/>
              <a:t> </a:t>
            </a:r>
            <a:r>
              <a:rPr lang="en-US" dirty="0"/>
              <a:t>impact than all the reform efforts.</a:t>
            </a:r>
            <a:r>
              <a:rPr lang="en-US" dirty="0"/>
              <a:t> </a:t>
            </a:r>
            <a:endParaRPr lang="en-US" dirty="0" smtClean="0"/>
          </a:p>
          <a:p>
            <a:r>
              <a:rPr lang="en-US" dirty="0"/>
              <a:t>mass unemployment</a:t>
            </a:r>
            <a:r>
              <a:rPr lang="en-US" dirty="0"/>
              <a:t>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2329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7.6.1 </a:t>
            </a:r>
            <a:r>
              <a:rPr lang="en-US" b="1" i="1" dirty="0"/>
              <a:t>The flexible firm</a:t>
            </a:r>
            <a:r>
              <a:rPr lang="en-US" dirty="0"/>
              <a:t> </a:t>
            </a:r>
          </a:p>
        </p:txBody>
      </p:sp>
      <p:sp>
        <p:nvSpPr>
          <p:cNvPr id="3" name="Content Placeholder 2"/>
          <p:cNvSpPr>
            <a:spLocks noGrp="1"/>
          </p:cNvSpPr>
          <p:nvPr>
            <p:ph idx="1"/>
          </p:nvPr>
        </p:nvSpPr>
        <p:spPr/>
        <p:txBody>
          <a:bodyPr/>
          <a:lstStyle/>
          <a:p>
            <a:r>
              <a:rPr lang="en-US" dirty="0"/>
              <a:t>“</a:t>
            </a:r>
            <a:r>
              <a:rPr lang="en-US" dirty="0" smtClean="0"/>
              <a:t>flexible firm</a:t>
            </a:r>
            <a:r>
              <a:rPr lang="en-US" dirty="0"/>
              <a:t>”—with a core of flexibility deployed, multi-skilled permanent employees and </a:t>
            </a:r>
            <a:r>
              <a:rPr lang="en-US" dirty="0" smtClean="0"/>
              <a:t>a periphery </a:t>
            </a:r>
            <a:r>
              <a:rPr lang="en-US" dirty="0"/>
              <a:t>of part-time, temporary and sub-contracted workers.</a:t>
            </a:r>
            <a:r>
              <a:rPr lang="en-US" dirty="0"/>
              <a:t> </a:t>
            </a:r>
            <a:endParaRPr lang="en-US" dirty="0" smtClean="0"/>
          </a:p>
          <a:p>
            <a:r>
              <a:rPr lang="en-US" dirty="0"/>
              <a:t>flexibility, in the sense of adaptability and willingness </a:t>
            </a:r>
            <a:r>
              <a:rPr lang="en-US" dirty="0" smtClean="0"/>
              <a:t>to change </a:t>
            </a:r>
            <a:r>
              <a:rPr lang="en-US" dirty="0"/>
              <a:t>work practices</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297707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t>
            </a:r>
            <a:r>
              <a:rPr lang="en-US" b="1" dirty="0" smtClean="0"/>
              <a:t>7.6.2 </a:t>
            </a:r>
            <a:r>
              <a:rPr lang="en-US" b="1" dirty="0"/>
              <a:t>Just-in-time production</a:t>
            </a:r>
            <a:r>
              <a:rPr lang="en-US" dirty="0"/>
              <a:t> </a:t>
            </a:r>
          </a:p>
        </p:txBody>
      </p:sp>
      <p:sp>
        <p:nvSpPr>
          <p:cNvPr id="3" name="Content Placeholder 2"/>
          <p:cNvSpPr>
            <a:spLocks noGrp="1"/>
          </p:cNvSpPr>
          <p:nvPr>
            <p:ph idx="1"/>
          </p:nvPr>
        </p:nvSpPr>
        <p:spPr/>
        <p:txBody>
          <a:bodyPr>
            <a:normAutofit fontScale="77500" lnSpcReduction="20000"/>
          </a:bodyPr>
          <a:lstStyle/>
          <a:p>
            <a:r>
              <a:rPr lang="en-US" dirty="0"/>
              <a:t>From this could be developed a detailed “Time Delivery Schedule” requirement on a supplier, to provide pallets of given components, at a given time, directly to the factory, as part of an agreed load</a:t>
            </a:r>
            <a:r>
              <a:rPr lang="en-US" dirty="0" smtClean="0"/>
              <a:t>.</a:t>
            </a:r>
          </a:p>
          <a:p>
            <a:r>
              <a:rPr lang="en-US" dirty="0"/>
              <a:t>To use </a:t>
            </a:r>
            <a:r>
              <a:rPr lang="en-US" dirty="0" smtClean="0"/>
              <a:t>the system</a:t>
            </a:r>
            <a:r>
              <a:rPr lang="en-US" dirty="0"/>
              <a:t>, each employee is issued with an identity badge bearing her photograph </a:t>
            </a:r>
            <a:r>
              <a:rPr lang="en-US" dirty="0" smtClean="0"/>
              <a:t>and signature</a:t>
            </a:r>
            <a:r>
              <a:rPr lang="en-US" dirty="0"/>
              <a:t>. This badge is used to “clock in” at the specific terminals.</a:t>
            </a:r>
            <a:r>
              <a:rPr lang="en-US" dirty="0"/>
              <a:t> </a:t>
            </a:r>
            <a:endParaRPr lang="en-US" dirty="0" smtClean="0"/>
          </a:p>
          <a:p>
            <a:r>
              <a:rPr lang="en-US" dirty="0"/>
              <a:t>At each </a:t>
            </a:r>
            <a:r>
              <a:rPr lang="en-US" dirty="0" smtClean="0"/>
              <a:t>transaction, the </a:t>
            </a:r>
            <a:r>
              <a:rPr lang="en-US" dirty="0"/>
              <a:t>intelligent clock immediately passes the employee’s details to a central computer.</a:t>
            </a:r>
            <a:r>
              <a:rPr lang="en-US" dirty="0"/>
              <a:t> </a:t>
            </a:r>
            <a:endParaRPr lang="en-US" dirty="0" smtClean="0"/>
          </a:p>
          <a:p>
            <a:r>
              <a:rPr lang="en-US" dirty="0"/>
              <a:t>Any absentees can have reasons for the absence recorded and notified to a</a:t>
            </a:r>
            <a:br>
              <a:rPr lang="en-US" dirty="0"/>
            </a:br>
            <a:r>
              <a:rPr lang="en-US" dirty="0"/>
              <a:t>separate computerized personnel record system. </a:t>
            </a:r>
            <a:endParaRPr lang="en-US" dirty="0" smtClean="0"/>
          </a:p>
          <a:p>
            <a:r>
              <a:rPr lang="en-US" dirty="0"/>
              <a:t>At the end of the week, the </a:t>
            </a:r>
            <a:r>
              <a:rPr lang="en-US" dirty="0" smtClean="0"/>
              <a:t>computer analyses </a:t>
            </a:r>
            <a:r>
              <a:rPr lang="en-US" dirty="0" err="1"/>
              <a:t>clockings</a:t>
            </a:r>
            <a:r>
              <a:rPr lang="en-US" dirty="0"/>
              <a:t> against shift patterns and calculates hours to be paid. </a:t>
            </a:r>
            <a:r>
              <a:rPr lang="en-US" dirty="0"/>
              <a:t/>
            </a:r>
            <a:br>
              <a:rPr lang="en-US" dirty="0"/>
            </a:br>
            <a:r>
              <a:rPr lang="en-US" dirty="0"/>
              <a:t/>
            </a:r>
            <a:br>
              <a:rPr lang="en-US" dirty="0"/>
            </a:br>
            <a:r>
              <a:rPr lang="en-US" dirty="0"/>
              <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69842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7.6.3 </a:t>
            </a:r>
            <a:r>
              <a:rPr lang="en-US" b="1" dirty="0"/>
              <a:t>Precarious types of employment</a:t>
            </a:r>
            <a:r>
              <a:rPr lang="en-US" dirty="0"/>
              <a:t> </a:t>
            </a:r>
          </a:p>
        </p:txBody>
      </p:sp>
      <p:sp>
        <p:nvSpPr>
          <p:cNvPr id="3" name="Content Placeholder 2"/>
          <p:cNvSpPr>
            <a:spLocks noGrp="1"/>
          </p:cNvSpPr>
          <p:nvPr>
            <p:ph idx="1"/>
          </p:nvPr>
        </p:nvSpPr>
        <p:spPr/>
        <p:txBody>
          <a:bodyPr/>
          <a:lstStyle/>
          <a:p>
            <a:r>
              <a:rPr lang="en-US" dirty="0"/>
              <a:t>The growth in </a:t>
            </a:r>
            <a:r>
              <a:rPr lang="en-US" dirty="0" err="1"/>
              <a:t>labour</a:t>
            </a:r>
            <a:r>
              <a:rPr lang="en-US" dirty="0"/>
              <a:t> market flexibility has become another way of </a:t>
            </a:r>
            <a:r>
              <a:rPr lang="en-US" dirty="0" smtClean="0"/>
              <a:t>describing the </a:t>
            </a:r>
            <a:r>
              <a:rPr lang="en-US" dirty="0"/>
              <a:t>erosion of trade union power and deregulation of employment </a:t>
            </a:r>
            <a:r>
              <a:rPr lang="en-US" dirty="0" smtClean="0"/>
              <a:t>conditions that </a:t>
            </a:r>
            <a:r>
              <a:rPr lang="en-US" dirty="0"/>
              <a:t>has characterized the last 14 years, and, with it, a growing proportion of </a:t>
            </a:r>
            <a:r>
              <a:rPr lang="en-US" dirty="0" smtClean="0"/>
              <a:t>the population </a:t>
            </a:r>
            <a:r>
              <a:rPr lang="en-US" dirty="0"/>
              <a:t>is finding that making a living is rough, tough and </a:t>
            </a:r>
            <a:r>
              <a:rPr lang="en-US" dirty="0" smtClean="0"/>
              <a:t>poorly-paid. </a:t>
            </a:r>
            <a:r>
              <a:rPr lang="en-US" dirty="0"/>
              <a:t/>
            </a:r>
            <a:br>
              <a:rPr lang="en-US" dirty="0"/>
            </a:br>
            <a:endParaRPr lang="en-US" dirty="0"/>
          </a:p>
        </p:txBody>
      </p:sp>
    </p:spTree>
    <p:extLst>
      <p:ext uri="{BB962C8B-B14F-4D97-AF65-F5344CB8AC3E}">
        <p14:creationId xmlns:p14="http://schemas.microsoft.com/office/powerpoint/2010/main" val="83172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t>
            </a:r>
            <a:r>
              <a:rPr lang="en-US" b="1" dirty="0" smtClean="0"/>
              <a:t>7.6.4 </a:t>
            </a:r>
            <a:r>
              <a:rPr lang="en-US" b="1" dirty="0"/>
              <a:t>The effect on collective bargaining</a:t>
            </a:r>
            <a:r>
              <a:rPr lang="en-US" dirty="0"/>
              <a:t> </a:t>
            </a:r>
          </a:p>
        </p:txBody>
      </p:sp>
      <p:sp>
        <p:nvSpPr>
          <p:cNvPr id="3" name="Content Placeholder 2"/>
          <p:cNvSpPr>
            <a:spLocks noGrp="1"/>
          </p:cNvSpPr>
          <p:nvPr>
            <p:ph idx="1"/>
          </p:nvPr>
        </p:nvSpPr>
        <p:spPr/>
        <p:txBody>
          <a:bodyPr/>
          <a:lstStyle/>
          <a:p>
            <a:r>
              <a:rPr lang="en-US" dirty="0"/>
              <a:t>One reason is their relatively high earnings due to their scarce skills.</a:t>
            </a:r>
          </a:p>
          <a:p>
            <a:r>
              <a:rPr lang="en-US" dirty="0"/>
              <a:t>reflection of the industrial weakness</a:t>
            </a:r>
            <a:r>
              <a:rPr lang="en-US" dirty="0"/>
              <a:t> </a:t>
            </a:r>
            <a:endParaRPr lang="en-US" dirty="0" smtClean="0"/>
          </a:p>
          <a:p>
            <a:r>
              <a:rPr lang="en-US" dirty="0"/>
              <a:t>working time</a:t>
            </a:r>
            <a:r>
              <a:rPr lang="en-US" dirty="0"/>
              <a:t> </a:t>
            </a:r>
            <a:r>
              <a:rPr lang="en-US" dirty="0" smtClean="0"/>
              <a:t>not correctly paid</a:t>
            </a:r>
          </a:p>
          <a:p>
            <a:r>
              <a:rPr lang="en-US" dirty="0"/>
              <a:t>failed to promote the potential benefits of </a:t>
            </a:r>
            <a:r>
              <a:rPr lang="en-US" dirty="0" smtClean="0"/>
              <a:t>effective management </a:t>
            </a:r>
            <a:r>
              <a:rPr lang="en-US" dirty="0"/>
              <a:t>of people</a:t>
            </a:r>
            <a:r>
              <a:rPr lang="en-US" dirty="0"/>
              <a:t>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56974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7.1 </a:t>
            </a:r>
            <a:r>
              <a:rPr lang="en-US" b="1" dirty="0"/>
              <a:t>Employee relations</a:t>
            </a:r>
            <a:r>
              <a:rPr lang="en-US" b="1" dirty="0" smtClean="0"/>
              <a:t> </a:t>
            </a:r>
            <a:endParaRPr lang="en-US" b="1" dirty="0"/>
          </a:p>
        </p:txBody>
      </p:sp>
      <p:sp>
        <p:nvSpPr>
          <p:cNvPr id="3" name="Content Placeholder 2"/>
          <p:cNvSpPr>
            <a:spLocks noGrp="1"/>
          </p:cNvSpPr>
          <p:nvPr>
            <p:ph idx="1"/>
          </p:nvPr>
        </p:nvSpPr>
        <p:spPr/>
        <p:txBody>
          <a:bodyPr>
            <a:normAutofit fontScale="25000" lnSpcReduction="20000"/>
          </a:bodyPr>
          <a:lstStyle/>
          <a:p>
            <a:r>
              <a:rPr lang="en-US" sz="7400" dirty="0" smtClean="0"/>
              <a:t>Employee </a:t>
            </a:r>
            <a:r>
              <a:rPr lang="en-US" sz="7400" dirty="0"/>
              <a:t>relations is about the rules governing the work </a:t>
            </a:r>
            <a:r>
              <a:rPr lang="en-US" sz="7400" dirty="0" smtClean="0"/>
              <a:t>process</a:t>
            </a:r>
            <a:endParaRPr lang="en-US" sz="7400" dirty="0"/>
          </a:p>
          <a:p>
            <a:r>
              <a:rPr lang="en-US" sz="7400" dirty="0" smtClean="0"/>
              <a:t>Contract </a:t>
            </a:r>
            <a:r>
              <a:rPr lang="en-US" sz="7400" dirty="0"/>
              <a:t>of service entailing a duty to perform that </a:t>
            </a:r>
            <a:r>
              <a:rPr lang="en-US" sz="7400" dirty="0" smtClean="0"/>
              <a:t>service in </a:t>
            </a:r>
            <a:r>
              <a:rPr lang="en-US" sz="7400" dirty="0"/>
              <a:t>return for payment of wages or </a:t>
            </a:r>
            <a:r>
              <a:rPr lang="en-US" sz="7400" dirty="0" smtClean="0"/>
              <a:t>salary(</a:t>
            </a:r>
            <a:r>
              <a:rPr lang="en-US" sz="7400" dirty="0"/>
              <a:t>main terms </a:t>
            </a:r>
            <a:r>
              <a:rPr lang="en-US" sz="7400" dirty="0" smtClean="0"/>
              <a:t>and conditions </a:t>
            </a:r>
            <a:r>
              <a:rPr lang="en-US" sz="7400" dirty="0"/>
              <a:t>of </a:t>
            </a:r>
            <a:r>
              <a:rPr lang="en-US" sz="7400" dirty="0" smtClean="0"/>
              <a:t>employment)</a:t>
            </a:r>
          </a:p>
          <a:p>
            <a:r>
              <a:rPr lang="en-US" sz="7400" dirty="0"/>
              <a:t>Trade Union Reform </a:t>
            </a:r>
            <a:r>
              <a:rPr lang="en-US" sz="7400" dirty="0" smtClean="0"/>
              <a:t>and Employment </a:t>
            </a:r>
            <a:r>
              <a:rPr lang="en-US" sz="7400" dirty="0"/>
              <a:t>Relations Act of 1993</a:t>
            </a:r>
            <a:r>
              <a:rPr lang="en-US" sz="7400" dirty="0" smtClean="0"/>
              <a:t> </a:t>
            </a:r>
          </a:p>
          <a:p>
            <a:r>
              <a:rPr lang="en-US" sz="7400" dirty="0"/>
              <a:t>These rules include anything from pay and </a:t>
            </a:r>
            <a:r>
              <a:rPr lang="en-US" sz="7400" dirty="0" smtClean="0"/>
              <a:t>normal hours </a:t>
            </a:r>
            <a:r>
              <a:rPr lang="en-US" sz="7400" dirty="0"/>
              <a:t>of work to health and safety rules</a:t>
            </a:r>
            <a:r>
              <a:rPr lang="en-US" sz="7400" dirty="0" smtClean="0"/>
              <a:t> </a:t>
            </a:r>
          </a:p>
          <a:p>
            <a:r>
              <a:rPr lang="en-US" sz="7400" dirty="0"/>
              <a:t>Management is about control</a:t>
            </a:r>
            <a:r>
              <a:rPr lang="en-US" sz="7400" dirty="0" smtClean="0"/>
              <a:t> (</a:t>
            </a:r>
            <a:r>
              <a:rPr lang="en-US" sz="7400" dirty="0"/>
              <a:t>co-operation of </a:t>
            </a:r>
            <a:r>
              <a:rPr lang="en-US" sz="7400" dirty="0" smtClean="0"/>
              <a:t>employees)</a:t>
            </a:r>
          </a:p>
          <a:p>
            <a:r>
              <a:rPr lang="en-US" sz="7400" dirty="0"/>
              <a:t>Managers, on behalf of companies or organizations, </a:t>
            </a:r>
            <a:r>
              <a:rPr lang="en-US" sz="7400" dirty="0" smtClean="0"/>
              <a:t>negotiate with full time trade union officials or employee representatives of the union at the workplace, in order to reach collective agreements about pay and other conditions of employment. </a:t>
            </a:r>
            <a:br>
              <a:rPr lang="en-US" sz="7400" dirty="0" smtClean="0"/>
            </a:br>
            <a:r>
              <a:rPr lang="en-US" sz="7400" dirty="0" smtClean="0"/>
              <a:t/>
            </a:r>
            <a:br>
              <a:rPr lang="en-US" sz="7400" dirty="0" smtClean="0"/>
            </a:br>
            <a:r>
              <a:rPr lang="en-US" sz="7400" dirty="0" smtClean="0"/>
              <a:t/>
            </a:r>
            <a:br>
              <a:rPr lang="en-US" sz="7400" dirty="0" smtClean="0"/>
            </a:br>
            <a:r>
              <a:rPr lang="en-US" sz="7400" dirty="0" smtClean="0"/>
              <a:t/>
            </a:r>
            <a:br>
              <a:rPr lang="en-US" sz="7400" dirty="0" smtClean="0"/>
            </a:br>
            <a:r>
              <a:rPr lang="en-US" sz="7400" dirty="0" smtClean="0"/>
              <a:t> </a:t>
            </a:r>
            <a:br>
              <a:rPr lang="en-US" sz="74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91787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t>
            </a:r>
            <a:br>
              <a:rPr lang="en-US" b="1" i="1" dirty="0" smtClean="0"/>
            </a:br>
            <a:r>
              <a:rPr lang="en-US" b="1" i="1" dirty="0"/>
              <a:t>	</a:t>
            </a:r>
            <a:r>
              <a:rPr lang="en-US" b="1" i="1" dirty="0" smtClean="0"/>
              <a:t>	</a:t>
            </a:r>
            <a:r>
              <a:rPr lang="en-US" b="1" dirty="0" smtClean="0"/>
              <a:t>7.1.1 </a:t>
            </a:r>
            <a:r>
              <a:rPr lang="en-US" b="1" dirty="0"/>
              <a:t>Importance of procedures</a:t>
            </a:r>
            <a:r>
              <a:rPr lang="en-US" b="1" dirty="0" smtClean="0"/>
              <a:t> </a:t>
            </a:r>
            <a:br>
              <a:rPr lang="en-US" b="1" dirty="0" smtClean="0"/>
            </a:b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Collective </a:t>
            </a:r>
            <a:r>
              <a:rPr lang="en-US" dirty="0"/>
              <a:t>agreement establishes a negotiating procedure by way of</a:t>
            </a:r>
            <a:br>
              <a:rPr lang="en-US" dirty="0"/>
            </a:br>
            <a:r>
              <a:rPr lang="en-US" dirty="0"/>
              <a:t>standing committee and procedural rules, such as, what to do in the event of a failure </a:t>
            </a:r>
            <a:r>
              <a:rPr lang="en-US" dirty="0" smtClean="0"/>
              <a:t>to agree.</a:t>
            </a:r>
          </a:p>
          <a:p>
            <a:r>
              <a:rPr lang="en-US" dirty="0" smtClean="0"/>
              <a:t>Rules </a:t>
            </a:r>
            <a:r>
              <a:rPr lang="en-US" dirty="0"/>
              <a:t>relating to pay and conditions, such as hours of work, holiday</a:t>
            </a:r>
            <a:br>
              <a:rPr lang="en-US" dirty="0"/>
            </a:br>
            <a:r>
              <a:rPr lang="en-US" dirty="0"/>
              <a:t>entitlement, shiftwork arrangements, overtime, bonuses and fringe benefits. </a:t>
            </a:r>
            <a:r>
              <a:rPr lang="en-US" dirty="0" smtClean="0"/>
              <a:t>Other procedures</a:t>
            </a:r>
            <a:r>
              <a:rPr lang="en-US" dirty="0"/>
              <a:t>, including importantly, disciplinary procedures</a:t>
            </a:r>
            <a:r>
              <a:rPr lang="en-US" dirty="0" smtClean="0"/>
              <a:t> </a:t>
            </a:r>
            <a:r>
              <a:rPr lang="en-US" dirty="0"/>
              <a:t>and </a:t>
            </a:r>
            <a:r>
              <a:rPr lang="en-US" dirty="0" smtClean="0"/>
              <a:t>appeals.</a:t>
            </a:r>
          </a:p>
          <a:p>
            <a:r>
              <a:rPr lang="en-US" dirty="0"/>
              <a:t>disputes procedures often have recourse </a:t>
            </a:r>
            <a:r>
              <a:rPr lang="en-US" dirty="0" smtClean="0"/>
              <a:t>to conciliation </a:t>
            </a:r>
            <a:r>
              <a:rPr lang="en-US" dirty="0"/>
              <a:t>and arbitration by third </a:t>
            </a:r>
            <a:r>
              <a:rPr lang="en-US" dirty="0" smtClean="0"/>
              <a:t>parties.</a:t>
            </a:r>
          </a:p>
          <a:p>
            <a:r>
              <a:rPr lang="en-US" dirty="0"/>
              <a:t>impose sanctions, such as a strike or overtime </a:t>
            </a:r>
            <a:r>
              <a:rPr lang="en-US" dirty="0" smtClean="0"/>
              <a:t>ban(if failure in any case) </a:t>
            </a:r>
          </a:p>
          <a:p>
            <a:r>
              <a:rPr lang="en-US" dirty="0"/>
              <a:t>day-to-day management</a:t>
            </a:r>
            <a:r>
              <a:rPr lang="en-US" dirty="0" smtClean="0"/>
              <a:t> and working environment in collective task.</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51620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7.2 </a:t>
            </a:r>
            <a:r>
              <a:rPr lang="en-US" b="1" dirty="0"/>
              <a:t>The framework of collective </a:t>
            </a:r>
            <a:r>
              <a:rPr lang="en-US" b="1" dirty="0" smtClean="0"/>
              <a:t>labor </a:t>
            </a:r>
            <a:r>
              <a:rPr lang="en-US" b="1" dirty="0"/>
              <a:t>law</a:t>
            </a:r>
            <a:r>
              <a:rPr lang="en-US" dirty="0" smtClean="0"/>
              <a:t> </a:t>
            </a:r>
            <a:endParaRPr lang="en-US" dirty="0"/>
          </a:p>
        </p:txBody>
      </p:sp>
      <p:sp>
        <p:nvSpPr>
          <p:cNvPr id="3" name="Content Placeholder 2"/>
          <p:cNvSpPr>
            <a:spLocks noGrp="1"/>
          </p:cNvSpPr>
          <p:nvPr>
            <p:ph idx="1"/>
          </p:nvPr>
        </p:nvSpPr>
        <p:spPr/>
        <p:txBody>
          <a:bodyPr/>
          <a:lstStyle/>
          <a:p>
            <a:r>
              <a:rPr lang="en-US" dirty="0" smtClean="0"/>
              <a:t>Labor </a:t>
            </a:r>
            <a:r>
              <a:rPr lang="en-US" dirty="0"/>
              <a:t>law is that part of the </a:t>
            </a:r>
            <a:r>
              <a:rPr lang="en-US" dirty="0" smtClean="0"/>
              <a:t>law that </a:t>
            </a:r>
            <a:r>
              <a:rPr lang="en-US" dirty="0"/>
              <a:t>deals with individuals and legal persons in their capacity as employees or </a:t>
            </a:r>
            <a:r>
              <a:rPr lang="en-US" dirty="0" err="1" smtClean="0"/>
              <a:t>employers,it</a:t>
            </a:r>
            <a:r>
              <a:rPr lang="en-US" dirty="0" smtClean="0"/>
              <a:t> </a:t>
            </a:r>
            <a:r>
              <a:rPr lang="en-US" dirty="0"/>
              <a:t>is concerned with work and relationships arising from it.</a:t>
            </a:r>
            <a:r>
              <a:rPr lang="en-US" dirty="0" smtClean="0"/>
              <a:t> </a:t>
            </a:r>
          </a:p>
          <a:p>
            <a:r>
              <a:rPr lang="en-US" dirty="0"/>
              <a:t>collective and the individual aspects of the employment </a:t>
            </a:r>
            <a:r>
              <a:rPr lang="en-US" dirty="0" smtClean="0"/>
              <a:t>relationship</a:t>
            </a:r>
          </a:p>
          <a:p>
            <a:r>
              <a:rPr lang="en-US" dirty="0"/>
              <a:t>six acts regulating the conduct of strikes</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62230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7.2.1 </a:t>
            </a:r>
            <a:r>
              <a:rPr lang="en-US" b="1" dirty="0"/>
              <a:t>Restraining the unions</a:t>
            </a:r>
            <a:r>
              <a:rPr lang="en-US" dirty="0" smtClean="0"/>
              <a:t> </a:t>
            </a:r>
            <a:endParaRPr lang="en-US" dirty="0"/>
          </a:p>
        </p:txBody>
      </p:sp>
      <p:sp>
        <p:nvSpPr>
          <p:cNvPr id="3" name="Content Placeholder 2"/>
          <p:cNvSpPr>
            <a:spLocks noGrp="1"/>
          </p:cNvSpPr>
          <p:nvPr>
            <p:ph idx="1"/>
          </p:nvPr>
        </p:nvSpPr>
        <p:spPr>
          <a:xfrm>
            <a:off x="838200" y="1446663"/>
            <a:ext cx="10515600" cy="4730300"/>
          </a:xfrm>
        </p:spPr>
        <p:txBody>
          <a:bodyPr>
            <a:normAutofit fontScale="70000" lnSpcReduction="20000"/>
          </a:bodyPr>
          <a:lstStyle/>
          <a:p>
            <a:r>
              <a:rPr lang="en-US" sz="3100" dirty="0"/>
              <a:t>“right” to strike would </a:t>
            </a:r>
            <a:r>
              <a:rPr lang="en-US" sz="3100" dirty="0" smtClean="0"/>
              <a:t>meet</a:t>
            </a:r>
          </a:p>
          <a:p>
            <a:r>
              <a:rPr lang="en-US" sz="3100" dirty="0"/>
              <a:t>action not </a:t>
            </a:r>
            <a:r>
              <a:rPr lang="en-US" sz="3100" dirty="0" smtClean="0"/>
              <a:t>directly against </a:t>
            </a:r>
            <a:r>
              <a:rPr lang="en-US" sz="3100" dirty="0"/>
              <a:t>the employer but against a supplier or customer firm by “blacking” or </a:t>
            </a:r>
            <a:r>
              <a:rPr lang="en-US" sz="3100" dirty="0" smtClean="0"/>
              <a:t>boycotting its </a:t>
            </a:r>
            <a:r>
              <a:rPr lang="en-US" sz="3100" dirty="0"/>
              <a:t>products or </a:t>
            </a:r>
            <a:r>
              <a:rPr lang="en-US" sz="3100" dirty="0" smtClean="0"/>
              <a:t>services.</a:t>
            </a:r>
          </a:p>
          <a:p>
            <a:r>
              <a:rPr lang="en-US" sz="3100" dirty="0" smtClean="0"/>
              <a:t>To be </a:t>
            </a:r>
            <a:r>
              <a:rPr lang="en-US" sz="3100" dirty="0"/>
              <a:t>lawful a dispute must be limited to one between workers and their own </a:t>
            </a:r>
            <a:r>
              <a:rPr lang="en-US" sz="3100" dirty="0" smtClean="0"/>
              <a:t>employer.</a:t>
            </a:r>
          </a:p>
          <a:p>
            <a:r>
              <a:rPr lang="en-US" sz="3100" dirty="0" smtClean="0"/>
              <a:t>Ballot(voting) members incase of industrial actions</a:t>
            </a:r>
          </a:p>
          <a:p>
            <a:r>
              <a:rPr lang="en-US" sz="3100" dirty="0"/>
              <a:t>Employment Act of 1988 gave union members a right to challenge </a:t>
            </a:r>
            <a:r>
              <a:rPr lang="en-US" sz="3100" dirty="0" smtClean="0"/>
              <a:t>industrial action </a:t>
            </a:r>
            <a:r>
              <a:rPr lang="en-US" sz="3100" dirty="0"/>
              <a:t>in the courts if it was not legitimized by a properly conducted </a:t>
            </a:r>
            <a:r>
              <a:rPr lang="en-US" sz="3100" dirty="0" smtClean="0"/>
              <a:t>ballot.</a:t>
            </a:r>
          </a:p>
          <a:p>
            <a:r>
              <a:rPr lang="en-US" sz="3100" dirty="0" smtClean="0"/>
              <a:t>Dissolving negotiated </a:t>
            </a:r>
            <a:r>
              <a:rPr lang="en-US" sz="3100" dirty="0"/>
              <a:t>control over industrial conflict</a:t>
            </a:r>
            <a:r>
              <a:rPr lang="en-US" sz="3100" dirty="0" smtClean="0"/>
              <a:t> </a:t>
            </a:r>
          </a:p>
          <a:p>
            <a:r>
              <a:rPr lang="en-US" sz="3100" dirty="0"/>
              <a:t>If our people are responsible for sabotage there will be hell to pay</a:t>
            </a:r>
            <a:r>
              <a:rPr lang="en-US" sz="3100" dirty="0" smtClean="0"/>
              <a:t> </a:t>
            </a:r>
            <a:br>
              <a:rPr lang="en-US" sz="31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85212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t>
            </a:r>
            <a:r>
              <a:rPr lang="en-US" b="1" dirty="0" smtClean="0"/>
              <a:t>7.2.2 </a:t>
            </a:r>
            <a:r>
              <a:rPr lang="en-US" b="1" dirty="0"/>
              <a:t>The legislation consolidated</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These include the appointment of an independent </a:t>
            </a:r>
            <a:r>
              <a:rPr lang="en-US" dirty="0" err="1" smtClean="0"/>
              <a:t>scrutineer</a:t>
            </a:r>
            <a:r>
              <a:rPr lang="en-US" dirty="0" smtClean="0"/>
              <a:t/>
            </a:r>
            <a:br>
              <a:rPr lang="en-US" dirty="0" smtClean="0"/>
            </a:br>
            <a:r>
              <a:rPr lang="en-US" dirty="0" smtClean="0"/>
              <a:t>to </a:t>
            </a:r>
            <a:r>
              <a:rPr lang="en-US" dirty="0"/>
              <a:t>oversee ballots on industrial </a:t>
            </a:r>
            <a:r>
              <a:rPr lang="en-US" dirty="0" smtClean="0"/>
              <a:t>action.</a:t>
            </a:r>
          </a:p>
          <a:p>
            <a:r>
              <a:rPr lang="en-US" dirty="0"/>
              <a:t>phasing out of financial assistance for </a:t>
            </a:r>
            <a:r>
              <a:rPr lang="en-US" dirty="0" err="1" smtClean="0"/>
              <a:t>ballots;making</a:t>
            </a:r>
            <a:r>
              <a:rPr lang="en-US" dirty="0" smtClean="0"/>
              <a:t> </a:t>
            </a:r>
            <a:r>
              <a:rPr lang="en-US" dirty="0"/>
              <a:t>postal ballots compulsory</a:t>
            </a:r>
            <a:r>
              <a:rPr lang="en-US" dirty="0" smtClean="0"/>
              <a:t> </a:t>
            </a:r>
          </a:p>
          <a:p>
            <a:r>
              <a:rPr lang="en-US" dirty="0"/>
              <a:t>requiring the union to give to employers notice </a:t>
            </a:r>
            <a:r>
              <a:rPr lang="en-US" dirty="0" smtClean="0"/>
              <a:t>of intention </a:t>
            </a:r>
            <a:r>
              <a:rPr lang="en-US" dirty="0"/>
              <a:t>to ballot</a:t>
            </a:r>
            <a:r>
              <a:rPr lang="en-US" dirty="0" smtClean="0"/>
              <a:t> </a:t>
            </a:r>
          </a:p>
          <a:p>
            <a:r>
              <a:rPr lang="en-US" dirty="0"/>
              <a:t>names of those employees taking part and to notify the ballot result</a:t>
            </a:r>
            <a:r>
              <a:rPr lang="en-US" dirty="0" smtClean="0"/>
              <a:t> </a:t>
            </a:r>
          </a:p>
          <a:p>
            <a:r>
              <a:rPr lang="en-US" dirty="0"/>
              <a:t>Act allowed employers to deny pay rises </a:t>
            </a:r>
            <a:r>
              <a:rPr lang="en-US" dirty="0" smtClean="0"/>
              <a:t>or other </a:t>
            </a:r>
            <a:r>
              <a:rPr lang="en-US" dirty="0"/>
              <a:t>benefits to employees who refuse to sign personal contracts.</a:t>
            </a:r>
            <a:r>
              <a:rPr lang="en-US" dirty="0" smtClean="0"/>
              <a:t> </a:t>
            </a:r>
          </a:p>
          <a:p>
            <a:r>
              <a:rPr lang="en-US" dirty="0"/>
              <a:t>membership dues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63314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7.2.3 The European Union and </a:t>
            </a:r>
            <a:r>
              <a:rPr lang="en-US" sz="4000" b="1"/>
              <a:t>British </a:t>
            </a:r>
            <a:r>
              <a:rPr lang="en-US" sz="4000" b="1" smtClean="0"/>
              <a:t>labor </a:t>
            </a:r>
            <a:r>
              <a:rPr lang="en-US" sz="4000" b="1" dirty="0"/>
              <a:t>law</a:t>
            </a:r>
            <a:r>
              <a:rPr lang="en-US" sz="4000" dirty="0" smtClean="0"/>
              <a:t> </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Clearly define peace </a:t>
            </a:r>
            <a:r>
              <a:rPr lang="en-US" dirty="0"/>
              <a:t>obligations for the duration of collective agreements, whilst defining </a:t>
            </a:r>
            <a:r>
              <a:rPr lang="en-US" dirty="0" smtClean="0"/>
              <a:t>unfair industrial </a:t>
            </a:r>
            <a:r>
              <a:rPr lang="en-US" dirty="0"/>
              <a:t>relations practices.</a:t>
            </a:r>
            <a:r>
              <a:rPr lang="en-US" dirty="0" smtClean="0"/>
              <a:t> </a:t>
            </a:r>
          </a:p>
          <a:p>
            <a:r>
              <a:rPr lang="en-US" dirty="0"/>
              <a:t>managerial role in the enterprise in the form of workers directors</a:t>
            </a:r>
            <a:r>
              <a:rPr lang="en-US" dirty="0" smtClean="0"/>
              <a:t> </a:t>
            </a:r>
          </a:p>
          <a:p>
            <a:r>
              <a:rPr lang="en-US" dirty="0"/>
              <a:t>For the first time, workers now have statutory backing for giving key</a:t>
            </a:r>
            <a:br>
              <a:rPr lang="en-US" dirty="0"/>
            </a:br>
            <a:r>
              <a:rPr lang="en-US" dirty="0"/>
              <a:t>information on a company’s performance and investments. They have a right to meet </a:t>
            </a:r>
            <a:r>
              <a:rPr lang="en-US" dirty="0" smtClean="0"/>
              <a:t>and question </a:t>
            </a:r>
            <a:r>
              <a:rPr lang="en-US" dirty="0"/>
              <a:t>senior boardroom executives.</a:t>
            </a:r>
            <a:r>
              <a:rPr lang="en-US" dirty="0" smtClean="0"/>
              <a:t> </a:t>
            </a:r>
          </a:p>
          <a:p>
            <a:r>
              <a:rPr lang="en-US" dirty="0"/>
              <a:t>law on consultation is now extended to any dismissal</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95714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7.4 The framework of individual employment law</a:t>
            </a:r>
            <a:r>
              <a:rPr lang="en-US" sz="4000" dirty="0"/>
              <a:t> </a:t>
            </a:r>
          </a:p>
        </p:txBody>
      </p:sp>
      <p:sp>
        <p:nvSpPr>
          <p:cNvPr id="3" name="Content Placeholder 2"/>
          <p:cNvSpPr>
            <a:spLocks noGrp="1"/>
          </p:cNvSpPr>
          <p:nvPr>
            <p:ph idx="1"/>
          </p:nvPr>
        </p:nvSpPr>
        <p:spPr/>
        <p:txBody>
          <a:bodyPr>
            <a:normAutofit fontScale="47500" lnSpcReduction="20000"/>
          </a:bodyPr>
          <a:lstStyle/>
          <a:p>
            <a:r>
              <a:rPr lang="en-US" sz="4200" dirty="0"/>
              <a:t>individual employment law regulates the individual employment </a:t>
            </a:r>
            <a:r>
              <a:rPr lang="en-US" sz="4200" dirty="0" smtClean="0"/>
              <a:t>relationship as </a:t>
            </a:r>
            <a:r>
              <a:rPr lang="en-US" sz="4200" dirty="0"/>
              <a:t>it arises from the contract of employment</a:t>
            </a:r>
            <a:r>
              <a:rPr lang="en-US" sz="4200" dirty="0"/>
              <a:t> </a:t>
            </a:r>
            <a:endParaRPr lang="en-US" sz="4200" dirty="0" smtClean="0"/>
          </a:p>
          <a:p>
            <a:r>
              <a:rPr lang="en-US" sz="4200" dirty="0"/>
              <a:t>permanent </a:t>
            </a:r>
            <a:r>
              <a:rPr lang="en-US" sz="4200" dirty="0" smtClean="0"/>
              <a:t>employees predominate</a:t>
            </a:r>
            <a:r>
              <a:rPr lang="en-US" sz="4200" dirty="0"/>
              <a:t>, various forms of </a:t>
            </a:r>
            <a:r>
              <a:rPr lang="en-US" sz="4200" dirty="0" smtClean="0"/>
              <a:t>sub-contracted(located away from company) </a:t>
            </a:r>
            <a:r>
              <a:rPr lang="en-US" sz="4200" dirty="0"/>
              <a:t>and freelance work are growing </a:t>
            </a:r>
            <a:r>
              <a:rPr lang="en-US" sz="4200" dirty="0" smtClean="0"/>
              <a:t>in importance</a:t>
            </a:r>
            <a:r>
              <a:rPr lang="en-US" sz="4200" dirty="0"/>
              <a:t>.</a:t>
            </a:r>
            <a:r>
              <a:rPr lang="en-US" sz="4200" dirty="0"/>
              <a:t> </a:t>
            </a:r>
            <a:endParaRPr lang="en-US" sz="4200" dirty="0" smtClean="0"/>
          </a:p>
          <a:p>
            <a:r>
              <a:rPr lang="en-US" sz="4200" dirty="0" smtClean="0"/>
              <a:t>Teleworker </a:t>
            </a:r>
            <a:r>
              <a:rPr lang="en-US" sz="4200" dirty="0"/>
              <a:t>is clearly entitled to the same working</a:t>
            </a:r>
            <a:r>
              <a:rPr lang="en-US" sz="4200" dirty="0"/>
              <a:t> </a:t>
            </a:r>
            <a:r>
              <a:rPr lang="en-US" sz="4200" dirty="0"/>
              <a:t>conditions and social security coverage as other workers in the </a:t>
            </a:r>
            <a:r>
              <a:rPr lang="en-US" sz="4200" dirty="0" smtClean="0"/>
              <a:t>enterprise. He or </a:t>
            </a:r>
            <a:r>
              <a:rPr lang="en-US" sz="4200" dirty="0"/>
              <a:t>she is entitled to the same dismissal procedure, sick pay, unemployment benefits, paid leave, </a:t>
            </a:r>
            <a:r>
              <a:rPr lang="en-US" sz="4200" dirty="0" smtClean="0"/>
              <a:t>minimum </a:t>
            </a:r>
            <a:r>
              <a:rPr lang="en-US" sz="4200" dirty="0"/>
              <a:t>wage etc. </a:t>
            </a:r>
            <a:endParaRPr lang="en-US" sz="4200" dirty="0" smtClean="0"/>
          </a:p>
          <a:p>
            <a:r>
              <a:rPr lang="en-US" sz="4200" dirty="0"/>
              <a:t>The </a:t>
            </a:r>
            <a:r>
              <a:rPr lang="en-US" sz="4200" dirty="0" smtClean="0"/>
              <a:t>Commission </a:t>
            </a:r>
            <a:r>
              <a:rPr lang="en-US" sz="4200" dirty="0"/>
              <a:t>has proposed three directives to regulate the employment </a:t>
            </a:r>
            <a:r>
              <a:rPr lang="en-US" sz="4200" dirty="0" smtClean="0"/>
              <a:t>of part-time </a:t>
            </a:r>
            <a:r>
              <a:rPr lang="en-US" sz="4200" dirty="0"/>
              <a:t>and temporary </a:t>
            </a:r>
            <a:r>
              <a:rPr lang="en-US" sz="4200" dirty="0" smtClean="0"/>
              <a:t>employees(</a:t>
            </a:r>
            <a:r>
              <a:rPr lang="en-US" sz="4200" dirty="0"/>
              <a:t>holiday, seniority </a:t>
            </a:r>
            <a:r>
              <a:rPr lang="en-US" sz="4200" dirty="0"/>
              <a:t>,</a:t>
            </a:r>
            <a:r>
              <a:rPr lang="en-US" sz="4200" dirty="0" smtClean="0"/>
              <a:t>dismissal,</a:t>
            </a:r>
            <a:r>
              <a:rPr lang="en-US" sz="4200" dirty="0"/>
              <a:t> </a:t>
            </a:r>
            <a:r>
              <a:rPr lang="en-US" sz="4200" dirty="0" err="1" smtClean="0"/>
              <a:t>pensions,sick</a:t>
            </a:r>
            <a:r>
              <a:rPr lang="en-US" sz="4200" dirty="0" smtClean="0"/>
              <a:t> pay,</a:t>
            </a:r>
            <a:r>
              <a:rPr lang="en-US" sz="4200" dirty="0"/>
              <a:t> </a:t>
            </a:r>
            <a:r>
              <a:rPr lang="en-US" sz="4200" dirty="0" smtClean="0"/>
              <a:t>training,</a:t>
            </a:r>
            <a:r>
              <a:rPr lang="en-US" sz="4200" dirty="0"/>
              <a:t> Insurance </a:t>
            </a:r>
            <a:r>
              <a:rPr lang="en-US" sz="4200" dirty="0" smtClean="0"/>
              <a:t>scheme) called </a:t>
            </a:r>
            <a:r>
              <a:rPr lang="en-US" sz="4200" i="1" dirty="0"/>
              <a:t>pro </a:t>
            </a:r>
            <a:r>
              <a:rPr lang="en-US" sz="4200" i="1" dirty="0" smtClean="0"/>
              <a:t>rata </a:t>
            </a:r>
            <a:r>
              <a:rPr lang="en-US" sz="4200" dirty="0" smtClean="0"/>
              <a:t>right.</a:t>
            </a:r>
            <a:r>
              <a:rPr lang="en-US" sz="4200" i="1" dirty="0" smtClean="0"/>
              <a:t/>
            </a:r>
            <a:br>
              <a:rPr lang="en-US" sz="4200" i="1" dirty="0" smtClean="0"/>
            </a:br>
            <a:r>
              <a:rPr lang="en-US" sz="4200" dirty="0"/>
              <a:t/>
            </a:r>
            <a:br>
              <a:rPr lang="en-US" sz="4200" dirty="0"/>
            </a:br>
            <a:r>
              <a:rPr lang="en-US" sz="4200" dirty="0"/>
              <a:t/>
            </a:r>
            <a:br>
              <a:rPr lang="en-US" sz="4200" dirty="0"/>
            </a:br>
            <a:r>
              <a:rPr lang="en-US" dirty="0" smtClean="0"/>
              <a:t> </a:t>
            </a:r>
            <a:r>
              <a:rPr lang="en-US" dirty="0"/>
              <a:t/>
            </a:r>
            <a:br>
              <a:rPr lang="en-US" dirty="0"/>
            </a:b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31440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7.4.1 The social dimension of the European Union</a:t>
            </a:r>
            <a:r>
              <a:rPr lang="en-US" sz="4000" dirty="0"/>
              <a:t> </a:t>
            </a:r>
          </a:p>
        </p:txBody>
      </p:sp>
      <p:sp>
        <p:nvSpPr>
          <p:cNvPr id="3" name="Content Placeholder 2"/>
          <p:cNvSpPr>
            <a:spLocks noGrp="1"/>
          </p:cNvSpPr>
          <p:nvPr>
            <p:ph idx="1"/>
          </p:nvPr>
        </p:nvSpPr>
        <p:spPr/>
        <p:txBody>
          <a:bodyPr>
            <a:normAutofit fontScale="70000" lnSpcReduction="20000"/>
          </a:bodyPr>
          <a:lstStyle/>
          <a:p>
            <a:r>
              <a:rPr lang="en-US" dirty="0"/>
              <a:t>It was effectively a direction to the Commission to develop initiatives for the implementation of the rights listed in the Charter—using the legal instruments available under the Treaty of Rome. It is primarily intended to set a floor of minimum standards in order to contain “social dumping”, which is to say, unfair competition for investible funds by cutting wages and working conditions</a:t>
            </a:r>
            <a:r>
              <a:rPr lang="en-US" dirty="0" smtClean="0"/>
              <a:t>.</a:t>
            </a:r>
          </a:p>
          <a:p>
            <a:r>
              <a:rPr lang="en-US" dirty="0"/>
              <a:t>least </a:t>
            </a:r>
            <a:r>
              <a:rPr lang="en-US" dirty="0" smtClean="0"/>
              <a:t>protected part-time </a:t>
            </a:r>
            <a:r>
              <a:rPr lang="en-US" dirty="0"/>
              <a:t>workforce in the EU</a:t>
            </a:r>
            <a:r>
              <a:rPr lang="en-US" dirty="0"/>
              <a:t> </a:t>
            </a:r>
            <a:r>
              <a:rPr lang="en-US" dirty="0" smtClean="0"/>
              <a:t>and worst child care </a:t>
            </a:r>
            <a:r>
              <a:rPr lang="en-US" dirty="0"/>
              <a:t>facilities</a:t>
            </a:r>
            <a:r>
              <a:rPr lang="en-US" dirty="0"/>
              <a:t> </a:t>
            </a:r>
            <a:endParaRPr lang="en-US" dirty="0" smtClean="0"/>
          </a:p>
          <a:p>
            <a:r>
              <a:rPr lang="en-US" dirty="0"/>
              <a:t>automatically unfair to dismiss an employee when a </a:t>
            </a:r>
            <a:r>
              <a:rPr lang="en-US" dirty="0" smtClean="0"/>
              <a:t>business changes </a:t>
            </a:r>
          </a:p>
          <a:p>
            <a:r>
              <a:rPr lang="en-US" dirty="0"/>
              <a:t>improvements to </a:t>
            </a:r>
            <a:r>
              <a:rPr lang="en-US" dirty="0" smtClean="0"/>
              <a:t>women’s employment </a:t>
            </a:r>
            <a:r>
              <a:rPr lang="en-US" dirty="0"/>
              <a:t>rights</a:t>
            </a:r>
            <a:r>
              <a:rPr lang="en-US" dirty="0"/>
              <a:t> </a:t>
            </a:r>
            <a:endParaRPr lang="en-US" dirty="0" smtClean="0"/>
          </a:p>
          <a:p>
            <a:r>
              <a:rPr lang="en-US" dirty="0"/>
              <a:t>restrict publicity of sexual harassment cases and new rights </a:t>
            </a:r>
            <a:r>
              <a:rPr lang="en-US" dirty="0" smtClean="0"/>
              <a:t>to challenge </a:t>
            </a:r>
            <a:r>
              <a:rPr lang="en-US" dirty="0"/>
              <a:t>collective agreements on grounds that they are discriminatory</a:t>
            </a:r>
            <a:r>
              <a:rPr lang="en-US" dirty="0"/>
              <a:t> </a:t>
            </a:r>
            <a:endParaRPr lang="en-US" dirty="0" smtClean="0"/>
          </a:p>
          <a:p>
            <a:r>
              <a:rPr lang="en-US" dirty="0" smtClean="0"/>
              <a:t>Health and </a:t>
            </a:r>
            <a:r>
              <a:rPr lang="en-US" dirty="0"/>
              <a:t>safety measure</a:t>
            </a: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70659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951</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Chapter 7 </vt:lpstr>
      <vt:lpstr>                     7.1 Employee relations </vt:lpstr>
      <vt:lpstr>     7.1.1 Importance of procedures  </vt:lpstr>
      <vt:lpstr>  7.2 The framework of collective labor law </vt:lpstr>
      <vt:lpstr>                    7.2.1 Restraining the unions </vt:lpstr>
      <vt:lpstr>           7.2.2 The legislation consolidated </vt:lpstr>
      <vt:lpstr>7.2.3 The European Union and British labor law </vt:lpstr>
      <vt:lpstr>7.4 The framework of individual employment law </vt:lpstr>
      <vt:lpstr>7.4.1 The social dimension of the European Union </vt:lpstr>
      <vt:lpstr>7.5 Equal pay and sex discrimination </vt:lpstr>
      <vt:lpstr>7.6 The decline of the collective bargaining model of industrial relations  </vt:lpstr>
      <vt:lpstr>   7.6.1 The flexible firm </vt:lpstr>
      <vt:lpstr>  7.6.2 Just-in-time production </vt:lpstr>
      <vt:lpstr>       7.6.3 Precarious types of employment </vt:lpstr>
      <vt:lpstr> 7.6.4 The effect on collective bargaining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c:title>
  <dc:creator>A.S Pride</dc:creator>
  <cp:lastModifiedBy>A.S Pride</cp:lastModifiedBy>
  <cp:revision>21</cp:revision>
  <dcterms:created xsi:type="dcterms:W3CDTF">2022-05-11T14:06:18Z</dcterms:created>
  <dcterms:modified xsi:type="dcterms:W3CDTF">2022-05-12T15:37:31Z</dcterms:modified>
</cp:coreProperties>
</file>