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F348-6286-4A93-98DB-F464A5A86A3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207-4FB3-4A5D-8199-875F78B5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5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F348-6286-4A93-98DB-F464A5A86A3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207-4FB3-4A5D-8199-875F78B5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1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F348-6286-4A93-98DB-F464A5A86A3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207-4FB3-4A5D-8199-875F78B5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9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F348-6286-4A93-98DB-F464A5A86A3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207-4FB3-4A5D-8199-875F78B5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F348-6286-4A93-98DB-F464A5A86A3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207-4FB3-4A5D-8199-875F78B5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1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F348-6286-4A93-98DB-F464A5A86A3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207-4FB3-4A5D-8199-875F78B5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5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F348-6286-4A93-98DB-F464A5A86A3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207-4FB3-4A5D-8199-875F78B5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F348-6286-4A93-98DB-F464A5A86A3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207-4FB3-4A5D-8199-875F78B5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8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F348-6286-4A93-98DB-F464A5A86A3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207-4FB3-4A5D-8199-875F78B5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8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F348-6286-4A93-98DB-F464A5A86A3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207-4FB3-4A5D-8199-875F78B5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6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F348-6286-4A93-98DB-F464A5A86A3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207-4FB3-4A5D-8199-875F78B5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5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4F348-6286-4A93-98DB-F464A5A86A3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C2207-4FB3-4A5D-8199-875F78B5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0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033462"/>
          </a:xfrm>
        </p:spPr>
        <p:txBody>
          <a:bodyPr/>
          <a:lstStyle/>
          <a:p>
            <a:r>
              <a:rPr lang="en-US" b="1" dirty="0" smtClean="0"/>
              <a:t>Chap#4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75213"/>
            <a:ext cx="10515600" cy="1064524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sz="3600" b="1" dirty="0" smtClean="0">
                <a:solidFill>
                  <a:schemeClr val="tx1"/>
                </a:solidFill>
              </a:rPr>
              <a:t>Development Life Cycle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51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ROLE OF CHANGE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vision for CM needs to be articulated from the first stage </a:t>
            </a:r>
            <a:r>
              <a:rPr lang="en-US" dirty="0" smtClean="0"/>
              <a:t>and then </a:t>
            </a:r>
            <a:r>
              <a:rPr lang="en-US" dirty="0"/>
              <a:t>revised, monitored, and implemented on a constant basis</a:t>
            </a:r>
            <a:r>
              <a:rPr lang="en-US" dirty="0" smtClean="0"/>
              <a:t>.</a:t>
            </a:r>
          </a:p>
          <a:p>
            <a:r>
              <a:rPr lang="en-US" dirty="0"/>
              <a:t>G</a:t>
            </a:r>
            <a:r>
              <a:rPr lang="en-US" dirty="0" smtClean="0"/>
              <a:t>uide </a:t>
            </a:r>
            <a:r>
              <a:rPr lang="en-US" dirty="0"/>
              <a:t>the implementation team on all the </a:t>
            </a:r>
            <a:r>
              <a:rPr lang="en-US" dirty="0" smtClean="0"/>
              <a:t>activities of </a:t>
            </a:r>
            <a:r>
              <a:rPr lang="en-US" dirty="0"/>
              <a:t>change </a:t>
            </a:r>
            <a:r>
              <a:rPr lang="en-US" dirty="0" smtClean="0"/>
              <a:t>management.</a:t>
            </a:r>
          </a:p>
          <a:p>
            <a:r>
              <a:rPr lang="en-US" dirty="0"/>
              <a:t>Support of the top management as </a:t>
            </a:r>
            <a:r>
              <a:rPr lang="en-US" dirty="0" smtClean="0"/>
              <a:t>well as </a:t>
            </a:r>
            <a:r>
              <a:rPr lang="en-US" dirty="0"/>
              <a:t>skills of the change management team are essential for successful implementation.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247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Rapid ERP Life 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</a:t>
            </a:r>
            <a:r>
              <a:rPr lang="en-US" dirty="0" smtClean="0"/>
              <a:t>ong requirements-gathering phase</a:t>
            </a:r>
            <a:r>
              <a:rPr lang="en-US" dirty="0"/>
              <a:t>, followed by designs, and implementations</a:t>
            </a:r>
            <a:r>
              <a:rPr lang="en-US" dirty="0" smtClean="0"/>
              <a:t>.</a:t>
            </a:r>
          </a:p>
          <a:p>
            <a:r>
              <a:rPr lang="en-US" dirty="0"/>
              <a:t>S</a:t>
            </a:r>
            <a:r>
              <a:rPr lang="en-US" dirty="0" smtClean="0"/>
              <a:t>ignificant </a:t>
            </a:r>
            <a:r>
              <a:rPr lang="en-US" dirty="0"/>
              <a:t>amounts of </a:t>
            </a:r>
            <a:r>
              <a:rPr lang="en-US" dirty="0" smtClean="0"/>
              <a:t>time</a:t>
            </a:r>
          </a:p>
          <a:p>
            <a:r>
              <a:rPr lang="en-US" dirty="0"/>
              <a:t>B</a:t>
            </a:r>
            <a:r>
              <a:rPr lang="en-US" dirty="0" smtClean="0"/>
              <a:t>usinesses </a:t>
            </a:r>
            <a:r>
              <a:rPr lang="en-US" dirty="0"/>
              <a:t>grow and move </a:t>
            </a:r>
            <a:r>
              <a:rPr lang="en-US" dirty="0" smtClean="0"/>
              <a:t>quickly(requirement changes)</a:t>
            </a:r>
          </a:p>
          <a:p>
            <a:r>
              <a:rPr lang="en-US" dirty="0"/>
              <a:t>use of experienced </a:t>
            </a:r>
            <a:r>
              <a:rPr lang="en-US" dirty="0" smtClean="0"/>
              <a:t>consultants</a:t>
            </a:r>
          </a:p>
          <a:p>
            <a:r>
              <a:rPr lang="en-US" dirty="0"/>
              <a:t>high commitment of resources</a:t>
            </a:r>
            <a:endParaRPr lang="en-US" dirty="0" smtClean="0"/>
          </a:p>
          <a:p>
            <a:r>
              <a:rPr lang="en-US" dirty="0" smtClean="0"/>
              <a:t>FIGURE </a:t>
            </a:r>
            <a:r>
              <a:rPr lang="en-US" dirty="0"/>
              <a:t>4-7 ERP Life Cycle Phases </a:t>
            </a:r>
            <a:r>
              <a:rPr lang="en-US" dirty="0" smtClean="0"/>
              <a:t>Summary</a:t>
            </a:r>
          </a:p>
          <a:p>
            <a:r>
              <a:rPr lang="en-US" b="1" dirty="0"/>
              <a:t>TOTAL </a:t>
            </a:r>
            <a:r>
              <a:rPr lang="en-US" b="1" dirty="0" smtClean="0"/>
              <a:t>SOLUTION: </a:t>
            </a:r>
            <a:r>
              <a:rPr lang="en-US" dirty="0" smtClean="0"/>
              <a:t>Highly </a:t>
            </a:r>
            <a:r>
              <a:rPr lang="en-US" dirty="0"/>
              <a:t>integrated, demand </a:t>
            </a:r>
            <a:r>
              <a:rPr lang="en-US" dirty="0" smtClean="0"/>
              <a:t>cross-functional collaboration</a:t>
            </a:r>
            <a:r>
              <a:rPr lang="en-US" dirty="0"/>
              <a:t>, and require significant change </a:t>
            </a:r>
            <a:r>
              <a:rPr lang="en-US" dirty="0" smtClean="0"/>
              <a:t>management.</a:t>
            </a:r>
            <a:r>
              <a:rPr lang="en-US" dirty="0"/>
              <a:t> The Total Solution approach </a:t>
            </a:r>
            <a:r>
              <a:rPr lang="en-US" dirty="0" smtClean="0"/>
              <a:t>has</a:t>
            </a:r>
            <a:r>
              <a:rPr lang="en-US" dirty="0"/>
              <a:t> </a:t>
            </a:r>
            <a:r>
              <a:rPr lang="en-US" dirty="0" smtClean="0"/>
              <a:t>five components:</a:t>
            </a:r>
          </a:p>
          <a:p>
            <a:pPr marL="0" indent="0">
              <a:buNone/>
            </a:pPr>
            <a:r>
              <a:rPr lang="en-US" b="1" dirty="0"/>
              <a:t>1. </a:t>
            </a:r>
            <a:r>
              <a:rPr lang="en-US" i="1" dirty="0"/>
              <a:t>The value </a:t>
            </a:r>
            <a:r>
              <a:rPr lang="en-US" i="1" dirty="0" smtClean="0"/>
              <a:t>proposition: </a:t>
            </a:r>
            <a:r>
              <a:rPr lang="en-US" dirty="0" smtClean="0"/>
              <a:t>Building the sound business sense</a:t>
            </a:r>
          </a:p>
          <a:p>
            <a:pPr marL="0" indent="0">
              <a:buNone/>
            </a:pPr>
            <a:r>
              <a:rPr lang="en-US" b="1" dirty="0" smtClean="0"/>
              <a:t>2</a:t>
            </a:r>
            <a:r>
              <a:rPr lang="en-US" b="1" dirty="0"/>
              <a:t>. </a:t>
            </a:r>
            <a:r>
              <a:rPr lang="en-US" i="1" dirty="0"/>
              <a:t>Reality check. </a:t>
            </a:r>
            <a:r>
              <a:rPr lang="en-US" dirty="0"/>
              <a:t>Assessing an organization’s readiness for </a:t>
            </a:r>
            <a:r>
              <a:rPr lang="en-US" dirty="0" smtClean="0"/>
              <a:t>change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i="1" dirty="0"/>
              <a:t>Aligned approach. </a:t>
            </a:r>
            <a:r>
              <a:rPr lang="en-US" dirty="0"/>
              <a:t>Setting the right expectations that deliver both short-term and </a:t>
            </a:r>
            <a:r>
              <a:rPr lang="en-US" dirty="0" smtClean="0"/>
              <a:t>long-term value.</a:t>
            </a:r>
          </a:p>
          <a:p>
            <a:pPr marL="0" indent="0">
              <a:buNone/>
            </a:pPr>
            <a:r>
              <a:rPr lang="en-US" b="1" dirty="0" smtClean="0"/>
              <a:t>4</a:t>
            </a:r>
            <a:r>
              <a:rPr lang="en-US" b="1" dirty="0"/>
              <a:t>. </a:t>
            </a:r>
            <a:r>
              <a:rPr lang="en-US" i="1" dirty="0"/>
              <a:t>Success dimension. </a:t>
            </a:r>
            <a:r>
              <a:rPr lang="en-US" dirty="0"/>
              <a:t>Getting the right blend of people, skills, methods, and management in </a:t>
            </a:r>
            <a:r>
              <a:rPr lang="en-US" dirty="0" smtClean="0"/>
              <a:t>the team.</a:t>
            </a:r>
          </a:p>
          <a:p>
            <a:pPr marL="0" indent="0">
              <a:buNone/>
            </a:pPr>
            <a:r>
              <a:rPr lang="en-US" b="1" dirty="0"/>
              <a:t>5. </a:t>
            </a:r>
            <a:r>
              <a:rPr lang="en-US" i="1" dirty="0"/>
              <a:t>Delivering value. </a:t>
            </a:r>
            <a:r>
              <a:rPr lang="en-US" dirty="0"/>
              <a:t>Measuring results and celebrating success.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1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910"/>
            <a:ext cx="10515600" cy="563105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FASTTRACK: </a:t>
            </a:r>
            <a:r>
              <a:rPr lang="en-US" dirty="0"/>
              <a:t>E</a:t>
            </a:r>
            <a:r>
              <a:rPr lang="en-US" dirty="0" smtClean="0"/>
              <a:t>nhance </a:t>
            </a:r>
            <a:r>
              <a:rPr lang="en-US" dirty="0"/>
              <a:t>and accelerate ERP software </a:t>
            </a:r>
            <a:r>
              <a:rPr lang="en-US" dirty="0" smtClean="0"/>
              <a:t>implementations.</a:t>
            </a:r>
            <a:r>
              <a:rPr lang="en-US" dirty="0"/>
              <a:t> M</a:t>
            </a:r>
            <a:r>
              <a:rPr lang="en-US" dirty="0" smtClean="0"/>
              <a:t>atrix </a:t>
            </a:r>
            <a:r>
              <a:rPr lang="en-US" dirty="0"/>
              <a:t>of five </a:t>
            </a:r>
            <a:r>
              <a:rPr lang="en-US" dirty="0" smtClean="0"/>
              <a:t>phases:</a:t>
            </a:r>
          </a:p>
          <a:p>
            <a:r>
              <a:rPr lang="en-US" b="1" dirty="0"/>
              <a:t>Stage 1. </a:t>
            </a:r>
            <a:r>
              <a:rPr lang="en-US" i="1" dirty="0"/>
              <a:t>Scoping and </a:t>
            </a:r>
            <a:r>
              <a:rPr lang="en-US" i="1" dirty="0" smtClean="0"/>
              <a:t>planning</a:t>
            </a:r>
            <a:endParaRPr lang="en-US" dirty="0"/>
          </a:p>
          <a:p>
            <a:r>
              <a:rPr lang="en-US" b="1" dirty="0"/>
              <a:t>Stage 2. </a:t>
            </a:r>
            <a:r>
              <a:rPr lang="en-US" i="1" dirty="0"/>
              <a:t>Visioning and </a:t>
            </a:r>
            <a:r>
              <a:rPr lang="en-US" i="1" dirty="0" smtClean="0"/>
              <a:t>targeting</a:t>
            </a:r>
            <a:endParaRPr lang="en-US" dirty="0"/>
          </a:p>
          <a:p>
            <a:r>
              <a:rPr lang="en-US" b="1" dirty="0"/>
              <a:t>Stage 3. </a:t>
            </a:r>
            <a:r>
              <a:rPr lang="en-US" i="1" dirty="0"/>
              <a:t>Redesign: </a:t>
            </a:r>
            <a:r>
              <a:rPr lang="en-US" dirty="0"/>
              <a:t>To-be </a:t>
            </a:r>
            <a:r>
              <a:rPr lang="en-US" dirty="0" smtClean="0"/>
              <a:t>Modeling</a:t>
            </a:r>
            <a:endParaRPr lang="en-US" dirty="0"/>
          </a:p>
          <a:p>
            <a:r>
              <a:rPr lang="en-US" b="1" dirty="0"/>
              <a:t>Stage 4. </a:t>
            </a:r>
            <a:r>
              <a:rPr lang="en-US" i="1" dirty="0" smtClean="0"/>
              <a:t>Configuration</a:t>
            </a:r>
            <a:endParaRPr lang="en-US" dirty="0"/>
          </a:p>
          <a:p>
            <a:r>
              <a:rPr lang="en-US" b="1" dirty="0"/>
              <a:t>Stage 5. </a:t>
            </a:r>
            <a:r>
              <a:rPr lang="en-US" i="1" dirty="0"/>
              <a:t>Testing and </a:t>
            </a:r>
            <a:r>
              <a:rPr lang="en-US" i="1" dirty="0" smtClean="0"/>
              <a:t>delivery</a:t>
            </a:r>
          </a:p>
          <a:p>
            <a:pPr marL="0" indent="0">
              <a:buNone/>
            </a:pPr>
            <a:r>
              <a:rPr lang="en-US" dirty="0" smtClean="0"/>
              <a:t>Matrix of five </a:t>
            </a:r>
            <a:r>
              <a:rPr lang="en-US" dirty="0"/>
              <a:t>focus </a:t>
            </a:r>
            <a:r>
              <a:rPr lang="en-US" dirty="0" smtClean="0"/>
              <a:t>areas:</a:t>
            </a:r>
          </a:p>
          <a:p>
            <a:r>
              <a:rPr lang="en-US" b="1" dirty="0"/>
              <a:t>Stage 1. </a:t>
            </a:r>
            <a:r>
              <a:rPr lang="en-US" i="1" dirty="0"/>
              <a:t>Project </a:t>
            </a:r>
            <a:r>
              <a:rPr lang="en-US" i="1" dirty="0" smtClean="0"/>
              <a:t>management</a:t>
            </a:r>
            <a:endParaRPr lang="en-US" dirty="0"/>
          </a:p>
          <a:p>
            <a:r>
              <a:rPr lang="en-US" b="1" dirty="0"/>
              <a:t>Stage 2. </a:t>
            </a:r>
            <a:r>
              <a:rPr lang="en-US" i="1" dirty="0"/>
              <a:t>Information technology architecture </a:t>
            </a:r>
            <a:endParaRPr lang="en-US" dirty="0"/>
          </a:p>
          <a:p>
            <a:r>
              <a:rPr lang="en-US" b="1" dirty="0"/>
              <a:t>Stage 3. </a:t>
            </a:r>
            <a:r>
              <a:rPr lang="en-US" i="1" dirty="0"/>
              <a:t>Process and systems </a:t>
            </a:r>
            <a:r>
              <a:rPr lang="en-US" i="1" dirty="0" smtClean="0"/>
              <a:t>integrity</a:t>
            </a:r>
            <a:endParaRPr lang="en-US" dirty="0"/>
          </a:p>
          <a:p>
            <a:r>
              <a:rPr lang="en-US" b="1" dirty="0"/>
              <a:t>Stage 4. </a:t>
            </a:r>
            <a:r>
              <a:rPr lang="en-US" i="1" dirty="0"/>
              <a:t>Change </a:t>
            </a:r>
            <a:r>
              <a:rPr lang="en-US" i="1" dirty="0" smtClean="0"/>
              <a:t>leadership</a:t>
            </a:r>
            <a:endParaRPr lang="en-US" dirty="0"/>
          </a:p>
          <a:p>
            <a:r>
              <a:rPr lang="en-US" b="1" dirty="0"/>
              <a:t>Stage 5. </a:t>
            </a:r>
            <a:r>
              <a:rPr lang="en-US" i="1" dirty="0"/>
              <a:t>Training and </a:t>
            </a:r>
            <a:r>
              <a:rPr lang="en-US" i="1" dirty="0" smtClean="0"/>
              <a:t>documentation</a:t>
            </a:r>
          </a:p>
          <a:p>
            <a:pPr marL="0" indent="0">
              <a:buNone/>
            </a:pPr>
            <a:r>
              <a:rPr lang="en-US" b="1" dirty="0" smtClean="0"/>
              <a:t>Rapid-Re: </a:t>
            </a:r>
            <a:r>
              <a:rPr lang="en-US" dirty="0" smtClean="0"/>
              <a:t>customized </a:t>
            </a:r>
            <a:r>
              <a:rPr lang="en-US" dirty="0"/>
              <a:t>to the needs of </a:t>
            </a:r>
            <a:r>
              <a:rPr lang="en-US" dirty="0" smtClean="0"/>
              <a:t>each project</a:t>
            </a:r>
          </a:p>
          <a:p>
            <a:r>
              <a:rPr lang="en-US" b="1" dirty="0"/>
              <a:t>Stage 1. </a:t>
            </a:r>
            <a:r>
              <a:rPr lang="en-US" i="1" dirty="0" smtClean="0"/>
              <a:t>Preparation</a:t>
            </a:r>
            <a:endParaRPr lang="en-US" dirty="0"/>
          </a:p>
          <a:p>
            <a:r>
              <a:rPr lang="en-US" b="1" dirty="0"/>
              <a:t>Stage 2. </a:t>
            </a:r>
            <a:r>
              <a:rPr lang="en-US" i="1" dirty="0" smtClean="0"/>
              <a:t>Identification</a:t>
            </a:r>
            <a:endParaRPr lang="en-US" dirty="0"/>
          </a:p>
          <a:p>
            <a:r>
              <a:rPr lang="en-US" b="1" dirty="0"/>
              <a:t>Stage 3. </a:t>
            </a:r>
            <a:r>
              <a:rPr lang="en-US" i="1" dirty="0" smtClean="0"/>
              <a:t>Vision</a:t>
            </a:r>
            <a:endParaRPr lang="en-US" dirty="0"/>
          </a:p>
          <a:p>
            <a:r>
              <a:rPr lang="en-US" b="1" dirty="0"/>
              <a:t>Stage 4. </a:t>
            </a:r>
            <a:r>
              <a:rPr lang="en-US" i="1" dirty="0" smtClean="0"/>
              <a:t>Solution</a:t>
            </a:r>
            <a:endParaRPr lang="en-US" dirty="0"/>
          </a:p>
          <a:p>
            <a:r>
              <a:rPr lang="en-US" b="1" dirty="0"/>
              <a:t>Stage 5. </a:t>
            </a:r>
            <a:r>
              <a:rPr lang="en-US" i="1" dirty="0" smtClean="0"/>
              <a:t>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6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7797"/>
            <a:ext cx="10515600" cy="5549166"/>
          </a:xfrm>
        </p:spPr>
        <p:txBody>
          <a:bodyPr/>
          <a:lstStyle/>
          <a:p>
            <a:r>
              <a:rPr lang="en-US" b="1" dirty="0"/>
              <a:t>ACCELERATED SAP (ASAP) </a:t>
            </a:r>
            <a:r>
              <a:rPr lang="en-US" dirty="0"/>
              <a:t>The ASAP roadmap is a detailed project plan by SAP </a:t>
            </a:r>
            <a:r>
              <a:rPr lang="en-US" dirty="0" smtClean="0"/>
              <a:t>that describes </a:t>
            </a:r>
            <a:r>
              <a:rPr lang="en-US" dirty="0"/>
              <a:t>all activities in an implementation</a:t>
            </a:r>
            <a:r>
              <a:rPr lang="en-US" dirty="0" smtClean="0"/>
              <a:t>.</a:t>
            </a:r>
            <a:r>
              <a:rPr lang="en-US" dirty="0"/>
              <a:t> The ASAP roadmap consists of five </a:t>
            </a:r>
            <a:r>
              <a:rPr lang="en-US" dirty="0" smtClean="0"/>
              <a:t>phases:</a:t>
            </a:r>
          </a:p>
          <a:p>
            <a:r>
              <a:rPr lang="en-US" b="1" dirty="0"/>
              <a:t>Phase 1.</a:t>
            </a:r>
            <a:r>
              <a:rPr lang="en-US" dirty="0"/>
              <a:t>Project </a:t>
            </a:r>
            <a:r>
              <a:rPr lang="en-US" dirty="0" smtClean="0"/>
              <a:t>preparation</a:t>
            </a:r>
          </a:p>
          <a:p>
            <a:r>
              <a:rPr lang="en-US" b="1" dirty="0"/>
              <a:t>Phase 2. </a:t>
            </a:r>
            <a:r>
              <a:rPr lang="en-US" dirty="0"/>
              <a:t>Business </a:t>
            </a:r>
            <a:r>
              <a:rPr lang="en-US" dirty="0" smtClean="0"/>
              <a:t>blueprint</a:t>
            </a:r>
          </a:p>
          <a:p>
            <a:r>
              <a:rPr lang="en-US" b="1" dirty="0"/>
              <a:t>Phase </a:t>
            </a:r>
            <a:r>
              <a:rPr lang="en-US" b="1" dirty="0" smtClean="0"/>
              <a:t>3.</a:t>
            </a:r>
            <a:r>
              <a:rPr lang="en-US" dirty="0" smtClean="0"/>
              <a:t>Realization</a:t>
            </a:r>
          </a:p>
          <a:p>
            <a:r>
              <a:rPr lang="en-US" b="1" dirty="0"/>
              <a:t>Phase 4.</a:t>
            </a:r>
            <a:r>
              <a:rPr lang="en-US" dirty="0"/>
              <a:t>Final </a:t>
            </a:r>
            <a:r>
              <a:rPr lang="en-US" dirty="0" smtClean="0"/>
              <a:t>preparation</a:t>
            </a:r>
          </a:p>
          <a:p>
            <a:r>
              <a:rPr lang="en-US" b="1" dirty="0"/>
              <a:t>Phase 5. </a:t>
            </a:r>
            <a:r>
              <a:rPr lang="en-US" dirty="0"/>
              <a:t>Go-live and suppor</a:t>
            </a:r>
            <a:r>
              <a:rPr lang="en-US" i="1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80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BUSINESS INTEGRATION METHODOLOGY (BIM)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argeted </a:t>
            </a:r>
            <a:r>
              <a:rPr lang="en-US" dirty="0"/>
              <a:t>for full-scale ERP projects that diagnose business integration </a:t>
            </a:r>
            <a:r>
              <a:rPr lang="en-US" dirty="0" err="1" smtClean="0"/>
              <a:t>needs,design</a:t>
            </a:r>
            <a:r>
              <a:rPr lang="en-US" dirty="0" smtClean="0"/>
              <a:t> </a:t>
            </a:r>
            <a:r>
              <a:rPr lang="en-US" dirty="0"/>
              <a:t>business strategies and architectures, deliver one or more business capabilities to </a:t>
            </a:r>
            <a:r>
              <a:rPr lang="en-US" dirty="0" smtClean="0"/>
              <a:t>meet those </a:t>
            </a:r>
            <a:r>
              <a:rPr lang="en-US" dirty="0"/>
              <a:t>needs, and ensure that the value of those capabilities can be sustained over time</a:t>
            </a:r>
            <a:r>
              <a:rPr lang="en-US" dirty="0" smtClean="0"/>
              <a:t>.</a:t>
            </a:r>
          </a:p>
          <a:p>
            <a:r>
              <a:rPr lang="en-US" dirty="0"/>
              <a:t>S</a:t>
            </a:r>
            <a:r>
              <a:rPr lang="en-US" dirty="0" smtClean="0"/>
              <a:t>trategic </a:t>
            </a:r>
            <a:r>
              <a:rPr lang="en-US" dirty="0"/>
              <a:t>planning, delivery, and operation of technologies, processes, facilities, </a:t>
            </a:r>
            <a:r>
              <a:rPr lang="en-US" dirty="0" smtClean="0"/>
              <a:t>and human </a:t>
            </a:r>
            <a:r>
              <a:rPr lang="en-US" dirty="0"/>
              <a:t>performance</a:t>
            </a:r>
            <a:r>
              <a:rPr lang="en-US" dirty="0" smtClean="0"/>
              <a:t>.</a:t>
            </a:r>
          </a:p>
          <a:p>
            <a:r>
              <a:rPr lang="en-US" dirty="0"/>
              <a:t>To achieve business </a:t>
            </a:r>
            <a:r>
              <a:rPr lang="en-US" dirty="0" smtClean="0"/>
              <a:t>integration Team </a:t>
            </a:r>
            <a:r>
              <a:rPr lang="en-US" dirty="0"/>
              <a:t>must define and implement </a:t>
            </a:r>
            <a:r>
              <a:rPr lang="en-US" dirty="0" smtClean="0"/>
              <a:t>a comprehensive </a:t>
            </a:r>
            <a:r>
              <a:rPr lang="en-US" dirty="0"/>
              <a:t>set of changes to an organization, spanning improvements to business </a:t>
            </a:r>
            <a:r>
              <a:rPr lang="en-US" dirty="0" err="1" smtClean="0"/>
              <a:t>processes,technology</a:t>
            </a:r>
            <a:r>
              <a:rPr lang="en-US" dirty="0"/>
              <a:t>, and human performance, all aligned with an organization’s overall strategy</a:t>
            </a:r>
            <a:r>
              <a:rPr lang="en-US" dirty="0" smtClean="0"/>
              <a:t>.</a:t>
            </a:r>
          </a:p>
          <a:p>
            <a:r>
              <a:rPr lang="en-US" dirty="0"/>
              <a:t>custom-built solutions or a blend of custom and packaged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Following Phases includes:</a:t>
            </a:r>
          </a:p>
          <a:p>
            <a:pPr lvl="1"/>
            <a:r>
              <a:rPr lang="en-US" b="1" i="1" dirty="0" smtClean="0"/>
              <a:t>The planning phase</a:t>
            </a:r>
          </a:p>
          <a:p>
            <a:pPr lvl="1"/>
            <a:r>
              <a:rPr lang="en-US" b="1" i="1" dirty="0" smtClean="0"/>
              <a:t>The </a:t>
            </a:r>
            <a:r>
              <a:rPr lang="en-US" b="1" i="1" dirty="0"/>
              <a:t>delivering </a:t>
            </a:r>
            <a:r>
              <a:rPr lang="en-US" b="1" i="1" dirty="0" smtClean="0"/>
              <a:t>phase</a:t>
            </a:r>
          </a:p>
          <a:p>
            <a:pPr lvl="1"/>
            <a:r>
              <a:rPr lang="en-US" b="1" i="1" dirty="0"/>
              <a:t>The managing </a:t>
            </a:r>
            <a:r>
              <a:rPr lang="en-US" b="1" i="1" dirty="0" smtClean="0"/>
              <a:t>phase</a:t>
            </a:r>
          </a:p>
          <a:p>
            <a:pPr lvl="1"/>
            <a:r>
              <a:rPr lang="en-US" b="1" i="1" dirty="0"/>
              <a:t>The operating phase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665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At the core of any agile approach is an assumption that whatever the </a:t>
            </a:r>
            <a:r>
              <a:rPr lang="en-US" dirty="0" smtClean="0"/>
              <a:t>requirements might </a:t>
            </a:r>
            <a:r>
              <a:rPr lang="en-US" dirty="0"/>
              <a:t>be at the beginning of a project, they won’t be the same at the end of the </a:t>
            </a:r>
            <a:r>
              <a:rPr lang="en-US" dirty="0" err="1" smtClean="0"/>
              <a:t>project.The</a:t>
            </a:r>
            <a:r>
              <a:rPr lang="en-US" dirty="0" smtClean="0"/>
              <a:t> </a:t>
            </a:r>
            <a:r>
              <a:rPr lang="en-US" dirty="0"/>
              <a:t>longer the project, the more truth there is in this assumption. To mitigate </a:t>
            </a:r>
            <a:r>
              <a:rPr lang="en-US" dirty="0" smtClean="0"/>
              <a:t>this situation</a:t>
            </a:r>
            <a:r>
              <a:rPr lang="en-US" dirty="0"/>
              <a:t>, agile methodologies start with smaller sets of requirements, they start </a:t>
            </a:r>
            <a:r>
              <a:rPr lang="en-US" dirty="0" smtClean="0"/>
              <a:t>small and </a:t>
            </a:r>
            <a:r>
              <a:rPr lang="en-US" dirty="0"/>
              <a:t>deliver functionality incrementally in a series of releases. No single release </a:t>
            </a:r>
            <a:r>
              <a:rPr lang="en-US" dirty="0" smtClean="0"/>
              <a:t>covers all </a:t>
            </a:r>
            <a:r>
              <a:rPr lang="en-US" dirty="0"/>
              <a:t>requirements, but every release delivers more than the previous </a:t>
            </a:r>
            <a:r>
              <a:rPr lang="en-US" dirty="0" smtClean="0"/>
              <a:t>one.</a:t>
            </a:r>
          </a:p>
          <a:p>
            <a:r>
              <a:rPr lang="en-US" dirty="0" smtClean="0"/>
              <a:t>Popular for Traditional Software Development</a:t>
            </a:r>
          </a:p>
          <a:p>
            <a:r>
              <a:rPr lang="en-US" dirty="0"/>
              <a:t>A</a:t>
            </a:r>
            <a:r>
              <a:rPr lang="en-US" dirty="0" smtClean="0"/>
              <a:t>gile </a:t>
            </a:r>
            <a:r>
              <a:rPr lang="en-US" dirty="0"/>
              <a:t>methodology tries to solve is changing and unclear requirements</a:t>
            </a:r>
            <a:r>
              <a:rPr lang="en-US" dirty="0" smtClean="0"/>
              <a:t>.</a:t>
            </a:r>
          </a:p>
          <a:p>
            <a:r>
              <a:rPr lang="en-US" dirty="0"/>
              <a:t>An </a:t>
            </a:r>
            <a:r>
              <a:rPr lang="en-US" b="1" dirty="0"/>
              <a:t>agile</a:t>
            </a:r>
            <a:r>
              <a:rPr lang="en-US" dirty="0"/>
              <a:t> methodology has many different types of implementations. Two of the </a:t>
            </a:r>
            <a:r>
              <a:rPr lang="en-US" dirty="0" smtClean="0"/>
              <a:t>most popular </a:t>
            </a:r>
            <a:r>
              <a:rPr lang="en-US" dirty="0"/>
              <a:t>implementations are Scrum and extreme programming (XP</a:t>
            </a:r>
            <a:r>
              <a:rPr lang="en-US" dirty="0" smtClean="0"/>
              <a:t>).</a:t>
            </a:r>
          </a:p>
          <a:p>
            <a:r>
              <a:rPr lang="en-US" b="1" dirty="0"/>
              <a:t>Waterfall Model </a:t>
            </a:r>
            <a:r>
              <a:rPr lang="en-US" dirty="0"/>
              <a:t>implementation, if the first requirement implemented is wrong, an entire ERP system could be implemented upon that basis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In </a:t>
            </a:r>
            <a:r>
              <a:rPr lang="en-US" b="1" dirty="0"/>
              <a:t>Scrum</a:t>
            </a:r>
            <a:r>
              <a:rPr lang="en-US" dirty="0"/>
              <a:t>, the </a:t>
            </a:r>
            <a:r>
              <a:rPr lang="en-US" dirty="0" smtClean="0"/>
              <a:t>methodology states </a:t>
            </a:r>
            <a:r>
              <a:rPr lang="en-US" dirty="0"/>
              <a:t>the following: “Instead of providing complete, detailed descriptions of how everything is </a:t>
            </a:r>
            <a:r>
              <a:rPr lang="en-US" dirty="0" smtClean="0"/>
              <a:t>to be </a:t>
            </a:r>
            <a:r>
              <a:rPr lang="en-US" dirty="0"/>
              <a:t>done on the project, much is left up to the team. This is done because the team will know </a:t>
            </a:r>
            <a:r>
              <a:rPr lang="en-US" dirty="0" smtClean="0"/>
              <a:t>best how </a:t>
            </a:r>
            <a:r>
              <a:rPr lang="en-US" dirty="0"/>
              <a:t>to solve its problem</a:t>
            </a:r>
            <a:r>
              <a:rPr lang="en-US" dirty="0" smtClean="0"/>
              <a:t>.”</a:t>
            </a:r>
          </a:p>
          <a:p>
            <a:r>
              <a:rPr lang="en-US" dirty="0"/>
              <a:t>Scrum methodology works in an agile iterative </a:t>
            </a:r>
            <a:r>
              <a:rPr lang="en-US" dirty="0" smtClean="0"/>
              <a:t>methodology empowers </a:t>
            </a:r>
            <a:r>
              <a:rPr lang="en-US" dirty="0"/>
              <a:t>the team (including a Scrum master, product owner, and team members) </a:t>
            </a:r>
            <a:r>
              <a:rPr lang="en-US" dirty="0" smtClean="0"/>
              <a:t>to make </a:t>
            </a:r>
            <a:r>
              <a:rPr lang="en-US" dirty="0"/>
              <a:t>decisions that will help deliver a successful product deliverable</a:t>
            </a:r>
            <a:r>
              <a:rPr lang="en-US" dirty="0" smtClean="0"/>
              <a:t>.</a:t>
            </a:r>
          </a:p>
          <a:p>
            <a:r>
              <a:rPr lang="en-US" dirty="0"/>
              <a:t>“</a:t>
            </a:r>
            <a:r>
              <a:rPr lang="en-US" b="1" dirty="0"/>
              <a:t>Extreme </a:t>
            </a:r>
            <a:r>
              <a:rPr lang="en-US" b="1" dirty="0" smtClean="0"/>
              <a:t>Programming </a:t>
            </a:r>
            <a:r>
              <a:rPr lang="en-US" dirty="0" smtClean="0"/>
              <a:t>(XP</a:t>
            </a:r>
            <a:r>
              <a:rPr lang="en-US" dirty="0"/>
              <a:t>) is successful because it stresses customer satisfaction</a:t>
            </a:r>
            <a:r>
              <a:rPr lang="en-US" dirty="0" smtClean="0"/>
              <a:t>.</a:t>
            </a:r>
          </a:p>
          <a:p>
            <a:r>
              <a:rPr lang="en-US" dirty="0"/>
              <a:t>In XP, an agile iterative approach is valued because it gives working software to </a:t>
            </a:r>
            <a:r>
              <a:rPr lang="en-US" dirty="0" smtClean="0"/>
              <a:t>the customers </a:t>
            </a:r>
            <a:r>
              <a:rPr lang="en-US" dirty="0"/>
              <a:t>quickly and incorporates their feedback quickly to build the best product possible.</a:t>
            </a:r>
          </a:p>
        </p:txBody>
      </p:sp>
    </p:spTree>
    <p:extLst>
      <p:ext uri="{BB962C8B-B14F-4D97-AF65-F5344CB8AC3E}">
        <p14:creationId xmlns:p14="http://schemas.microsoft.com/office/powerpoint/2010/main" val="961663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ERP Life Cycle Vs.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4-3</a:t>
            </a:r>
          </a:p>
          <a:p>
            <a:r>
              <a:rPr lang="en-US" dirty="0"/>
              <a:t>key </a:t>
            </a:r>
            <a:r>
              <a:rPr lang="en-US" dirty="0" smtClean="0"/>
              <a:t>differences and </a:t>
            </a:r>
            <a:r>
              <a:rPr lang="en-US" dirty="0"/>
              <a:t>similarities between the ERP life cycle and </a:t>
            </a:r>
            <a:r>
              <a:rPr lang="en-US" dirty="0" smtClean="0"/>
              <a:t>SDLC mentioned below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49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ERP projects take on their own organizational duties and job functions separate and apart from </a:t>
            </a:r>
            <a:r>
              <a:rPr lang="en-US" dirty="0" smtClean="0"/>
              <a:t>the day-to-day </a:t>
            </a:r>
            <a:r>
              <a:rPr lang="en-US" dirty="0"/>
              <a:t>business functions</a:t>
            </a:r>
            <a:r>
              <a:rPr lang="en-US" dirty="0" smtClean="0"/>
              <a:t>.</a:t>
            </a:r>
          </a:p>
          <a:p>
            <a:r>
              <a:rPr lang="en-US" dirty="0"/>
              <a:t>A clear project plan and reporting structure will better ensure </a:t>
            </a:r>
            <a:r>
              <a:rPr lang="en-US" dirty="0" smtClean="0"/>
              <a:t>that the </a:t>
            </a:r>
            <a:r>
              <a:rPr lang="en-US" dirty="0"/>
              <a:t>project receives the attention and accountability needed to be successful</a:t>
            </a:r>
            <a:r>
              <a:rPr lang="en-US" dirty="0" smtClean="0"/>
              <a:t>.</a:t>
            </a:r>
          </a:p>
          <a:p>
            <a:r>
              <a:rPr lang="en-US" dirty="0"/>
              <a:t>O</a:t>
            </a:r>
            <a:r>
              <a:rPr lang="en-US" dirty="0" smtClean="0"/>
              <a:t>rganizational </a:t>
            </a:r>
            <a:r>
              <a:rPr lang="en-US" dirty="0"/>
              <a:t>structure must coincide with the project </a:t>
            </a:r>
            <a:r>
              <a:rPr lang="en-US" dirty="0" smtClean="0"/>
              <a:t>governance(</a:t>
            </a:r>
            <a:r>
              <a:rPr lang="en-US" dirty="0"/>
              <a:t>hierarchy</a:t>
            </a:r>
            <a:r>
              <a:rPr lang="en-US" dirty="0" smtClean="0"/>
              <a:t>)</a:t>
            </a:r>
          </a:p>
          <a:p>
            <a:r>
              <a:rPr lang="en-US" dirty="0"/>
              <a:t>ERP implementation project organizations are created just for the </a:t>
            </a:r>
            <a:r>
              <a:rPr lang="en-US" dirty="0" smtClean="0"/>
              <a:t>project; however</a:t>
            </a:r>
            <a:r>
              <a:rPr lang="en-US" dirty="0"/>
              <a:t>, this is </a:t>
            </a:r>
            <a:r>
              <a:rPr lang="en-US" dirty="0" smtClean="0"/>
              <a:t>changing.</a:t>
            </a:r>
          </a:p>
          <a:p>
            <a:r>
              <a:rPr lang="en-US" dirty="0" smtClean="0"/>
              <a:t>Levels of hierarchy defined next.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38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ROLES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and describing roles and responsibilities for project staff is necessary to ensure </a:t>
            </a:r>
            <a:r>
              <a:rPr lang="en-US" dirty="0" smtClean="0"/>
              <a:t>there is </a:t>
            </a:r>
            <a:r>
              <a:rPr lang="en-US" dirty="0"/>
              <a:t>accountability within the project</a:t>
            </a:r>
            <a:r>
              <a:rPr lang="en-US" dirty="0" smtClean="0"/>
              <a:t>.</a:t>
            </a:r>
          </a:p>
          <a:p>
            <a:r>
              <a:rPr lang="en-US" dirty="0"/>
              <a:t>variety of people </a:t>
            </a:r>
            <a:r>
              <a:rPr lang="en-US" dirty="0" smtClean="0"/>
              <a:t>from different </a:t>
            </a:r>
            <a:r>
              <a:rPr lang="en-US" dirty="0"/>
              <a:t>parts of the organization along with external staffing (consultants</a:t>
            </a:r>
            <a:r>
              <a:rPr lang="en-US" dirty="0" smtClean="0"/>
              <a:t>).</a:t>
            </a:r>
          </a:p>
          <a:p>
            <a:r>
              <a:rPr lang="en-US" dirty="0"/>
              <a:t>Defining roles, </a:t>
            </a:r>
            <a:r>
              <a:rPr lang="en-US" dirty="0" smtClean="0"/>
              <a:t>often used </a:t>
            </a:r>
            <a:r>
              <a:rPr lang="en-US" dirty="0"/>
              <a:t>as job descriptions on a project, will be the responsibility of the project management </a:t>
            </a:r>
            <a:r>
              <a:rPr lang="en-US" dirty="0" smtClean="0"/>
              <a:t>office.</a:t>
            </a:r>
          </a:p>
          <a:p>
            <a:r>
              <a:rPr lang="en-US" dirty="0"/>
              <a:t>Each member of the project team will need to know what is expected of them, who they </a:t>
            </a:r>
            <a:r>
              <a:rPr lang="en-US" dirty="0" smtClean="0"/>
              <a:t>will report </a:t>
            </a:r>
            <a:r>
              <a:rPr lang="en-US" dirty="0"/>
              <a:t>to, and what they will be evaluated </a:t>
            </a:r>
            <a:r>
              <a:rPr lang="en-US" dirty="0" smtClean="0"/>
              <a:t>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00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IMPLICATIONS FOR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and foremost, it is critical to have solid top management commitment</a:t>
            </a:r>
            <a:r>
              <a:rPr lang="en-US" dirty="0" smtClean="0"/>
              <a:t>.</a:t>
            </a:r>
          </a:p>
          <a:p>
            <a:r>
              <a:rPr lang="en-US" dirty="0"/>
              <a:t>Given the complexities of ERP implementations, it is also important to have strong </a:t>
            </a:r>
            <a:r>
              <a:rPr lang="en-US" dirty="0" smtClean="0"/>
              <a:t>and experienced </a:t>
            </a:r>
            <a:r>
              <a:rPr lang="en-US" dirty="0"/>
              <a:t>program management</a:t>
            </a:r>
            <a:r>
              <a:rPr lang="en-US" dirty="0" smtClean="0"/>
              <a:t>.</a:t>
            </a:r>
          </a:p>
          <a:p>
            <a:r>
              <a:rPr lang="en-US" dirty="0"/>
              <a:t>In order to reduce the chances of unexpected and unpleasant surprises, it is a good </a:t>
            </a:r>
            <a:r>
              <a:rPr lang="en-US" dirty="0" smtClean="0"/>
              <a:t>heuristic to </a:t>
            </a:r>
            <a:r>
              <a:rPr lang="en-US" dirty="0"/>
              <a:t>minimize the type and number of customizations that are implemented</a:t>
            </a:r>
            <a:r>
              <a:rPr lang="en-US" dirty="0" smtClean="0"/>
              <a:t>.</a:t>
            </a:r>
          </a:p>
          <a:p>
            <a:r>
              <a:rPr lang="en-US" dirty="0"/>
              <a:t>Along with the actual implementation, it is critical to emphasize training and </a:t>
            </a:r>
            <a:r>
              <a:rPr lang="en-US" dirty="0" smtClean="0"/>
              <a:t>change management.</a:t>
            </a:r>
          </a:p>
          <a:p>
            <a:r>
              <a:rPr lang="en-US" dirty="0" smtClean="0"/>
              <a:t>Table 4-4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3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16" y="668338"/>
            <a:ext cx="8225967" cy="5508625"/>
          </a:xfrm>
        </p:spPr>
      </p:pic>
    </p:spTree>
    <p:extLst>
      <p:ext uri="{BB962C8B-B14F-4D97-AF65-F5344CB8AC3E}">
        <p14:creationId xmlns:p14="http://schemas.microsoft.com/office/powerpoint/2010/main" val="62890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SYSTEMS DEVELOPMENT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process of developing new information systems is often called the </a:t>
            </a:r>
            <a:r>
              <a:rPr lang="en-US" b="1" dirty="0"/>
              <a:t>system development </a:t>
            </a:r>
            <a:r>
              <a:rPr lang="en-US" b="1" dirty="0" smtClean="0"/>
              <a:t>life cycle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Systematic </a:t>
            </a:r>
            <a:r>
              <a:rPr lang="en-US" dirty="0"/>
              <a:t>process of planning, designing, and creating an </a:t>
            </a:r>
            <a:r>
              <a:rPr lang="en-US" dirty="0" smtClean="0"/>
              <a:t>information system </a:t>
            </a:r>
            <a:r>
              <a:rPr lang="en-US" dirty="0"/>
              <a:t>for organizations</a:t>
            </a:r>
            <a:r>
              <a:rPr lang="en-US" dirty="0" smtClean="0"/>
              <a:t>.</a:t>
            </a:r>
          </a:p>
          <a:p>
            <a:r>
              <a:rPr lang="en-US" dirty="0"/>
              <a:t>For </a:t>
            </a:r>
            <a:r>
              <a:rPr lang="en-US" b="1" dirty="0"/>
              <a:t>complex systems </a:t>
            </a:r>
            <a:r>
              <a:rPr lang="en-US" dirty="0"/>
              <a:t>development projects (e.g., ERP), it is often better to have a </a:t>
            </a:r>
            <a:r>
              <a:rPr lang="en-US" dirty="0" smtClean="0"/>
              <a:t>structured methodology </a:t>
            </a:r>
            <a:r>
              <a:rPr lang="en-US" dirty="0"/>
              <a:t>to avoid mishaps and coordinate the design and development tasks properly </a:t>
            </a:r>
            <a:r>
              <a:rPr lang="en-US" dirty="0" smtClean="0"/>
              <a:t>among the </a:t>
            </a:r>
            <a:r>
              <a:rPr lang="en-US" dirty="0"/>
              <a:t>members of a large systems development team</a:t>
            </a:r>
            <a:r>
              <a:rPr lang="en-US" dirty="0" smtClean="0"/>
              <a:t>.</a:t>
            </a:r>
          </a:p>
          <a:p>
            <a:r>
              <a:rPr lang="en-US" dirty="0"/>
              <a:t>SDLC uses a </a:t>
            </a:r>
            <a:r>
              <a:rPr lang="en-US" b="1" i="1" dirty="0"/>
              <a:t>systems approach </a:t>
            </a:r>
            <a:r>
              <a:rPr lang="en-US" dirty="0"/>
              <a:t>for problem solving that basically states that complex </a:t>
            </a:r>
            <a:r>
              <a:rPr lang="en-US" dirty="0" smtClean="0"/>
              <a:t>problems need </a:t>
            </a:r>
            <a:r>
              <a:rPr lang="en-US" dirty="0"/>
              <a:t>to be broken up into smaller manageable problems using a systems’ hierarchy, and </a:t>
            </a:r>
            <a:r>
              <a:rPr lang="en-US" dirty="0" smtClean="0"/>
              <a:t>then developing </a:t>
            </a:r>
            <a:r>
              <a:rPr lang="en-US" dirty="0"/>
              <a:t>a solution for each problem within the hierarchy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top-down</a:t>
            </a:r>
            <a:r>
              <a:rPr lang="en-US" dirty="0" smtClean="0"/>
              <a:t> problem </a:t>
            </a:r>
            <a:r>
              <a:rPr lang="en-US" dirty="0"/>
              <a:t>identification and </a:t>
            </a:r>
            <a:r>
              <a:rPr lang="en-US" b="1" dirty="0"/>
              <a:t>bottom-up</a:t>
            </a:r>
            <a:r>
              <a:rPr lang="en-US" dirty="0"/>
              <a:t> solution process for managing complex problems</a:t>
            </a:r>
            <a:r>
              <a:rPr lang="en-US" dirty="0" smtClean="0"/>
              <a:t>.</a:t>
            </a:r>
          </a:p>
          <a:p>
            <a:r>
              <a:rPr lang="en-US" dirty="0"/>
              <a:t>SDLC process requires both technical </a:t>
            </a:r>
            <a:r>
              <a:rPr lang="en-US" dirty="0" smtClean="0"/>
              <a:t>and nontechnical </a:t>
            </a:r>
            <a:r>
              <a:rPr lang="en-US" dirty="0"/>
              <a:t>problem-solving </a:t>
            </a:r>
            <a:r>
              <a:rPr lang="en-US" b="1" dirty="0" smtClean="0"/>
              <a:t>skills</a:t>
            </a:r>
          </a:p>
          <a:p>
            <a:r>
              <a:rPr lang="en-US" b="1" dirty="0"/>
              <a:t>variations</a:t>
            </a:r>
            <a:r>
              <a:rPr lang="en-US" dirty="0"/>
              <a:t> that need to be accurately captured and processed </a:t>
            </a:r>
            <a:r>
              <a:rPr lang="en-US" dirty="0" smtClean="0"/>
              <a:t>by the </a:t>
            </a:r>
            <a:r>
              <a:rPr lang="en-US" dirty="0"/>
              <a:t>new </a:t>
            </a:r>
            <a:r>
              <a:rPr lang="en-US" dirty="0" smtClean="0"/>
              <a:t>system</a:t>
            </a:r>
          </a:p>
          <a:p>
            <a:r>
              <a:rPr lang="en-US" dirty="0"/>
              <a:t>wide variety of IT and business skills for the project to be successful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908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Traditional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Reasons </a:t>
            </a:r>
            <a:r>
              <a:rPr lang="en-US" dirty="0"/>
              <a:t>for the early failures, chief among them being lack of </a:t>
            </a:r>
            <a:r>
              <a:rPr lang="en-US" dirty="0" smtClean="0"/>
              <a:t>experience. This </a:t>
            </a:r>
            <a:r>
              <a:rPr lang="en-US" dirty="0"/>
              <a:t>led to the systems approach, which we described earlier, and a structured </a:t>
            </a:r>
            <a:r>
              <a:rPr lang="en-US" dirty="0" smtClean="0"/>
              <a:t>SDLC methodology.</a:t>
            </a:r>
          </a:p>
          <a:p>
            <a:r>
              <a:rPr lang="en-US" dirty="0"/>
              <a:t>FIGURE 4-1 Traditional SDLC Methodology</a:t>
            </a:r>
            <a:endParaRPr lang="en-US" dirty="0" smtClean="0"/>
          </a:p>
          <a:p>
            <a:r>
              <a:rPr lang="en-US" dirty="0"/>
              <a:t>FIGURE 4-2 SDLC Approach</a:t>
            </a:r>
          </a:p>
        </p:txBody>
      </p:sp>
    </p:spTree>
    <p:extLst>
      <p:ext uri="{BB962C8B-B14F-4D97-AF65-F5344CB8AC3E}">
        <p14:creationId xmlns:p14="http://schemas.microsoft.com/office/powerpoint/2010/main" val="150513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Rapid SDLC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979" y="1446663"/>
            <a:ext cx="11109278" cy="480401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SDLC</a:t>
            </a:r>
            <a:r>
              <a:rPr lang="en-US" dirty="0"/>
              <a:t> process has several problems, even though it is rigorous in making sure that the </a:t>
            </a:r>
            <a:r>
              <a:rPr lang="en-US" dirty="0" smtClean="0"/>
              <a:t>new system </a:t>
            </a:r>
            <a:r>
              <a:rPr lang="en-US" dirty="0"/>
              <a:t>is complete and successful in the organization</a:t>
            </a:r>
            <a:r>
              <a:rPr lang="en-US" dirty="0" smtClean="0"/>
              <a:t>.</a:t>
            </a:r>
          </a:p>
          <a:p>
            <a:r>
              <a:rPr lang="en-US" dirty="0"/>
              <a:t>developing a new system is </a:t>
            </a:r>
            <a:r>
              <a:rPr lang="en-US" dirty="0" smtClean="0"/>
              <a:t>time consuming </a:t>
            </a:r>
            <a:r>
              <a:rPr lang="en-US" dirty="0"/>
              <a:t>and </a:t>
            </a:r>
            <a:r>
              <a:rPr lang="en-US" dirty="0" smtClean="0"/>
              <a:t>tedious</a:t>
            </a:r>
          </a:p>
          <a:p>
            <a:r>
              <a:rPr lang="en-US" dirty="0"/>
              <a:t>In many cases the new system is outdated by the time it is </a:t>
            </a:r>
            <a:r>
              <a:rPr lang="en-US" dirty="0" smtClean="0"/>
              <a:t>developed</a:t>
            </a:r>
          </a:p>
          <a:p>
            <a:r>
              <a:rPr lang="en-US" dirty="0"/>
              <a:t>cost associated with the SDLC process is very </a:t>
            </a:r>
            <a:r>
              <a:rPr lang="en-US" dirty="0" smtClean="0"/>
              <a:t>high</a:t>
            </a:r>
          </a:p>
          <a:p>
            <a:r>
              <a:rPr lang="en-US" dirty="0"/>
              <a:t>cost of </a:t>
            </a:r>
            <a:r>
              <a:rPr lang="en-US" dirty="0" smtClean="0"/>
              <a:t>recruiting</a:t>
            </a:r>
          </a:p>
          <a:p>
            <a:r>
              <a:rPr lang="en-US" dirty="0"/>
              <a:t>SDLC would be overkill for a small-scale decision-making application; </a:t>
            </a:r>
            <a:r>
              <a:rPr lang="en-US" dirty="0" smtClean="0"/>
              <a:t>therefore, over </a:t>
            </a:r>
            <a:r>
              <a:rPr lang="en-US" dirty="0"/>
              <a:t>the years organizations have used rapid approaches to SDLC that are quicker and </a:t>
            </a:r>
            <a:r>
              <a:rPr lang="en-US" dirty="0" smtClean="0"/>
              <a:t>less expensive </a:t>
            </a:r>
            <a:r>
              <a:rPr lang="en-US" dirty="0"/>
              <a:t>shortcuts to this process. These are called </a:t>
            </a:r>
            <a:r>
              <a:rPr lang="en-US" b="1" dirty="0"/>
              <a:t>Rapid SDLC </a:t>
            </a:r>
            <a:r>
              <a:rPr lang="en-US" b="1" dirty="0" smtClean="0"/>
              <a:t>approaches</a:t>
            </a:r>
            <a:r>
              <a:rPr lang="en-US" dirty="0" smtClean="0"/>
              <a:t>.</a:t>
            </a:r>
          </a:p>
          <a:p>
            <a:r>
              <a:rPr lang="en-US" dirty="0"/>
              <a:t>One rapid development approach is </a:t>
            </a:r>
            <a:r>
              <a:rPr lang="en-US" b="1" i="1" dirty="0" smtClean="0"/>
              <a:t>prototyping</a:t>
            </a:r>
            <a:r>
              <a:rPr lang="en-US" dirty="0" smtClean="0"/>
              <a:t>. </a:t>
            </a:r>
            <a:r>
              <a:rPr lang="en-US" dirty="0"/>
              <a:t>This approach does not </a:t>
            </a:r>
            <a:r>
              <a:rPr lang="en-US" dirty="0" smtClean="0"/>
              <a:t>go through </a:t>
            </a:r>
            <a:r>
              <a:rPr lang="en-US" dirty="0"/>
              <a:t>the analysis and design phases; instead, it implements a skeleton or a prototype of </a:t>
            </a:r>
            <a:r>
              <a:rPr lang="en-US" dirty="0" smtClean="0"/>
              <a:t>the actual </a:t>
            </a:r>
            <a:r>
              <a:rPr lang="en-US" dirty="0"/>
              <a:t>system with a focus on input (i.e., user interface) and output (i.e., screen displays </a:t>
            </a:r>
            <a:r>
              <a:rPr lang="en-US" dirty="0" smtClean="0"/>
              <a:t>and reports </a:t>
            </a:r>
            <a:r>
              <a:rPr lang="en-US" dirty="0"/>
              <a:t>generated with dummy data</a:t>
            </a:r>
            <a:r>
              <a:rPr lang="en-US" dirty="0" smtClean="0"/>
              <a:t>).</a:t>
            </a:r>
            <a:r>
              <a:rPr lang="en-US" dirty="0"/>
              <a:t> The idea is to demonstrate the </a:t>
            </a:r>
            <a:r>
              <a:rPr lang="en-US" dirty="0" smtClean="0"/>
              <a:t>system functionality </a:t>
            </a:r>
            <a:r>
              <a:rPr lang="en-US" dirty="0"/>
              <a:t>as </a:t>
            </a:r>
            <a:r>
              <a:rPr lang="en-US" dirty="0" smtClean="0"/>
              <a:t>soon as </a:t>
            </a:r>
            <a:r>
              <a:rPr lang="en-US" dirty="0"/>
              <a:t>possible to the users and to get their </a:t>
            </a:r>
            <a:r>
              <a:rPr lang="en-US" b="1" dirty="0"/>
              <a:t>feedback</a:t>
            </a:r>
            <a:r>
              <a:rPr lang="en-US" dirty="0"/>
              <a:t> on the </a:t>
            </a:r>
            <a:r>
              <a:rPr lang="en-US" dirty="0" smtClean="0"/>
              <a:t>prototype.</a:t>
            </a:r>
          </a:p>
          <a:p>
            <a:r>
              <a:rPr lang="en-US" dirty="0"/>
              <a:t>ERP </a:t>
            </a:r>
            <a:r>
              <a:rPr lang="en-US" b="1" dirty="0"/>
              <a:t>sandboxes</a:t>
            </a:r>
            <a:r>
              <a:rPr lang="en-US" dirty="0"/>
              <a:t> replicate at least the minimal </a:t>
            </a:r>
            <a:r>
              <a:rPr lang="en-US" dirty="0" smtClean="0"/>
              <a:t>functionality needed </a:t>
            </a:r>
            <a:r>
              <a:rPr lang="en-US" dirty="0"/>
              <a:t>to get user feedback before implementing a full-scale system. The goal of sandboxing </a:t>
            </a:r>
            <a:r>
              <a:rPr lang="en-US" dirty="0" smtClean="0"/>
              <a:t>is similar </a:t>
            </a:r>
            <a:r>
              <a:rPr lang="en-US" dirty="0"/>
              <a:t>to that of </a:t>
            </a:r>
            <a:r>
              <a:rPr lang="en-US" dirty="0" smtClean="0"/>
              <a:t>prototyping (</a:t>
            </a:r>
            <a:r>
              <a:rPr lang="en-US" dirty="0"/>
              <a:t>personal </a:t>
            </a:r>
            <a:r>
              <a:rPr lang="en-US" dirty="0" smtClean="0"/>
              <a:t>computers,</a:t>
            </a:r>
            <a:r>
              <a:rPr lang="en-US" dirty="0"/>
              <a:t> </a:t>
            </a:r>
            <a:r>
              <a:rPr lang="en-US" dirty="0" smtClean="0"/>
              <a:t>trained staff).</a:t>
            </a:r>
          </a:p>
          <a:p>
            <a:r>
              <a:rPr lang="en-US" dirty="0"/>
              <a:t>EUD is applicable in ERP for designing custom reports from the ERP </a:t>
            </a:r>
            <a:r>
              <a:rPr lang="en-US" dirty="0" smtClean="0"/>
              <a:t>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9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ERP IMPLEMENTATION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ERP applications </a:t>
            </a:r>
            <a:r>
              <a:rPr lang="en-US" dirty="0"/>
              <a:t>are prepackaged software developed by commercial software vendors and </a:t>
            </a:r>
            <a:r>
              <a:rPr lang="en-US" dirty="0" smtClean="0"/>
              <a:t>custom installed </a:t>
            </a:r>
            <a:r>
              <a:rPr lang="en-US" dirty="0"/>
              <a:t>for organizations to automate and integrate the various business processes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complex </a:t>
            </a:r>
            <a:r>
              <a:rPr lang="en-US" dirty="0"/>
              <a:t>software packages </a:t>
            </a:r>
            <a:r>
              <a:rPr lang="en-US" b="1" dirty="0"/>
              <a:t>costing</a:t>
            </a:r>
            <a:r>
              <a:rPr lang="en-US" dirty="0"/>
              <a:t> millions of </a:t>
            </a:r>
            <a:r>
              <a:rPr lang="en-US" dirty="0" smtClean="0"/>
              <a:t>dollars</a:t>
            </a:r>
          </a:p>
          <a:p>
            <a:r>
              <a:rPr lang="en-US" dirty="0"/>
              <a:t>applications are </a:t>
            </a:r>
            <a:r>
              <a:rPr lang="en-US" b="1" dirty="0"/>
              <a:t>mission </a:t>
            </a:r>
            <a:r>
              <a:rPr lang="en-US" b="1" dirty="0" smtClean="0"/>
              <a:t>critical </a:t>
            </a:r>
            <a:r>
              <a:rPr lang="en-US" dirty="0" smtClean="0"/>
              <a:t>(i.e</a:t>
            </a:r>
            <a:r>
              <a:rPr lang="en-US" dirty="0"/>
              <a:t>., if they fail or break down, the organization will stop functioning</a:t>
            </a:r>
            <a:r>
              <a:rPr lang="en-US" dirty="0" smtClean="0"/>
              <a:t>).</a:t>
            </a:r>
          </a:p>
          <a:p>
            <a:r>
              <a:rPr lang="en-US" dirty="0"/>
              <a:t>ERP systems can be deployed in a big bang or phased </a:t>
            </a:r>
            <a:r>
              <a:rPr lang="en-US" dirty="0" smtClean="0"/>
              <a:t>approach,  either </a:t>
            </a:r>
            <a:r>
              <a:rPr lang="en-US" dirty="0"/>
              <a:t>of which initiates the stages of a system development life cycle</a:t>
            </a:r>
            <a:r>
              <a:rPr lang="en-US" dirty="0" smtClean="0"/>
              <a:t>.</a:t>
            </a:r>
          </a:p>
          <a:p>
            <a:r>
              <a:rPr lang="en-US" dirty="0"/>
              <a:t>According to the </a:t>
            </a:r>
            <a:r>
              <a:rPr lang="en-US" dirty="0" smtClean="0"/>
              <a:t>staged system </a:t>
            </a:r>
            <a:r>
              <a:rPr lang="en-US" dirty="0"/>
              <a:t>implementation </a:t>
            </a:r>
            <a:r>
              <a:rPr lang="en-US" dirty="0" smtClean="0"/>
              <a:t>model,1 the life cycle consists of four phases—adaptation(</a:t>
            </a:r>
            <a:r>
              <a:rPr lang="en-US" dirty="0"/>
              <a:t>system investigation</a:t>
            </a:r>
            <a:r>
              <a:rPr lang="en-US" dirty="0" smtClean="0"/>
              <a:t>), acceptance(</a:t>
            </a:r>
            <a:r>
              <a:rPr lang="en-US" dirty="0"/>
              <a:t>system analysis</a:t>
            </a:r>
            <a:r>
              <a:rPr lang="en-US" dirty="0" smtClean="0"/>
              <a:t>), </a:t>
            </a:r>
            <a:r>
              <a:rPr lang="en-US" dirty="0" err="1" smtClean="0"/>
              <a:t>routinization</a:t>
            </a:r>
            <a:r>
              <a:rPr lang="en-US" dirty="0" smtClean="0"/>
              <a:t> (customization), </a:t>
            </a:r>
            <a:r>
              <a:rPr lang="en-US" dirty="0"/>
              <a:t>and </a:t>
            </a:r>
            <a:r>
              <a:rPr lang="en-US" dirty="0" smtClean="0"/>
              <a:t>infusion(</a:t>
            </a:r>
            <a:r>
              <a:rPr lang="en-US" dirty="0"/>
              <a:t>maintenance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5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ERP 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ERP implementation plan is used to create a roadmap or blueprint to meet cost, scope, </a:t>
            </a:r>
            <a:r>
              <a:rPr lang="en-US" dirty="0" smtClean="0"/>
              <a:t>and time </a:t>
            </a:r>
            <a:r>
              <a:rPr lang="en-US" dirty="0"/>
              <a:t>constraints of an </a:t>
            </a:r>
            <a:r>
              <a:rPr lang="en-US" dirty="0" smtClean="0"/>
              <a:t>implementation. Following are three major implementation plan choices:</a:t>
            </a:r>
          </a:p>
          <a:p>
            <a:r>
              <a:rPr lang="en-US" dirty="0"/>
              <a:t>Following are three major implementation plan choices:</a:t>
            </a:r>
          </a:p>
          <a:p>
            <a:pPr marL="514350" indent="-514350" algn="just">
              <a:buAutoNum type="arabicPeriod"/>
            </a:pPr>
            <a:r>
              <a:rPr lang="en-US" i="1" dirty="0" smtClean="0"/>
              <a:t>Comprehensive</a:t>
            </a:r>
            <a:r>
              <a:rPr lang="en-US" i="1" dirty="0"/>
              <a:t>. </a:t>
            </a:r>
            <a:r>
              <a:rPr lang="en-US" dirty="0"/>
              <a:t>A comprehensive ERP integration plan is the most </a:t>
            </a:r>
            <a:r>
              <a:rPr lang="en-US" dirty="0" smtClean="0"/>
              <a:t>expensive, lengthy, and </a:t>
            </a:r>
            <a:r>
              <a:rPr lang="en-US" dirty="0"/>
              <a:t>costly approach. It involves implementation of the full functionality of the ERP </a:t>
            </a:r>
            <a:r>
              <a:rPr lang="en-US" dirty="0" smtClean="0"/>
              <a:t>software in </a:t>
            </a:r>
            <a:r>
              <a:rPr lang="en-US" dirty="0"/>
              <a:t>addition to industry-specific modules. </a:t>
            </a:r>
          </a:p>
          <a:p>
            <a:pPr marL="514350" indent="-514350" algn="just">
              <a:buAutoNum type="arabicPeriod"/>
            </a:pPr>
            <a:r>
              <a:rPr lang="en-US" i="1" dirty="0" smtClean="0"/>
              <a:t>Middle </a:t>
            </a:r>
            <a:r>
              <a:rPr lang="en-US" i="1" dirty="0"/>
              <a:t>of the Road. </a:t>
            </a:r>
            <a:r>
              <a:rPr lang="en-US" dirty="0"/>
              <a:t>A middle-of-the-road ERP implementation plan </a:t>
            </a:r>
            <a:r>
              <a:rPr lang="en-US" dirty="0" smtClean="0"/>
              <a:t>involves some changes in </a:t>
            </a:r>
            <a:r>
              <a:rPr lang="en-US" dirty="0"/>
              <a:t>the core ERP modules and a significant amount of BPR. The </a:t>
            </a:r>
            <a:r>
              <a:rPr lang="en-US" dirty="0" smtClean="0"/>
              <a:t>middle-of-the-road approach </a:t>
            </a:r>
            <a:r>
              <a:rPr lang="en-US" dirty="0"/>
              <a:t>is not as </a:t>
            </a:r>
            <a:r>
              <a:rPr lang="en-US" dirty="0" smtClean="0"/>
              <a:t>expensive.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smtClean="0"/>
              <a:t>    </a:t>
            </a:r>
            <a:r>
              <a:rPr lang="en-US" i="1" dirty="0" smtClean="0"/>
              <a:t>Vanilla</a:t>
            </a:r>
            <a:r>
              <a:rPr lang="en-US" i="1" dirty="0"/>
              <a:t>. </a:t>
            </a:r>
            <a:r>
              <a:rPr lang="en-US" dirty="0"/>
              <a:t>A vanilla ERP implementation plan utilizes core ERP functionality and </a:t>
            </a:r>
            <a:r>
              <a:rPr lang="en-US" dirty="0" smtClean="0"/>
              <a:t>   exploits the </a:t>
            </a:r>
            <a:r>
              <a:rPr lang="en-US" dirty="0"/>
              <a:t>best practice business processes built into the </a:t>
            </a:r>
            <a:r>
              <a:rPr lang="en-US" dirty="0" smtClean="0"/>
              <a:t>software. Align </a:t>
            </a:r>
            <a:r>
              <a:rPr lang="en-US" dirty="0"/>
              <a:t>their business processes to the ERP </a:t>
            </a:r>
            <a:r>
              <a:rPr lang="en-US" dirty="0" err="1" smtClean="0"/>
              <a:t>system.By</a:t>
            </a:r>
            <a:r>
              <a:rPr lang="en-US" dirty="0" smtClean="0"/>
              <a:t> </a:t>
            </a:r>
            <a:r>
              <a:rPr lang="en-US" dirty="0"/>
              <a:t>eliminating or minimizing the required BPR, </a:t>
            </a:r>
            <a:r>
              <a:rPr lang="en-US" dirty="0" smtClean="0"/>
              <a:t>the project’s </a:t>
            </a:r>
            <a:r>
              <a:rPr lang="en-US" dirty="0"/>
              <a:t>costs and time required for the implementation are minimized.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949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ERP Implementation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Methodology refers to a </a:t>
            </a:r>
            <a:r>
              <a:rPr lang="en-US" i="1" dirty="0"/>
              <a:t>systematic </a:t>
            </a:r>
            <a:r>
              <a:rPr lang="en-US" dirty="0"/>
              <a:t>approach to solving a business problem</a:t>
            </a:r>
            <a:r>
              <a:rPr lang="en-US" dirty="0" smtClean="0"/>
              <a:t>.</a:t>
            </a:r>
          </a:p>
          <a:p>
            <a:r>
              <a:rPr lang="en-US" dirty="0"/>
              <a:t>E</a:t>
            </a:r>
            <a:r>
              <a:rPr lang="en-US" dirty="0" smtClean="0"/>
              <a:t>nterprise </a:t>
            </a:r>
            <a:r>
              <a:rPr lang="en-US" dirty="0"/>
              <a:t>can maximize its returns by maximizing the </a:t>
            </a:r>
            <a:r>
              <a:rPr lang="en-US" dirty="0" smtClean="0"/>
              <a:t>utilization of </a:t>
            </a:r>
            <a:r>
              <a:rPr lang="en-US" dirty="0"/>
              <a:t>its fixed supply of resources</a:t>
            </a:r>
            <a:r>
              <a:rPr lang="en-US" dirty="0" smtClean="0"/>
              <a:t>.</a:t>
            </a:r>
          </a:p>
          <a:p>
            <a:r>
              <a:rPr lang="en-US" dirty="0"/>
              <a:t>Like SDLC, an ERP development life cycle provides a </a:t>
            </a:r>
            <a:r>
              <a:rPr lang="en-US" dirty="0" smtClean="0"/>
              <a:t>systematic approach </a:t>
            </a:r>
            <a:r>
              <a:rPr lang="en-US" dirty="0"/>
              <a:t>to implementing ERP software in the changing but limited-resource </a:t>
            </a:r>
            <a:r>
              <a:rPr lang="en-US" dirty="0" smtClean="0"/>
              <a:t>organizational environment.</a:t>
            </a:r>
          </a:p>
          <a:p>
            <a:r>
              <a:rPr lang="en-US" dirty="0"/>
              <a:t>The </a:t>
            </a:r>
            <a:r>
              <a:rPr lang="en-US" dirty="0" smtClean="0"/>
              <a:t>traditional ERP </a:t>
            </a:r>
            <a:r>
              <a:rPr lang="en-US" dirty="0"/>
              <a:t>life cycle accomplishes one stage at a time and requires formal milestone </a:t>
            </a:r>
            <a:r>
              <a:rPr lang="en-US" dirty="0" smtClean="0"/>
              <a:t>approvals prior </a:t>
            </a:r>
            <a:r>
              <a:rPr lang="en-US" dirty="0"/>
              <a:t>to moving to the next stage.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rapid ERP life cycle, once a company commits to </a:t>
            </a:r>
            <a:r>
              <a:rPr lang="en-US" dirty="0" smtClean="0"/>
              <a:t>the implementation</a:t>
            </a:r>
            <a:r>
              <a:rPr lang="en-US" dirty="0"/>
              <a:t>, employees are empowered to make the decisions to keep the project </a:t>
            </a:r>
            <a:r>
              <a:rPr lang="en-US" dirty="0" smtClean="0"/>
              <a:t>moving forward</a:t>
            </a:r>
            <a:r>
              <a:rPr lang="en-US" dirty="0"/>
              <a:t>. They also allow flexibility and quicker feedback loops to accommodate </a:t>
            </a:r>
            <a:r>
              <a:rPr lang="en-US" dirty="0" smtClean="0"/>
              <a:t>rapid corrections.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74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Traditional ERP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3" y="1690688"/>
            <a:ext cx="11600597" cy="46282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raditional </a:t>
            </a:r>
            <a:r>
              <a:rPr lang="en-US" dirty="0"/>
              <a:t>ERP life cycle </a:t>
            </a:r>
            <a:r>
              <a:rPr lang="en-US" dirty="0" smtClean="0"/>
              <a:t>approach has </a:t>
            </a:r>
            <a:r>
              <a:rPr lang="en-US" dirty="0"/>
              <a:t>a deliverable at the end of each </a:t>
            </a:r>
            <a:r>
              <a:rPr lang="en-US" dirty="0" smtClean="0"/>
              <a:t>stage. Traditional </a:t>
            </a:r>
            <a:r>
              <a:rPr lang="en-US" dirty="0"/>
              <a:t>ERP life cycle includes the following major stages</a:t>
            </a:r>
            <a:r>
              <a:rPr lang="en-US" dirty="0" smtClean="0"/>
              <a:t>:</a:t>
            </a:r>
          </a:p>
          <a:p>
            <a:r>
              <a:rPr lang="en-US" b="1" dirty="0"/>
              <a:t>Stage 1. </a:t>
            </a:r>
            <a:r>
              <a:rPr lang="en-US" i="1" dirty="0"/>
              <a:t>Scope and commitment </a:t>
            </a:r>
            <a:r>
              <a:rPr lang="en-US" i="1" dirty="0" smtClean="0"/>
              <a:t>stage: </a:t>
            </a:r>
            <a:r>
              <a:rPr lang="en-US" dirty="0"/>
              <a:t>investigation </a:t>
            </a:r>
            <a:r>
              <a:rPr lang="en-US" dirty="0" smtClean="0"/>
              <a:t>stage</a:t>
            </a:r>
          </a:p>
          <a:p>
            <a:r>
              <a:rPr lang="en-US" b="1" dirty="0"/>
              <a:t>Stage 2. </a:t>
            </a:r>
            <a:r>
              <a:rPr lang="en-US" i="1" dirty="0"/>
              <a:t>Analysis and design </a:t>
            </a:r>
            <a:r>
              <a:rPr lang="en-US" i="1" dirty="0" smtClean="0"/>
              <a:t>stage: </a:t>
            </a:r>
            <a:r>
              <a:rPr lang="en-US" dirty="0"/>
              <a:t>analysis of user </a:t>
            </a:r>
            <a:r>
              <a:rPr lang="en-US" dirty="0" smtClean="0"/>
              <a:t>requirements</a:t>
            </a:r>
          </a:p>
          <a:p>
            <a:r>
              <a:rPr lang="en-US" b="1" dirty="0"/>
              <a:t>Stage 3. </a:t>
            </a:r>
            <a:r>
              <a:rPr lang="en-US" i="1" dirty="0"/>
              <a:t>Acquisition and development </a:t>
            </a:r>
            <a:r>
              <a:rPr lang="en-US" i="1" dirty="0" smtClean="0"/>
              <a:t>stage: </a:t>
            </a:r>
            <a:r>
              <a:rPr lang="en-US" dirty="0" smtClean="0"/>
              <a:t>acquisition </a:t>
            </a:r>
            <a:r>
              <a:rPr lang="en-US" dirty="0"/>
              <a:t>and </a:t>
            </a:r>
            <a:r>
              <a:rPr lang="en-US" dirty="0" smtClean="0"/>
              <a:t>testing stage</a:t>
            </a:r>
          </a:p>
          <a:p>
            <a:r>
              <a:rPr lang="en-US" b="1" dirty="0"/>
              <a:t>Stage 4. </a:t>
            </a:r>
            <a:r>
              <a:rPr lang="en-US" i="1" dirty="0"/>
              <a:t>Implementation </a:t>
            </a:r>
            <a:r>
              <a:rPr lang="en-US" i="1" dirty="0" err="1" smtClean="0"/>
              <a:t>stage:</a:t>
            </a:r>
            <a:r>
              <a:rPr lang="en-US" dirty="0" err="1" smtClean="0"/>
              <a:t>installing</a:t>
            </a:r>
            <a:r>
              <a:rPr lang="en-US" dirty="0" smtClean="0"/>
              <a:t> </a:t>
            </a:r>
            <a:r>
              <a:rPr lang="en-US" dirty="0"/>
              <a:t>and releasing the </a:t>
            </a:r>
            <a:r>
              <a:rPr lang="en-US" dirty="0" smtClean="0"/>
              <a:t>system to </a:t>
            </a:r>
            <a:r>
              <a:rPr lang="en-US" dirty="0"/>
              <a:t>the end </a:t>
            </a:r>
            <a:r>
              <a:rPr lang="en-US" dirty="0" smtClean="0"/>
              <a:t>users </a:t>
            </a:r>
            <a:r>
              <a:rPr lang="en-US" dirty="0"/>
              <a:t>and </a:t>
            </a:r>
            <a:r>
              <a:rPr lang="en-US" dirty="0" smtClean="0"/>
              <a:t>monitoring</a:t>
            </a:r>
          </a:p>
          <a:p>
            <a:r>
              <a:rPr lang="en-US" b="1" dirty="0"/>
              <a:t>Stage 5. </a:t>
            </a:r>
            <a:r>
              <a:rPr lang="en-US" i="1" dirty="0"/>
              <a:t>Operation </a:t>
            </a:r>
            <a:r>
              <a:rPr lang="en-US" i="1" dirty="0" smtClean="0"/>
              <a:t>stage: </a:t>
            </a:r>
            <a:r>
              <a:rPr lang="en-US" dirty="0"/>
              <a:t>operation team with assistance </a:t>
            </a:r>
            <a:r>
              <a:rPr lang="en-US" dirty="0" smtClean="0"/>
              <a:t>from the </a:t>
            </a:r>
            <a:r>
              <a:rPr lang="en-US" dirty="0"/>
              <a:t>implementation </a:t>
            </a:r>
            <a:r>
              <a:rPr lang="en-US" dirty="0" smtClean="0"/>
              <a:t>team</a:t>
            </a:r>
          </a:p>
          <a:p>
            <a:r>
              <a:rPr lang="en-US" dirty="0"/>
              <a:t>FIGURE 4-5 Traditional ERP Life </a:t>
            </a:r>
            <a:r>
              <a:rPr lang="en-US" dirty="0" smtClean="0"/>
              <a:t>Cycle</a:t>
            </a:r>
          </a:p>
          <a:p>
            <a:r>
              <a:rPr lang="en-US" dirty="0"/>
              <a:t>TABLE 4-2 </a:t>
            </a:r>
            <a:r>
              <a:rPr lang="en-US" b="1" dirty="0"/>
              <a:t>List of Scopes and </a:t>
            </a:r>
            <a:r>
              <a:rPr lang="en-US" b="1" dirty="0" smtClean="0"/>
              <a:t>Commitments</a:t>
            </a:r>
          </a:p>
          <a:p>
            <a:r>
              <a:rPr lang="en-US" dirty="0"/>
              <a:t>FIGURE 4-6 ERP Conversion Approaches</a:t>
            </a:r>
          </a:p>
        </p:txBody>
      </p:sp>
    </p:spTree>
    <p:extLst>
      <p:ext uri="{BB962C8B-B14F-4D97-AF65-F5344CB8AC3E}">
        <p14:creationId xmlns:p14="http://schemas.microsoft.com/office/powerpoint/2010/main" val="313760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1986</Words>
  <Application>Microsoft Office PowerPoint</Application>
  <PresentationFormat>Widescreen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Chap#4</vt:lpstr>
      <vt:lpstr>PowerPoint Presentation</vt:lpstr>
      <vt:lpstr>SYSTEMS DEVELOPMENT LIFE CYCLE</vt:lpstr>
      <vt:lpstr>Traditional SDLC</vt:lpstr>
      <vt:lpstr>Rapid SDLC Approaches</vt:lpstr>
      <vt:lpstr>ERP IMPLEMENTATION LIFE CYCLE</vt:lpstr>
      <vt:lpstr>ERP Implementation Plan</vt:lpstr>
      <vt:lpstr>ERP Implementation Methodology</vt:lpstr>
      <vt:lpstr>Traditional ERP Life Cycle</vt:lpstr>
      <vt:lpstr>ROLE OF CHANGE MANAGEMENT</vt:lpstr>
      <vt:lpstr>Rapid ERP Life Cycles</vt:lpstr>
      <vt:lpstr>PowerPoint Presentation</vt:lpstr>
      <vt:lpstr>PowerPoint Presentation</vt:lpstr>
      <vt:lpstr>BUSINESS INTEGRATION METHODOLOGY (BIM)</vt:lpstr>
      <vt:lpstr>AGILE DEVELOPMENT</vt:lpstr>
      <vt:lpstr>ERP Life Cycle Vs. SDLC</vt:lpstr>
      <vt:lpstr>PROJECT MANAGEMENT</vt:lpstr>
      <vt:lpstr>PROJECT ROLES AND RESPONSIBILITIES</vt:lpstr>
      <vt:lpstr>IMPLICATIONS FOR MANAGEMENT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Chap#4</dc:title>
  <dc:creator>Microsoft account</dc:creator>
  <cp:lastModifiedBy>Microsoft account</cp:lastModifiedBy>
  <cp:revision>49</cp:revision>
  <dcterms:created xsi:type="dcterms:W3CDTF">2022-04-14T04:32:05Z</dcterms:created>
  <dcterms:modified xsi:type="dcterms:W3CDTF">2022-04-18T05:11:17Z</dcterms:modified>
</cp:coreProperties>
</file>