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23DD-1992-4CAC-837A-BD2DE9FECC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3F9-DA41-486E-B336-69B2ADBF3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23DD-1992-4CAC-837A-BD2DE9FECC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3F9-DA41-486E-B336-69B2ADBF3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2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23DD-1992-4CAC-837A-BD2DE9FECC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3F9-DA41-486E-B336-69B2ADBF3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23DD-1992-4CAC-837A-BD2DE9FECC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3F9-DA41-486E-B336-69B2ADBF3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23DD-1992-4CAC-837A-BD2DE9FECC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3F9-DA41-486E-B336-69B2ADBF3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23DD-1992-4CAC-837A-BD2DE9FECC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3F9-DA41-486E-B336-69B2ADBF3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8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23DD-1992-4CAC-837A-BD2DE9FECC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3F9-DA41-486E-B336-69B2ADBF3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6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23DD-1992-4CAC-837A-BD2DE9FECC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3F9-DA41-486E-B336-69B2ADBF3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8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23DD-1992-4CAC-837A-BD2DE9FECC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3F9-DA41-486E-B336-69B2ADBF3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23DD-1992-4CAC-837A-BD2DE9FECC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3F9-DA41-486E-B336-69B2ADBF3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23DD-1992-4CAC-837A-BD2DE9FECC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3F9-DA41-486E-B336-69B2ADBF3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23DD-1992-4CAC-837A-BD2DE9FECC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B3F9-DA41-486E-B336-69B2ADBF3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73708"/>
            <a:ext cx="10515600" cy="2374710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b="1" dirty="0" smtClean="0"/>
              <a:t>Enterprise Systems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48669"/>
            <a:ext cx="10515600" cy="928047"/>
          </a:xfrm>
        </p:spPr>
        <p:txBody>
          <a:bodyPr/>
          <a:lstStyle/>
          <a:p>
            <a:r>
              <a:rPr lang="en-US" dirty="0" smtClean="0"/>
              <a:t>				             </a:t>
            </a:r>
            <a:r>
              <a:rPr lang="en-US" sz="3200" b="1" dirty="0" smtClean="0">
                <a:solidFill>
                  <a:schemeClr val="tx1"/>
                </a:solidFill>
              </a:rPr>
              <a:t>Chap#10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8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Outsourcing Best Practices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Balancing outsourcing and in-sourcing approaches can be a complex process, but the </a:t>
            </a:r>
            <a:r>
              <a:rPr lang="en-US" dirty="0" smtClean="0"/>
              <a:t>relationship can </a:t>
            </a:r>
            <a:r>
              <a:rPr lang="en-US" dirty="0"/>
              <a:t>yield very successful results when done correctly</a:t>
            </a:r>
            <a:r>
              <a:rPr lang="en-US" dirty="0" smtClean="0"/>
              <a:t>.</a:t>
            </a:r>
          </a:p>
          <a:p>
            <a:r>
              <a:rPr lang="en-US" dirty="0"/>
              <a:t>To maintain a higher success rate </a:t>
            </a:r>
            <a:r>
              <a:rPr lang="en-US" dirty="0" smtClean="0"/>
              <a:t>with outsourcing </a:t>
            </a:r>
            <a:r>
              <a:rPr lang="en-US" dirty="0"/>
              <a:t>and offshoring ERP implementations, two best practices have emerged. </a:t>
            </a:r>
            <a:r>
              <a:rPr lang="en-US" b="1" dirty="0"/>
              <a:t>First</a:t>
            </a:r>
            <a:r>
              <a:rPr lang="en-US" dirty="0"/>
              <a:t>, a </a:t>
            </a:r>
            <a:r>
              <a:rPr lang="en-US" dirty="0" smtClean="0"/>
              <a:t>better way </a:t>
            </a:r>
            <a:r>
              <a:rPr lang="en-US" dirty="0"/>
              <a:t>to manage the offshore relationship through a practice called “in-sourcing,” where good </a:t>
            </a:r>
            <a:r>
              <a:rPr lang="en-US" dirty="0" smtClean="0"/>
              <a:t>ERP managers </a:t>
            </a:r>
            <a:r>
              <a:rPr lang="en-US" dirty="0"/>
              <a:t>invite a representative or entire team to work </a:t>
            </a:r>
            <a:r>
              <a:rPr lang="en-US" dirty="0" smtClean="0"/>
              <a:t>on-site.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b="1" dirty="0" smtClean="0"/>
              <a:t>second</a:t>
            </a:r>
            <a:r>
              <a:rPr lang="en-US" dirty="0" smtClean="0"/>
              <a:t> </a:t>
            </a:r>
            <a:r>
              <a:rPr lang="en-US" dirty="0"/>
              <a:t>emerging best practice is for the creation of a formal governance process to manage </a:t>
            </a:r>
            <a:r>
              <a:rPr lang="en-US" dirty="0" smtClean="0"/>
              <a:t>the offshore </a:t>
            </a:r>
            <a:r>
              <a:rPr lang="en-US" dirty="0"/>
              <a:t>relationship</a:t>
            </a:r>
            <a:r>
              <a:rPr lang="en-US" dirty="0" smtClean="0"/>
              <a:t>.</a:t>
            </a:r>
          </a:p>
          <a:p>
            <a:r>
              <a:rPr lang="en-US" dirty="0"/>
              <a:t>Vendor governance </a:t>
            </a:r>
            <a:r>
              <a:rPr lang="en-US" dirty="0" smtClean="0"/>
              <a:t>is becoming </a:t>
            </a:r>
            <a:r>
              <a:rPr lang="en-US" dirty="0"/>
              <a:t>a critical success factor and must include global relationships and </a:t>
            </a:r>
            <a:r>
              <a:rPr lang="en-US" dirty="0" smtClean="0"/>
              <a:t>business-process outsourcing </a:t>
            </a:r>
            <a:r>
              <a:rPr lang="en-US" dirty="0"/>
              <a:t>with formal methodologies followed to refine quality and improve </a:t>
            </a:r>
            <a:r>
              <a:rPr lang="en-US" dirty="0" smtClean="0"/>
              <a:t>consistency.</a:t>
            </a:r>
          </a:p>
          <a:p>
            <a:r>
              <a:rPr lang="en-US" dirty="0"/>
              <a:t>ERP experts say it’s never too soon to plan for installing upgrades, maintaining </a:t>
            </a:r>
            <a:r>
              <a:rPr lang="en-US" dirty="0" smtClean="0"/>
              <a:t>modules, troubleshooting </a:t>
            </a:r>
            <a:r>
              <a:rPr lang="en-US" dirty="0"/>
              <a:t>problems, and policing platforms once the software enters the longest phase of </a:t>
            </a:r>
            <a:r>
              <a:rPr lang="en-US" dirty="0" smtClean="0"/>
              <a:t>its life </a:t>
            </a:r>
            <a:r>
              <a:rPr lang="en-US" dirty="0"/>
              <a:t>cycle—ongoing operations</a:t>
            </a:r>
            <a:r>
              <a:rPr lang="en-US" dirty="0" smtClean="0"/>
              <a:t>.</a:t>
            </a:r>
          </a:p>
          <a:p>
            <a:r>
              <a:rPr lang="en-US" dirty="0"/>
              <a:t>ERP implementation teams should not consider outsourcing and offshoring when </a:t>
            </a:r>
            <a:r>
              <a:rPr lang="en-US" dirty="0" smtClean="0"/>
              <a:t>they want </a:t>
            </a:r>
            <a:r>
              <a:rPr lang="en-US" dirty="0"/>
              <a:t>someone else to take accountability or to deflect blame in the event something </a:t>
            </a:r>
            <a:r>
              <a:rPr lang="en-US" dirty="0" smtClean="0"/>
              <a:t>unfortunate transpires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7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Ethics </a:t>
            </a:r>
            <a:r>
              <a:rPr lang="en-US" dirty="0"/>
              <a:t>is a general term for what is often described as the </a:t>
            </a:r>
            <a:r>
              <a:rPr lang="en-US" i="1" dirty="0"/>
              <a:t>science of morality. </a:t>
            </a:r>
            <a:r>
              <a:rPr lang="en-US" dirty="0"/>
              <a:t>In philosophy, </a:t>
            </a:r>
            <a:r>
              <a:rPr lang="en-US" dirty="0" smtClean="0"/>
              <a:t>ethical behavior </a:t>
            </a:r>
            <a:r>
              <a:rPr lang="en-US" dirty="0"/>
              <a:t>is that which is good or right in a certain value </a:t>
            </a:r>
            <a:r>
              <a:rPr lang="en-US" dirty="0" smtClean="0"/>
              <a:t>system . The </a:t>
            </a:r>
            <a:r>
              <a:rPr lang="en-US" dirty="0"/>
              <a:t>ERP system integrates information from various departments of the </a:t>
            </a:r>
            <a:r>
              <a:rPr lang="en-US" dirty="0" smtClean="0"/>
              <a:t>organization . Ethical </a:t>
            </a:r>
            <a:r>
              <a:rPr lang="en-US" dirty="0"/>
              <a:t>violations cannot be curbed unless </a:t>
            </a:r>
            <a:r>
              <a:rPr lang="en-US" dirty="0" smtClean="0"/>
              <a:t>they are </a:t>
            </a:r>
            <a:r>
              <a:rPr lang="en-US" dirty="0"/>
              <a:t>made part of the law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Ethical </a:t>
            </a:r>
            <a:r>
              <a:rPr lang="en-US" b="1" dirty="0" smtClean="0"/>
              <a:t>Principles</a:t>
            </a:r>
          </a:p>
          <a:p>
            <a:r>
              <a:rPr lang="en-US" dirty="0"/>
              <a:t>information technology can impact ethics in four ways, which can </a:t>
            </a:r>
            <a:r>
              <a:rPr lang="en-US" dirty="0" smtClean="0"/>
              <a:t>be summarized </a:t>
            </a:r>
            <a:r>
              <a:rPr lang="en-US" dirty="0"/>
              <a:t>by means of an acronym, PAPA, which stands for privacy, accuracy, property, </a:t>
            </a:r>
            <a:r>
              <a:rPr lang="en-US" dirty="0" smtClean="0"/>
              <a:t>and accessibility.</a:t>
            </a:r>
            <a:r>
              <a:rPr lang="en-US" dirty="0"/>
              <a:t> Privacy is concerned with how personal information is safeguarded in the </a:t>
            </a:r>
            <a:r>
              <a:rPr lang="en-US" dirty="0" smtClean="0"/>
              <a:t>system. Accuracy </a:t>
            </a:r>
            <a:r>
              <a:rPr lang="en-US" dirty="0"/>
              <a:t>requires systems to validate the correctness of the data in the system and who </a:t>
            </a:r>
            <a:r>
              <a:rPr lang="en-US" dirty="0" smtClean="0"/>
              <a:t>is responsible </a:t>
            </a:r>
            <a:r>
              <a:rPr lang="en-US" dirty="0"/>
              <a:t>for this accuracy. Property governs who has ownership rights to the </a:t>
            </a:r>
            <a:r>
              <a:rPr lang="en-US" dirty="0" smtClean="0"/>
              <a:t>information. Accessibility </a:t>
            </a:r>
            <a:r>
              <a:rPr lang="en-US" dirty="0"/>
              <a:t>is concerned with who has access to what information.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74" y="152566"/>
            <a:ext cx="3772426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of Ethics for ERP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There are three normative theories of ethical </a:t>
            </a:r>
            <a:r>
              <a:rPr lang="en-US" dirty="0" smtClean="0"/>
              <a:t>behavior that </a:t>
            </a:r>
            <a:r>
              <a:rPr lang="en-US" dirty="0"/>
              <a:t>can be used by </a:t>
            </a:r>
            <a:r>
              <a:rPr lang="en-US" dirty="0" smtClean="0"/>
              <a:t>organizations to </a:t>
            </a:r>
            <a:r>
              <a:rPr lang="en-US" dirty="0"/>
              <a:t>influence the ERP implementation. They are as follows: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Stockholder theory. </a:t>
            </a:r>
            <a:r>
              <a:rPr lang="en-US" dirty="0"/>
              <a:t>Protects the interest of the investors or owners of the company at </a:t>
            </a:r>
            <a:r>
              <a:rPr lang="en-US" dirty="0" smtClean="0"/>
              <a:t>all costs</a:t>
            </a:r>
            <a:r>
              <a:rPr lang="en-US" dirty="0"/>
              <a:t>. This is the ultimate implementation of the free market concept, where the </a:t>
            </a:r>
            <a:r>
              <a:rPr lang="en-US" dirty="0" smtClean="0"/>
              <a:t>responsibility of </a:t>
            </a:r>
            <a:r>
              <a:rPr lang="en-US" dirty="0"/>
              <a:t>management is to maximize profits with legal and </a:t>
            </a:r>
            <a:r>
              <a:rPr lang="en-US" dirty="0" smtClean="0"/>
              <a:t>non fraudulent </a:t>
            </a:r>
            <a:r>
              <a:rPr lang="en-US" dirty="0"/>
              <a:t>methods.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Stakeholder theory. </a:t>
            </a:r>
            <a:r>
              <a:rPr lang="en-US" dirty="0"/>
              <a:t>Protects the interests of everyone having a stake in the company </a:t>
            </a:r>
            <a:r>
              <a:rPr lang="en-US" dirty="0" smtClean="0"/>
              <a:t>success, namely</a:t>
            </a:r>
            <a:r>
              <a:rPr lang="en-US" dirty="0"/>
              <a:t>, owners and stockholders, employees, customers, vendors, and other </a:t>
            </a:r>
            <a:r>
              <a:rPr lang="en-US" dirty="0" smtClean="0"/>
              <a:t>partners. Management </a:t>
            </a:r>
            <a:r>
              <a:rPr lang="en-US" dirty="0"/>
              <a:t>using this theory has to balance the interest of these various groups </a:t>
            </a:r>
            <a:r>
              <a:rPr lang="en-US" dirty="0" smtClean="0"/>
              <a:t>while making </a:t>
            </a:r>
            <a:r>
              <a:rPr lang="en-US" dirty="0"/>
              <a:t>organizational decisions.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Social contract theory. </a:t>
            </a:r>
            <a:r>
              <a:rPr lang="en-US" dirty="0"/>
              <a:t>Includes the right of society and social well-being before the </a:t>
            </a:r>
            <a:r>
              <a:rPr lang="en-US" dirty="0" smtClean="0"/>
              <a:t>interest of </a:t>
            </a:r>
            <a:r>
              <a:rPr lang="en-US" dirty="0"/>
              <a:t>the stakeholders or company owners. Management using this theory must think of </a:t>
            </a:r>
            <a:r>
              <a:rPr lang="en-US" dirty="0" smtClean="0"/>
              <a:t>the well-being </a:t>
            </a:r>
            <a:r>
              <a:rPr lang="en-US" dirty="0"/>
              <a:t>of society first (e.g., protecting the environment or helping the socially </a:t>
            </a:r>
            <a:r>
              <a:rPr lang="en-US" dirty="0" smtClean="0"/>
              <a:t>challenged individuals </a:t>
            </a:r>
            <a:r>
              <a:rPr lang="en-US" dirty="0"/>
              <a:t>before thinking about profits of the organization).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8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GREEN </a:t>
            </a:r>
            <a:r>
              <a:rPr lang="en-US" b="1" dirty="0"/>
              <a:t>COMPUTING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Countries around the world are </a:t>
            </a:r>
            <a:r>
              <a:rPr lang="en-US" dirty="0" smtClean="0"/>
              <a:t>trying to </a:t>
            </a:r>
            <a:r>
              <a:rPr lang="en-US" dirty="0"/>
              <a:t>take the initiative and reduce the amount of wasted resources and pollution of our planet. </a:t>
            </a:r>
            <a:r>
              <a:rPr lang="en-US" dirty="0" smtClean="0"/>
              <a:t>This is </a:t>
            </a:r>
            <a:r>
              <a:rPr lang="en-US" dirty="0"/>
              <a:t>especially true for businesses that are faced with increasing energy costs and an </a:t>
            </a:r>
            <a:r>
              <a:rPr lang="en-US" dirty="0" smtClean="0"/>
              <a:t>expanding need </a:t>
            </a:r>
            <a:r>
              <a:rPr lang="en-US" dirty="0"/>
              <a:t>for power consumption. Governments and companies are working hard to portray </a:t>
            </a:r>
            <a:r>
              <a:rPr lang="en-US" dirty="0" smtClean="0"/>
              <a:t>themselves as </a:t>
            </a:r>
            <a:r>
              <a:rPr lang="en-US" dirty="0"/>
              <a:t>being “green</a:t>
            </a:r>
            <a:r>
              <a:rPr lang="en-US" dirty="0" smtClean="0"/>
              <a:t>.”</a:t>
            </a:r>
          </a:p>
          <a:p>
            <a:r>
              <a:rPr lang="en-US" dirty="0"/>
              <a:t>Green is not only good for the environment but also for business. Today, a green </a:t>
            </a:r>
            <a:r>
              <a:rPr lang="en-US" dirty="0" smtClean="0"/>
              <a:t>company is </a:t>
            </a:r>
            <a:r>
              <a:rPr lang="en-US" dirty="0"/>
              <a:t>viewed as a responsible and caring company. Poland Spring, for example, has reduced </a:t>
            </a:r>
            <a:r>
              <a:rPr lang="en-US" dirty="0" smtClean="0"/>
              <a:t>the amount </a:t>
            </a:r>
            <a:r>
              <a:rPr lang="en-US" dirty="0"/>
              <a:t>of plastic it uses in its water bottles</a:t>
            </a:r>
            <a:r>
              <a:rPr lang="en-US" dirty="0" smtClean="0"/>
              <a:t>.</a:t>
            </a:r>
          </a:p>
          <a:p>
            <a:r>
              <a:rPr lang="en-US" dirty="0"/>
              <a:t>A company going green can also cut costs by eliminating waste and being more efficient</a:t>
            </a:r>
            <a:r>
              <a:rPr lang="en-US" dirty="0" smtClean="0"/>
              <a:t>.</a:t>
            </a:r>
          </a:p>
          <a:p>
            <a:r>
              <a:rPr lang="en-US" dirty="0"/>
              <a:t>Companies can go </a:t>
            </a:r>
            <a:r>
              <a:rPr lang="en-US" dirty="0" smtClean="0"/>
              <a:t>green simply </a:t>
            </a:r>
            <a:r>
              <a:rPr lang="en-US" dirty="0"/>
              <a:t>by successfully implementing an enterprise resource </a:t>
            </a:r>
            <a:r>
              <a:rPr lang="en-US" dirty="0" smtClean="0"/>
              <a:t>program. They </a:t>
            </a:r>
            <a:r>
              <a:rPr lang="en-US" dirty="0"/>
              <a:t>have eliminated much waste by incorporating best practices into their software</a:t>
            </a:r>
            <a:r>
              <a:rPr lang="en-US" dirty="0" smtClean="0"/>
              <a:t>.</a:t>
            </a:r>
          </a:p>
          <a:p>
            <a:r>
              <a:rPr lang="en-US" dirty="0"/>
              <a:t>Customers are also able to view order statuses and obtain much </a:t>
            </a:r>
            <a:r>
              <a:rPr lang="en-US" dirty="0" smtClean="0"/>
              <a:t>product information </a:t>
            </a:r>
            <a:r>
              <a:rPr lang="en-US" dirty="0"/>
              <a:t>online, eliminating the need for printed product catalogs or printed receipts. </a:t>
            </a:r>
            <a:r>
              <a:rPr lang="en-US" dirty="0" smtClean="0"/>
              <a:t>This can </a:t>
            </a:r>
            <a:r>
              <a:rPr lang="en-US" dirty="0"/>
              <a:t>save much on paper and ink costs</a:t>
            </a:r>
            <a:r>
              <a:rPr lang="en-US" dirty="0" smtClean="0"/>
              <a:t>.</a:t>
            </a:r>
          </a:p>
          <a:p>
            <a:r>
              <a:rPr lang="en-US" dirty="0"/>
              <a:t>Consumers are also aware of </a:t>
            </a:r>
            <a:r>
              <a:rPr lang="en-US" dirty="0" smtClean="0"/>
              <a:t>this rating</a:t>
            </a:r>
            <a:r>
              <a:rPr lang="en-US" dirty="0"/>
              <a:t>, allowing them to make a smarter decision in purchasing a machine that will </a:t>
            </a:r>
            <a:r>
              <a:rPr lang="en-US" dirty="0" smtClean="0"/>
              <a:t>reduce electricity </a:t>
            </a:r>
            <a:r>
              <a:rPr lang="en-US" dirty="0"/>
              <a:t>costs for the home or business</a:t>
            </a:r>
            <a:r>
              <a:rPr lang="en-US" dirty="0" smtClean="0"/>
              <a:t>.</a:t>
            </a:r>
          </a:p>
          <a:p>
            <a:r>
              <a:rPr lang="en-US" dirty="0"/>
              <a:t>It can significantly reduce the amount </a:t>
            </a:r>
            <a:r>
              <a:rPr lang="en-US" dirty="0" smtClean="0"/>
              <a:t>of hardware </a:t>
            </a:r>
            <a:r>
              <a:rPr lang="en-US" dirty="0"/>
              <a:t>necessary for an ERP implementation</a:t>
            </a:r>
            <a:r>
              <a:rPr lang="en-US" dirty="0" smtClean="0"/>
              <a:t>.</a:t>
            </a:r>
          </a:p>
          <a:p>
            <a:r>
              <a:rPr lang="en-US" dirty="0"/>
              <a:t>Ideally ERP will help </a:t>
            </a:r>
            <a:r>
              <a:rPr lang="en-US" dirty="0" smtClean="0"/>
              <a:t>organizations to </a:t>
            </a:r>
            <a:r>
              <a:rPr lang="en-US" dirty="0"/>
              <a:t>become wholly green and be able to recycle all of their energy and hardware.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0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Today’s ERP systems are largely Web browser based, meaning they can be accessed anytime </a:t>
            </a:r>
            <a:r>
              <a:rPr lang="en-US" dirty="0" smtClean="0"/>
              <a:t>and anywhere</a:t>
            </a:r>
            <a:r>
              <a:rPr lang="en-US" dirty="0"/>
              <a:t> </a:t>
            </a:r>
            <a:r>
              <a:rPr lang="en-US" dirty="0" smtClean="0"/>
              <a:t>so security is more important.(Diagram from book)</a:t>
            </a:r>
          </a:p>
          <a:p>
            <a:r>
              <a:rPr lang="en-US" b="1" dirty="0"/>
              <a:t>USER ID AND </a:t>
            </a:r>
            <a:r>
              <a:rPr lang="en-US" b="1" dirty="0" smtClean="0"/>
              <a:t>PASSWORDS : </a:t>
            </a:r>
            <a:r>
              <a:rPr lang="en-US" dirty="0"/>
              <a:t>It is vital for HR to work with IT security to ensure that only active employees </a:t>
            </a:r>
            <a:r>
              <a:rPr lang="en-US" dirty="0" smtClean="0"/>
              <a:t>have appropriate </a:t>
            </a:r>
            <a:r>
              <a:rPr lang="en-US" dirty="0"/>
              <a:t>access to the system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/>
              <a:t>PHYSICAL HARDWARE </a:t>
            </a:r>
            <a:r>
              <a:rPr lang="en-US" b="1" dirty="0" smtClean="0"/>
              <a:t>SECURITY </a:t>
            </a:r>
            <a:r>
              <a:rPr lang="en-US" dirty="0" smtClean="0"/>
              <a:t>: </a:t>
            </a:r>
            <a:r>
              <a:rPr lang="en-US" dirty="0"/>
              <a:t>It used to be that physical access to the computer </a:t>
            </a:r>
            <a:r>
              <a:rPr lang="en-US" dirty="0" smtClean="0"/>
              <a:t>center was </a:t>
            </a:r>
            <a:r>
              <a:rPr lang="en-US" dirty="0"/>
              <a:t>a big exposure or risk to the system security</a:t>
            </a:r>
            <a:r>
              <a:rPr lang="en-US" dirty="0" smtClean="0"/>
              <a:t>.</a:t>
            </a:r>
          </a:p>
          <a:p>
            <a:r>
              <a:rPr lang="en-US" b="1" dirty="0"/>
              <a:t>NETWORK </a:t>
            </a:r>
            <a:r>
              <a:rPr lang="en-US" b="1" dirty="0" smtClean="0"/>
              <a:t>SECURITY </a:t>
            </a:r>
            <a:r>
              <a:rPr lang="en-US" dirty="0" smtClean="0"/>
              <a:t>: </a:t>
            </a:r>
            <a:r>
              <a:rPr lang="en-US" dirty="0"/>
              <a:t>All need to work together to ensure the network environment </a:t>
            </a:r>
            <a:r>
              <a:rPr lang="en-US" dirty="0" smtClean="0"/>
              <a:t>remains secure </a:t>
            </a:r>
            <a:r>
              <a:rPr lang="en-US" dirty="0"/>
              <a:t>and stable. Network security is one of the </a:t>
            </a:r>
            <a:r>
              <a:rPr lang="en-US" dirty="0" smtClean="0"/>
              <a:t>more </a:t>
            </a:r>
            <a:r>
              <a:rPr lang="en-US" dirty="0"/>
              <a:t>complex IT jobs around today</a:t>
            </a:r>
            <a:r>
              <a:rPr lang="en-US" dirty="0" smtClean="0"/>
              <a:t>.</a:t>
            </a:r>
          </a:p>
          <a:p>
            <a:r>
              <a:rPr lang="en-US" b="1" dirty="0"/>
              <a:t>INTRUSION </a:t>
            </a:r>
            <a:r>
              <a:rPr lang="en-US" b="1" dirty="0" smtClean="0"/>
              <a:t>DETECTION </a:t>
            </a:r>
            <a:r>
              <a:rPr lang="en-US" dirty="0" smtClean="0"/>
              <a:t>: </a:t>
            </a:r>
            <a:r>
              <a:rPr lang="en-US" dirty="0"/>
              <a:t>Network and server intrusion detection comes in many forms of </a:t>
            </a:r>
            <a:r>
              <a:rPr lang="en-US" dirty="0" smtClean="0"/>
              <a:t>hardware and </a:t>
            </a:r>
            <a:r>
              <a:rPr lang="en-US" dirty="0"/>
              <a:t>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9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OUTSOURCING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Outsourcing</a:t>
            </a:r>
            <a:r>
              <a:rPr lang="en-US" b="1" dirty="0" smtClean="0"/>
              <a:t>?</a:t>
            </a:r>
          </a:p>
          <a:p>
            <a:r>
              <a:rPr lang="en-US" dirty="0"/>
              <a:t>Outsourcing occurs anytime a company decides to subcontract its business processes or </a:t>
            </a:r>
            <a:r>
              <a:rPr lang="en-US" dirty="0" smtClean="0"/>
              <a:t>functions to </a:t>
            </a:r>
            <a:r>
              <a:rPr lang="en-US" dirty="0"/>
              <a:t>another company; therefore, instead of hiring employees to perform a task, the </a:t>
            </a:r>
            <a:r>
              <a:rPr lang="en-US" dirty="0" smtClean="0"/>
              <a:t>company (</a:t>
            </a:r>
            <a:r>
              <a:rPr lang="en-US" i="1" dirty="0" smtClean="0"/>
              <a:t>outsourcer</a:t>
            </a:r>
            <a:r>
              <a:rPr lang="en-US" dirty="0"/>
              <a:t>) enters into an outsourcing arrangement with another firm (</a:t>
            </a:r>
            <a:r>
              <a:rPr lang="en-US" i="1" dirty="0" smtClean="0"/>
              <a:t>outsource</a:t>
            </a:r>
            <a:r>
              <a:rPr lang="en-US" dirty="0"/>
              <a:t>) to </a:t>
            </a:r>
            <a:r>
              <a:rPr lang="en-US" dirty="0" smtClean="0"/>
              <a:t>provide these </a:t>
            </a:r>
            <a:r>
              <a:rPr lang="en-US" dirty="0"/>
              <a:t>services under contract for a certain price and period.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925" y="0"/>
            <a:ext cx="3388075" cy="228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4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4241"/>
          </a:xfrm>
        </p:spPr>
        <p:txBody>
          <a:bodyPr/>
          <a:lstStyle/>
          <a:p>
            <a:r>
              <a:rPr lang="en-US" b="1" dirty="0" smtClean="0"/>
              <a:t>key benefits of Outsourcing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6"/>
            <a:ext cx="10515600" cy="53362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600" dirty="0"/>
              <a:t>• </a:t>
            </a:r>
            <a:r>
              <a:rPr lang="en-US" sz="5600" b="1" dirty="0"/>
              <a:t>Economics. </a:t>
            </a:r>
            <a:r>
              <a:rPr lang="en-US" sz="5600" dirty="0"/>
              <a:t>Outsourcing provides a predictable monthly payment. A company can </a:t>
            </a:r>
            <a:r>
              <a:rPr lang="en-US" sz="5600" dirty="0" smtClean="0"/>
              <a:t>solve all </a:t>
            </a:r>
            <a:r>
              <a:rPr lang="en-US" sz="5600" dirty="0"/>
              <a:t>of the problems of running an application at a lower cost. Outsourcing enterprise </a:t>
            </a:r>
            <a:r>
              <a:rPr lang="en-US" sz="5600" dirty="0" smtClean="0"/>
              <a:t>applications can </a:t>
            </a:r>
            <a:r>
              <a:rPr lang="en-US" sz="5600" dirty="0"/>
              <a:t>save a company anywhere from 30 to 50 percent, depending on the </a:t>
            </a:r>
            <a:r>
              <a:rPr lang="en-US" sz="5600" dirty="0" smtClean="0"/>
              <a:t>task, method</a:t>
            </a:r>
            <a:r>
              <a:rPr lang="en-US" sz="5600" dirty="0"/>
              <a:t>, location, and how the relationships are structured.5</a:t>
            </a:r>
          </a:p>
          <a:p>
            <a:pPr marL="0" indent="0">
              <a:buNone/>
            </a:pPr>
            <a:r>
              <a:rPr lang="en-US" sz="5600" dirty="0"/>
              <a:t>• </a:t>
            </a:r>
            <a:r>
              <a:rPr lang="en-US" sz="5600" b="1" dirty="0"/>
              <a:t>Market agility. </a:t>
            </a:r>
            <a:r>
              <a:rPr lang="en-US" sz="5600" dirty="0"/>
              <a:t>Outsourcing the ERP function offers a faster time to solution </a:t>
            </a:r>
            <a:r>
              <a:rPr lang="en-US" sz="5600" dirty="0" smtClean="0"/>
              <a:t>and  removes </a:t>
            </a:r>
            <a:r>
              <a:rPr lang="en-US" sz="5600" dirty="0"/>
              <a:t>a major distraction from a company’s core competence.</a:t>
            </a:r>
          </a:p>
          <a:p>
            <a:pPr marL="0" indent="0">
              <a:buNone/>
            </a:pPr>
            <a:r>
              <a:rPr lang="en-US" sz="5600" dirty="0"/>
              <a:t>• </a:t>
            </a:r>
            <a:r>
              <a:rPr lang="en-US" sz="5600" b="1" dirty="0"/>
              <a:t>Breadth of skills. </a:t>
            </a:r>
            <a:r>
              <a:rPr lang="en-US" sz="5600" dirty="0"/>
              <a:t>Many organizations do not have in-house personnel with ERP </a:t>
            </a:r>
            <a:r>
              <a:rPr lang="en-US" sz="5600" dirty="0" smtClean="0"/>
              <a:t>implementation and </a:t>
            </a:r>
            <a:r>
              <a:rPr lang="en-US" sz="5600" dirty="0"/>
              <a:t>maintenance skills. Outsourcing provides an avenue to access </a:t>
            </a:r>
            <a:r>
              <a:rPr lang="en-US" sz="5600" dirty="0" smtClean="0"/>
              <a:t>these advanced </a:t>
            </a:r>
            <a:r>
              <a:rPr lang="en-US" sz="5600" dirty="0"/>
              <a:t>expertise areas quickly.</a:t>
            </a:r>
          </a:p>
          <a:p>
            <a:pPr marL="0" indent="0">
              <a:buNone/>
            </a:pPr>
            <a:r>
              <a:rPr lang="en-US" sz="5600" dirty="0"/>
              <a:t>• </a:t>
            </a:r>
            <a:r>
              <a:rPr lang="en-US" sz="5600" b="1" dirty="0"/>
              <a:t>Technical expertise. </a:t>
            </a:r>
            <a:r>
              <a:rPr lang="en-US" sz="5600" dirty="0"/>
              <a:t>Outsourcing arrangements cost-effectively enable a company </a:t>
            </a:r>
            <a:r>
              <a:rPr lang="en-US" sz="5600" dirty="0" smtClean="0"/>
              <a:t>to provide </a:t>
            </a:r>
            <a:r>
              <a:rPr lang="en-US" sz="5600" dirty="0"/>
              <a:t>access to cutting-edge IT solutions to its employees and clients. Such </a:t>
            </a:r>
            <a:r>
              <a:rPr lang="en-US" sz="5600" dirty="0" smtClean="0"/>
              <a:t>service providers </a:t>
            </a:r>
            <a:r>
              <a:rPr lang="en-US" sz="5600" dirty="0"/>
              <a:t>as Accenture and IBM typically have alliances with such key ERP vendors as </a:t>
            </a:r>
            <a:r>
              <a:rPr lang="en-US" sz="5600" dirty="0" smtClean="0"/>
              <a:t>SAP and </a:t>
            </a:r>
            <a:r>
              <a:rPr lang="en-US" sz="5600" dirty="0"/>
              <a:t>Oracle, which puts them in the loop of the newest and latest changes in the applications.</a:t>
            </a:r>
          </a:p>
          <a:p>
            <a:pPr marL="0" indent="0">
              <a:buNone/>
            </a:pPr>
            <a:r>
              <a:rPr lang="en-US" sz="5600" dirty="0"/>
              <a:t>• </a:t>
            </a:r>
            <a:r>
              <a:rPr lang="en-US" sz="5600" b="1" dirty="0"/>
              <a:t>Multiple feedback points. </a:t>
            </a:r>
            <a:r>
              <a:rPr lang="en-US" sz="5600" dirty="0"/>
              <a:t>Outsourcing provides an organization with an outside or </a:t>
            </a:r>
            <a:r>
              <a:rPr lang="en-US" sz="5600" dirty="0" smtClean="0"/>
              <a:t>external perspective </a:t>
            </a:r>
            <a:r>
              <a:rPr lang="en-US" sz="5600" dirty="0"/>
              <a:t>during implementation and maintenance.</a:t>
            </a:r>
          </a:p>
          <a:p>
            <a:pPr marL="0" indent="0">
              <a:buNone/>
            </a:pPr>
            <a:r>
              <a:rPr lang="en-US" sz="5600" dirty="0"/>
              <a:t>• </a:t>
            </a:r>
            <a:r>
              <a:rPr lang="en-US" sz="5600" b="1" dirty="0"/>
              <a:t>Best practices. </a:t>
            </a:r>
            <a:r>
              <a:rPr lang="en-US" sz="5600" dirty="0"/>
              <a:t>Outsourcing can provide companies with access to best practices in </a:t>
            </a:r>
            <a:r>
              <a:rPr lang="en-US" sz="5600" dirty="0" smtClean="0"/>
              <a:t>ERP planning</a:t>
            </a:r>
            <a:r>
              <a:rPr lang="en-US" sz="5600" dirty="0"/>
              <a:t>, implementation, and maintenance.</a:t>
            </a:r>
          </a:p>
          <a:p>
            <a:pPr marL="0" indent="0">
              <a:buNone/>
            </a:pPr>
            <a:r>
              <a:rPr lang="en-US" sz="5600" dirty="0"/>
              <a:t>• </a:t>
            </a:r>
            <a:r>
              <a:rPr lang="en-US" sz="5600" b="1" dirty="0"/>
              <a:t>Scalability. </a:t>
            </a:r>
            <a:r>
              <a:rPr lang="en-US" sz="5600" dirty="0"/>
              <a:t>One secondary benefit to outsourcing is flexibility for the company to </a:t>
            </a:r>
            <a:r>
              <a:rPr lang="en-US" sz="5600" dirty="0" smtClean="0"/>
              <a:t>grow or </a:t>
            </a:r>
            <a:r>
              <a:rPr lang="en-US" sz="5600" dirty="0"/>
              <a:t>shrink quickly, depending on the market demand for its products and </a:t>
            </a:r>
            <a:r>
              <a:rPr lang="en-US" sz="5600" dirty="0" smtClean="0"/>
              <a:t>services. Outsourcing </a:t>
            </a:r>
            <a:r>
              <a:rPr lang="en-US" sz="5600" dirty="0"/>
              <a:t>agreements allow companies to scale their service agreements with </a:t>
            </a:r>
            <a:r>
              <a:rPr lang="en-US" sz="5600" dirty="0" smtClean="0"/>
              <a:t>minimal disruption </a:t>
            </a:r>
            <a:r>
              <a:rPr lang="en-US" sz="5600" dirty="0"/>
              <a:t>as opposed to doing them in-house.</a:t>
            </a:r>
          </a:p>
          <a:p>
            <a:pPr marL="0" indent="0">
              <a:buNone/>
            </a:pPr>
            <a:r>
              <a:rPr lang="en-US" sz="5600" dirty="0"/>
              <a:t>• </a:t>
            </a:r>
            <a:r>
              <a:rPr lang="en-US" sz="5600" b="1" dirty="0"/>
              <a:t>Process-oriented. </a:t>
            </a:r>
            <a:r>
              <a:rPr lang="en-US" sz="5600" dirty="0"/>
              <a:t>Outsourcing, by default, forces process perspective (i.e., </a:t>
            </a:r>
            <a:r>
              <a:rPr lang="en-US" sz="5600" dirty="0" smtClean="0"/>
              <a:t>cross-functional teams</a:t>
            </a:r>
            <a:r>
              <a:rPr lang="en-US" sz="5600" dirty="0"/>
              <a:t>, customer focus) rather than a functional perspective, which is common </a:t>
            </a:r>
            <a:r>
              <a:rPr lang="en-US" sz="5600" dirty="0" smtClean="0"/>
              <a:t>inside organizations</a:t>
            </a:r>
            <a:r>
              <a:rPr lang="en-US" sz="5600" dirty="0"/>
              <a:t>. This ensures timely delivery of quality solutions at lower costs.</a:t>
            </a:r>
          </a:p>
          <a:p>
            <a:pPr marL="0" indent="0">
              <a:buNone/>
            </a:pPr>
            <a:r>
              <a:rPr lang="en-US" sz="5600" dirty="0"/>
              <a:t>• </a:t>
            </a:r>
            <a:r>
              <a:rPr lang="en-US" sz="5600" b="1" dirty="0"/>
              <a:t>Solution centric. </a:t>
            </a:r>
            <a:r>
              <a:rPr lang="en-US" sz="5600" dirty="0"/>
              <a:t>Outsourcing allows companies to work with both </a:t>
            </a:r>
            <a:r>
              <a:rPr lang="en-US" sz="5600" dirty="0" smtClean="0"/>
              <a:t>third-party components </a:t>
            </a:r>
            <a:r>
              <a:rPr lang="en-US" sz="5600" dirty="0"/>
              <a:t>and custom-developed code to meet ERP requirements at the </a:t>
            </a:r>
            <a:r>
              <a:rPr lang="en-US" sz="5600" dirty="0" smtClean="0"/>
              <a:t>best possible value</a:t>
            </a:r>
            <a:r>
              <a:rPr lang="en-US" sz="5600" dirty="0"/>
              <a:t>.</a:t>
            </a:r>
          </a:p>
          <a:p>
            <a:pPr marL="0" indent="0">
              <a:buNone/>
            </a:pPr>
            <a:r>
              <a:rPr lang="en-US" sz="5600" dirty="0"/>
              <a:t>• </a:t>
            </a:r>
            <a:r>
              <a:rPr lang="en-US" sz="5600" b="1" dirty="0"/>
              <a:t>Upgrade crunch. </a:t>
            </a:r>
            <a:r>
              <a:rPr lang="en-US" sz="5600" dirty="0"/>
              <a:t>ERP systems are high-maintenance software that requires </a:t>
            </a:r>
            <a:r>
              <a:rPr lang="en-US" sz="5600" dirty="0" smtClean="0"/>
              <a:t>constant upgrading </a:t>
            </a:r>
            <a:r>
              <a:rPr lang="en-US" sz="5600" dirty="0"/>
              <a:t>and patching after implementation. It is hard for most businesses to </a:t>
            </a:r>
            <a:r>
              <a:rPr lang="en-US" sz="5600" dirty="0" smtClean="0"/>
              <a:t>keep up </a:t>
            </a:r>
            <a:r>
              <a:rPr lang="en-US" sz="5600" dirty="0"/>
              <a:t>with these constant maintenance cycles, especially if they have customized the </a:t>
            </a:r>
            <a:r>
              <a:rPr lang="en-US" sz="5600" dirty="0" smtClean="0"/>
              <a:t>ERP application </a:t>
            </a:r>
            <a:r>
              <a:rPr lang="en-US" sz="5600" dirty="0"/>
              <a:t>during installation.</a:t>
            </a:r>
          </a:p>
          <a:p>
            <a:pPr marL="0" indent="0">
              <a:buNone/>
            </a:pPr>
            <a:r>
              <a:rPr lang="en-US" sz="5600" dirty="0"/>
              <a:t>• </a:t>
            </a:r>
            <a:r>
              <a:rPr lang="en-US" sz="5600" b="1" dirty="0"/>
              <a:t>Fear of distraction. </a:t>
            </a:r>
            <a:r>
              <a:rPr lang="en-US" sz="5600" dirty="0"/>
              <a:t>Outsourcing allows the company employees to focus on their </a:t>
            </a:r>
            <a:r>
              <a:rPr lang="en-US" sz="5600" dirty="0" smtClean="0"/>
              <a:t>core  competencies </a:t>
            </a:r>
            <a:r>
              <a:rPr lang="en-US" sz="5600" dirty="0"/>
              <a:t>and not get distracted by activities that lower employee productivity.</a:t>
            </a:r>
          </a:p>
        </p:txBody>
      </p:sp>
    </p:spTree>
    <p:extLst>
      <p:ext uri="{BB962C8B-B14F-4D97-AF65-F5344CB8AC3E}">
        <p14:creationId xmlns:p14="http://schemas.microsoft.com/office/powerpoint/2010/main" val="87511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key drawbacks of Outsourcing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Lack </a:t>
            </a:r>
            <a:r>
              <a:rPr lang="en-US" b="1" i="1" dirty="0"/>
              <a:t>of </a:t>
            </a:r>
            <a:r>
              <a:rPr lang="en-US" b="1" i="1" dirty="0" smtClean="0"/>
              <a:t>expertise </a:t>
            </a:r>
            <a:r>
              <a:rPr lang="en-US" dirty="0"/>
              <a:t>An external company may not </a:t>
            </a:r>
            <a:r>
              <a:rPr lang="en-US" dirty="0" smtClean="0"/>
              <a:t>know or </a:t>
            </a:r>
            <a:r>
              <a:rPr lang="en-US" dirty="0"/>
              <a:t>have the expertise to understand the in-house-developed application or how to </a:t>
            </a:r>
            <a:r>
              <a:rPr lang="en-US" dirty="0" smtClean="0"/>
              <a:t>accommodate ERP extensions.</a:t>
            </a:r>
          </a:p>
          <a:p>
            <a:r>
              <a:rPr lang="en-US" b="1" i="1" dirty="0" smtClean="0"/>
              <a:t>Misaligned </a:t>
            </a:r>
            <a:r>
              <a:rPr lang="en-US" b="1" i="1" dirty="0"/>
              <a:t>expectations. </a:t>
            </a:r>
            <a:r>
              <a:rPr lang="en-US" dirty="0"/>
              <a:t>Companies outsourcing often cannot anticipate changes in </a:t>
            </a:r>
            <a:r>
              <a:rPr lang="en-US" dirty="0" smtClean="0"/>
              <a:t>their business </a:t>
            </a:r>
            <a:r>
              <a:rPr lang="en-US" dirty="0"/>
              <a:t>circumstances or in </a:t>
            </a:r>
            <a:r>
              <a:rPr lang="en-US" dirty="0" smtClean="0"/>
              <a:t>technology.</a:t>
            </a:r>
          </a:p>
          <a:p>
            <a:r>
              <a:rPr lang="en-US" b="1" i="1" dirty="0" smtClean="0"/>
              <a:t>Culture </a:t>
            </a:r>
            <a:r>
              <a:rPr lang="en-US" b="1" i="1" dirty="0"/>
              <a:t>clash. </a:t>
            </a:r>
            <a:r>
              <a:rPr lang="en-US" dirty="0"/>
              <a:t>The business processes and mannerisms followed by the </a:t>
            </a:r>
            <a:r>
              <a:rPr lang="en-US" dirty="0" smtClean="0"/>
              <a:t>outsourcing organization </a:t>
            </a:r>
            <a:r>
              <a:rPr lang="en-US" dirty="0"/>
              <a:t>could be very different from the organization’s culture</a:t>
            </a:r>
            <a:r>
              <a:rPr lang="en-US" dirty="0" smtClean="0"/>
              <a:t>.</a:t>
            </a:r>
          </a:p>
          <a:p>
            <a:r>
              <a:rPr lang="en-US" b="1" i="1" dirty="0"/>
              <a:t>Hidden costs. </a:t>
            </a:r>
            <a:r>
              <a:rPr lang="en-US" dirty="0"/>
              <a:t>Surprise or unanticipated charges like travel costs, monitoring costs, </a:t>
            </a:r>
            <a:r>
              <a:rPr lang="en-US" dirty="0" smtClean="0"/>
              <a:t>lower productivity</a:t>
            </a:r>
            <a:r>
              <a:rPr lang="en-US" dirty="0"/>
              <a:t>, and long-term loss of relationships with clients are hard to determine</a:t>
            </a:r>
            <a:r>
              <a:rPr lang="en-US" dirty="0" smtClean="0"/>
              <a:t>.</a:t>
            </a:r>
          </a:p>
          <a:p>
            <a:r>
              <a:rPr lang="en-US" b="1" i="1" dirty="0"/>
              <a:t>Loss of vision. </a:t>
            </a:r>
            <a:r>
              <a:rPr lang="en-US" dirty="0"/>
              <a:t>Outsourcing arrangements often result in a loss </a:t>
            </a:r>
            <a:r>
              <a:rPr lang="en-US" dirty="0" smtClean="0"/>
              <a:t>of institutional knowledge.</a:t>
            </a:r>
          </a:p>
          <a:p>
            <a:r>
              <a:rPr lang="en-US" b="1" i="1" dirty="0"/>
              <a:t>Security and control. </a:t>
            </a:r>
            <a:r>
              <a:rPr lang="en-US" dirty="0"/>
              <a:t>Outsourcing requires companies to share their trade secrets, </a:t>
            </a:r>
            <a:r>
              <a:rPr lang="en-US" dirty="0" smtClean="0"/>
              <a:t>which can </a:t>
            </a:r>
            <a:r>
              <a:rPr lang="en-US" dirty="0"/>
              <a:t>be risky in a competitive environment.</a:t>
            </a:r>
          </a:p>
        </p:txBody>
      </p:sp>
    </p:spTree>
    <p:extLst>
      <p:ext uri="{BB962C8B-B14F-4D97-AF65-F5344CB8AC3E}">
        <p14:creationId xmlns:p14="http://schemas.microsoft.com/office/powerpoint/2010/main" val="59805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947"/>
          </a:xfrm>
        </p:spPr>
        <p:txBody>
          <a:bodyPr/>
          <a:lstStyle/>
          <a:p>
            <a:r>
              <a:rPr lang="en-US" b="1" dirty="0"/>
              <a:t>Offshore Outsourcing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72"/>
            <a:ext cx="10515600" cy="4779891"/>
          </a:xfrm>
        </p:spPr>
        <p:txBody>
          <a:bodyPr/>
          <a:lstStyle/>
          <a:p>
            <a:r>
              <a:rPr lang="en-US" dirty="0"/>
              <a:t>When a company selects an </a:t>
            </a:r>
            <a:r>
              <a:rPr lang="en-US" dirty="0" smtClean="0"/>
              <a:t>outsourcing partner </a:t>
            </a:r>
            <a:r>
              <a:rPr lang="en-US" dirty="0"/>
              <a:t>(</a:t>
            </a:r>
            <a:r>
              <a:rPr lang="en-US" dirty="0" smtClean="0"/>
              <a:t>outsource</a:t>
            </a:r>
            <a:r>
              <a:rPr lang="en-US" dirty="0"/>
              <a:t>) from another country, it is called </a:t>
            </a:r>
            <a:r>
              <a:rPr lang="en-US" i="1" dirty="0" smtClean="0"/>
              <a:t>offshoring.</a:t>
            </a:r>
            <a:r>
              <a:rPr lang="en-US" dirty="0"/>
              <a:t> Offshore partners are often selected from developing countries to lower the labor costs.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44" y="2838735"/>
            <a:ext cx="4962150" cy="376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7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b="1" dirty="0" smtClean="0"/>
              <a:t>GLOBAL </a:t>
            </a:r>
            <a:r>
              <a:rPr lang="en-US" b="1" dirty="0"/>
              <a:t>ERP VENDOR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create a successful outsourcing or </a:t>
            </a:r>
            <a:r>
              <a:rPr lang="en-US" dirty="0" smtClean="0"/>
              <a:t>offshoring project</a:t>
            </a:r>
            <a:r>
              <a:rPr lang="en-US" dirty="0"/>
              <a:t>, companies need to perform due diligence in vendor selection. When evaluating </a:t>
            </a:r>
            <a:r>
              <a:rPr lang="en-US" dirty="0" smtClean="0"/>
              <a:t>an outsourcing </a:t>
            </a:r>
            <a:r>
              <a:rPr lang="en-US" dirty="0"/>
              <a:t>partner, ERP selection teams should consider financial status, technical </a:t>
            </a:r>
            <a:r>
              <a:rPr lang="en-US" dirty="0" smtClean="0"/>
              <a:t>certifications , licenses, qualifications</a:t>
            </a:r>
            <a:r>
              <a:rPr lang="en-US" dirty="0"/>
              <a:t>, and related work </a:t>
            </a:r>
            <a:r>
              <a:rPr lang="en-US" dirty="0" smtClean="0"/>
              <a:t>experience.</a:t>
            </a:r>
          </a:p>
          <a:p>
            <a:r>
              <a:rPr lang="en-US" dirty="0"/>
              <a:t>One of the biggest challenges facing companies that offshore their ERP initiatives is culture.</a:t>
            </a:r>
          </a:p>
        </p:txBody>
      </p:sp>
    </p:spTree>
    <p:extLst>
      <p:ext uri="{BB962C8B-B14F-4D97-AF65-F5344CB8AC3E}">
        <p14:creationId xmlns:p14="http://schemas.microsoft.com/office/powerpoint/2010/main" val="90115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Software </a:t>
            </a:r>
            <a:r>
              <a:rPr lang="en-US" b="1" dirty="0"/>
              <a:t>as a Service (</a:t>
            </a:r>
            <a:r>
              <a:rPr lang="en-US" b="1" dirty="0" err="1"/>
              <a:t>SaaS</a:t>
            </a:r>
            <a:r>
              <a:rPr lang="en-US" b="1" dirty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as a Service (</a:t>
            </a:r>
            <a:r>
              <a:rPr lang="en-US" dirty="0" err="1"/>
              <a:t>SaaS</a:t>
            </a:r>
            <a:r>
              <a:rPr lang="en-US" dirty="0"/>
              <a:t>) is a model of software that can be rented or leased from a </a:t>
            </a:r>
            <a:r>
              <a:rPr lang="en-US" dirty="0" smtClean="0"/>
              <a:t>software vendor </a:t>
            </a:r>
            <a:r>
              <a:rPr lang="en-US" dirty="0"/>
              <a:t>that provides maintenance, daily technical operation, and support for the software. </a:t>
            </a:r>
            <a:r>
              <a:rPr lang="en-US" dirty="0" err="1" smtClean="0"/>
              <a:t>SaaS</a:t>
            </a:r>
            <a:r>
              <a:rPr lang="en-US" dirty="0" smtClean="0"/>
              <a:t> is </a:t>
            </a:r>
            <a:r>
              <a:rPr lang="en-US" dirty="0"/>
              <a:t>a model of software delivery rather than a market segment; it assumes the software is </a:t>
            </a:r>
            <a:r>
              <a:rPr lang="en-US" dirty="0" smtClean="0"/>
              <a:t>delivered over </a:t>
            </a:r>
            <a:r>
              <a:rPr lang="en-US" dirty="0"/>
              <a:t>a secure Internet connection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SaaS</a:t>
            </a:r>
            <a:r>
              <a:rPr lang="en-US" dirty="0"/>
              <a:t> </a:t>
            </a:r>
            <a:r>
              <a:rPr lang="en-US" dirty="0" smtClean="0"/>
              <a:t>model brings </a:t>
            </a:r>
            <a:r>
              <a:rPr lang="en-US" dirty="0"/>
              <a:t>lower risk in the implementation cycle and better knowledge transfer from integrators </a:t>
            </a:r>
            <a:r>
              <a:rPr lang="en-US" dirty="0" smtClean="0"/>
              <a:t>to users </a:t>
            </a:r>
            <a:r>
              <a:rPr lang="en-US" dirty="0"/>
              <a:t>of </a:t>
            </a:r>
            <a:r>
              <a:rPr lang="en-US" dirty="0" smtClean="0"/>
              <a:t>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THE SAAS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b="1" i="1" dirty="0" smtClean="0"/>
          </a:p>
          <a:p>
            <a:r>
              <a:rPr lang="en-US" b="1" i="1" dirty="0" smtClean="0"/>
              <a:t>Universal </a:t>
            </a:r>
            <a:r>
              <a:rPr lang="en-US" b="1" i="1" dirty="0"/>
              <a:t>access. </a:t>
            </a:r>
            <a:r>
              <a:rPr lang="en-US" dirty="0"/>
              <a:t>Most information workers have access to a computer and are </a:t>
            </a:r>
            <a:r>
              <a:rPr lang="en-US" dirty="0" smtClean="0"/>
              <a:t>familiar with </a:t>
            </a:r>
            <a:r>
              <a:rPr lang="en-US" dirty="0"/>
              <a:t>conventions from mouse usage to Web interfaces</a:t>
            </a:r>
            <a:r>
              <a:rPr lang="en-US" dirty="0" smtClean="0"/>
              <a:t>.</a:t>
            </a:r>
          </a:p>
          <a:p>
            <a:r>
              <a:rPr lang="en-US" b="1" i="1" dirty="0"/>
              <a:t>Ubiquitous computing. </a:t>
            </a:r>
            <a:r>
              <a:rPr lang="en-US" dirty="0"/>
              <a:t>In the past, corporate mainframes were jealously guarded </a:t>
            </a:r>
            <a:r>
              <a:rPr lang="en-US" dirty="0" smtClean="0"/>
              <a:t>as strategic </a:t>
            </a:r>
            <a:r>
              <a:rPr lang="en-US" dirty="0"/>
              <a:t>advantages. The applications were later viewed as strategic</a:t>
            </a:r>
            <a:r>
              <a:rPr lang="en-US" dirty="0" smtClean="0"/>
              <a:t>.</a:t>
            </a:r>
          </a:p>
          <a:p>
            <a:r>
              <a:rPr lang="en-US" b="1" i="1" dirty="0"/>
              <a:t>Standardized applications. </a:t>
            </a:r>
            <a:r>
              <a:rPr lang="en-US" dirty="0"/>
              <a:t>With some notable, industry-specific exceptions, most </a:t>
            </a:r>
            <a:r>
              <a:rPr lang="en-US" dirty="0" smtClean="0"/>
              <a:t>people spend </a:t>
            </a:r>
            <a:r>
              <a:rPr lang="en-US" dirty="0"/>
              <a:t>most of their time using standardized applications</a:t>
            </a:r>
            <a:r>
              <a:rPr lang="en-US" dirty="0" smtClean="0"/>
              <a:t>.</a:t>
            </a:r>
          </a:p>
          <a:p>
            <a:r>
              <a:rPr lang="en-US" b="1" i="1" dirty="0"/>
              <a:t>Parameterized applications. </a:t>
            </a:r>
            <a:r>
              <a:rPr lang="en-US" dirty="0"/>
              <a:t>In older applications, the only way to change a </a:t>
            </a:r>
            <a:r>
              <a:rPr lang="en-US" dirty="0" smtClean="0"/>
              <a:t>workflow was </a:t>
            </a:r>
            <a:r>
              <a:rPr lang="en-US" dirty="0"/>
              <a:t>to modify the code</a:t>
            </a:r>
            <a:r>
              <a:rPr lang="en-US" dirty="0" smtClean="0"/>
              <a:t>.</a:t>
            </a:r>
            <a:r>
              <a:rPr lang="en-US" dirty="0"/>
              <a:t> Many </a:t>
            </a:r>
            <a:r>
              <a:rPr lang="en-US" dirty="0" err="1"/>
              <a:t>SaaS</a:t>
            </a:r>
            <a:r>
              <a:rPr lang="en-US" dirty="0"/>
              <a:t> providers allow a wide range of customization within </a:t>
            </a:r>
            <a:r>
              <a:rPr lang="en-US" dirty="0" smtClean="0"/>
              <a:t>a basic </a:t>
            </a:r>
            <a:r>
              <a:rPr lang="en-US" dirty="0"/>
              <a:t>set of functions</a:t>
            </a:r>
            <a:r>
              <a:rPr lang="en-US" dirty="0" smtClean="0"/>
              <a:t>.</a:t>
            </a:r>
          </a:p>
          <a:p>
            <a:r>
              <a:rPr lang="en-US" b="1" i="1" dirty="0"/>
              <a:t>Global market. </a:t>
            </a:r>
            <a:r>
              <a:rPr lang="en-US" dirty="0"/>
              <a:t>A company that made software for human resource management </a:t>
            </a:r>
            <a:r>
              <a:rPr lang="en-US" dirty="0" smtClean="0"/>
              <a:t>at boutique </a:t>
            </a:r>
            <a:r>
              <a:rPr lang="en-US" dirty="0"/>
              <a:t>hotels might once have had a hard time finding enough of a market to sell </a:t>
            </a:r>
            <a:r>
              <a:rPr lang="en-US" dirty="0" smtClean="0"/>
              <a:t>its applications.</a:t>
            </a:r>
          </a:p>
          <a:p>
            <a:r>
              <a:rPr lang="en-US" b="1" i="1" dirty="0"/>
              <a:t>Reliability of Web. </a:t>
            </a:r>
            <a:r>
              <a:rPr lang="en-US" dirty="0"/>
              <a:t>Despite sporadic outages and slowdowns, most people are willing </a:t>
            </a:r>
            <a:r>
              <a:rPr lang="en-US" dirty="0" smtClean="0"/>
              <a:t>to use </a:t>
            </a:r>
            <a:r>
              <a:rPr lang="en-US" dirty="0"/>
              <a:t>the public Internet, the hypertext transfer protocol, and the TCP/IP stack to </a:t>
            </a:r>
            <a:r>
              <a:rPr lang="en-US" dirty="0" smtClean="0"/>
              <a:t>deliver business </a:t>
            </a:r>
            <a:r>
              <a:rPr lang="en-US" dirty="0"/>
              <a:t>functions to end users</a:t>
            </a:r>
            <a:r>
              <a:rPr lang="en-US" dirty="0" smtClean="0"/>
              <a:t>.</a:t>
            </a:r>
          </a:p>
          <a:p>
            <a:r>
              <a:rPr lang="en-US" b="1" i="1" dirty="0"/>
              <a:t>Transparent security and trust. </a:t>
            </a:r>
            <a:r>
              <a:rPr lang="en-US" dirty="0"/>
              <a:t>With the broad adoption of SSL and HTTPS </a:t>
            </a:r>
            <a:r>
              <a:rPr lang="en-US" dirty="0" smtClean="0"/>
              <a:t>protocols, organizations </a:t>
            </a:r>
            <a:r>
              <a:rPr lang="en-US" dirty="0"/>
              <a:t>have a way of reaching their applications without the complexity and </a:t>
            </a:r>
            <a:r>
              <a:rPr lang="en-US" dirty="0" smtClean="0"/>
              <a:t>burden  of </a:t>
            </a:r>
            <a:r>
              <a:rPr lang="en-US" dirty="0"/>
              <a:t>end-user configurations or VPNs.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WITH THE SAAS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SaaS</a:t>
            </a:r>
            <a:r>
              <a:rPr lang="en-US" dirty="0"/>
              <a:t> is conceptually similar to the original </a:t>
            </a:r>
            <a:r>
              <a:rPr lang="en-US" dirty="0" smtClean="0"/>
              <a:t>mainframe computing </a:t>
            </a:r>
            <a:r>
              <a:rPr lang="en-US" dirty="0"/>
              <a:t>model that had a centralized control, minimal user privacy, and limited </a:t>
            </a:r>
            <a:r>
              <a:rPr lang="en-US" dirty="0" smtClean="0"/>
              <a:t>flexibility allowed </a:t>
            </a:r>
            <a:r>
              <a:rPr lang="en-US" dirty="0"/>
              <a:t>to the individual user</a:t>
            </a:r>
            <a:r>
              <a:rPr lang="en-US" dirty="0" smtClean="0"/>
              <a:t>.</a:t>
            </a:r>
          </a:p>
          <a:p>
            <a:r>
              <a:rPr lang="en-US" dirty="0"/>
              <a:t>Many users (e.g., traveling salespeople) </a:t>
            </a:r>
            <a:r>
              <a:rPr lang="en-US" dirty="0" smtClean="0"/>
              <a:t>with expensive </a:t>
            </a:r>
            <a:r>
              <a:rPr lang="en-US" dirty="0"/>
              <a:t>wireless connections need access to data in offline mode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no large investment for software license at the onset of the project, </a:t>
            </a:r>
            <a:r>
              <a:rPr lang="en-US" dirty="0" smtClean="0"/>
              <a:t>the ongoing </a:t>
            </a:r>
            <a:r>
              <a:rPr lang="en-US" dirty="0"/>
              <a:t>costs of </a:t>
            </a:r>
            <a:r>
              <a:rPr lang="en-US" dirty="0" err="1"/>
              <a:t>SaaS</a:t>
            </a:r>
            <a:r>
              <a:rPr lang="en-US" dirty="0"/>
              <a:t> are categorized as monthly expenses and do not depreciate over time as </a:t>
            </a:r>
            <a:r>
              <a:rPr lang="en-US" dirty="0" smtClean="0"/>
              <a:t>would a </a:t>
            </a:r>
            <a:r>
              <a:rPr lang="en-US" dirty="0"/>
              <a:t>capital investment of perpetual software </a:t>
            </a:r>
            <a:r>
              <a:rPr lang="en-US" dirty="0" smtClean="0"/>
              <a:t>licenses which ERP </a:t>
            </a:r>
            <a:r>
              <a:rPr lang="en-US" dirty="0" err="1" smtClean="0"/>
              <a:t>donot</a:t>
            </a:r>
            <a:r>
              <a:rPr lang="en-US" dirty="0" smtClean="0"/>
              <a:t> support.</a:t>
            </a:r>
          </a:p>
          <a:p>
            <a:r>
              <a:rPr lang="en-US" dirty="0"/>
              <a:t>It is quite possible that over a </a:t>
            </a:r>
            <a:r>
              <a:rPr lang="en-US" dirty="0" smtClean="0"/>
              <a:t>three-or five-year </a:t>
            </a:r>
            <a:r>
              <a:rPr lang="en-US" dirty="0"/>
              <a:t>period, traditional ERP architecture might even be cheaper than a </a:t>
            </a:r>
            <a:r>
              <a:rPr lang="en-US" dirty="0" err="1"/>
              <a:t>SaaS</a:t>
            </a:r>
            <a:r>
              <a:rPr lang="en-US" dirty="0"/>
              <a:t>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2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2031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           Enterprise Systems</vt:lpstr>
      <vt:lpstr>OUTSOURCING</vt:lpstr>
      <vt:lpstr>key benefits of Outsourcing</vt:lpstr>
      <vt:lpstr>  key drawbacks of Outsourcing</vt:lpstr>
      <vt:lpstr>Offshore Outsourcing</vt:lpstr>
      <vt:lpstr>          GLOBAL ERP VENDOR SELECTION</vt:lpstr>
      <vt:lpstr>               Software as a Service (SaaS)</vt:lpstr>
      <vt:lpstr>BENEFITS OF THE SAAS MODEL</vt:lpstr>
      <vt:lpstr>LIMITATIONS WITH THE SAAS MODEL</vt:lpstr>
      <vt:lpstr>Outsourcing Best Practices</vt:lpstr>
      <vt:lpstr>ETHICS</vt:lpstr>
      <vt:lpstr>Code of Ethics for ERP</vt:lpstr>
      <vt:lpstr>                      GREEN COMPUTING</vt:lpstr>
      <vt:lpstr>SECURITY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Enterprise Systems</dc:title>
  <dc:creator>Microsoft account</dc:creator>
  <cp:lastModifiedBy>Microsoft account</cp:lastModifiedBy>
  <cp:revision>22</cp:revision>
  <dcterms:created xsi:type="dcterms:W3CDTF">2021-05-29T09:14:07Z</dcterms:created>
  <dcterms:modified xsi:type="dcterms:W3CDTF">2021-05-29T20:07:23Z</dcterms:modified>
</cp:coreProperties>
</file>