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8FC9-5B5C-4806-B411-F3412EF770C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B5D9-41EF-45A1-9C84-66E6F23B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32514"/>
            <a:ext cx="10515600" cy="2374710"/>
          </a:xfrm>
        </p:spPr>
        <p:txBody>
          <a:bodyPr/>
          <a:lstStyle/>
          <a:p>
            <a:r>
              <a:rPr lang="en-US" dirty="0" smtClean="0"/>
              <a:t>            Enterprise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62067"/>
            <a:ext cx="10515600" cy="1228297"/>
          </a:xfrm>
        </p:spPr>
        <p:txBody>
          <a:bodyPr/>
          <a:lstStyle/>
          <a:p>
            <a:r>
              <a:rPr lang="en-US" dirty="0" smtClean="0"/>
              <a:t>				       </a:t>
            </a:r>
            <a:r>
              <a:rPr lang="en-US" sz="3200" b="1" dirty="0" smtClean="0">
                <a:solidFill>
                  <a:schemeClr val="tx1"/>
                </a:solidFill>
              </a:rPr>
              <a:t>Chap # 11&amp;12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6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RFID</a:t>
            </a:r>
          </a:p>
          <a:p>
            <a:r>
              <a:rPr lang="en-US" sz="2400" b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adio </a:t>
            </a:r>
            <a:r>
              <a:rPr lang="en-US" sz="2400" b="1" dirty="0" smtClean="0"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cs typeface="Times New Roman" panose="02020603050405020304" pitchFamily="18" charset="0"/>
              </a:rPr>
              <a:t>requency </a:t>
            </a:r>
            <a:r>
              <a:rPr lang="en-US" sz="2400" b="1" dirty="0" err="1" smtClean="0"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cs typeface="Times New Roman" panose="02020603050405020304" pitchFamily="18" charset="0"/>
              </a:rPr>
              <a:t>Dentification</a:t>
            </a:r>
            <a:r>
              <a:rPr lang="en-US" sz="2400" dirty="0" smtClean="0">
                <a:cs typeface="Times New Roman" panose="02020603050405020304" pitchFamily="18" charset="0"/>
              </a:rPr>
              <a:t>, or RFID, has been around since the 1950s. RFID is a small microchip (or tag as it is commonly referred to) that sends/receives data via radio waves sent on specific frequencies. Wal-Mart is a primary reason why this technology is beginning to realize its real value.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With a human doing the operational steps of collecting and entering </a:t>
            </a:r>
            <a:r>
              <a:rPr lang="en-US" sz="2400" dirty="0" smtClean="0">
                <a:cs typeface="Times New Roman" panose="02020603050405020304" pitchFamily="18" charset="0"/>
              </a:rPr>
              <a:t>data, you </a:t>
            </a:r>
            <a:r>
              <a:rPr lang="en-US" sz="2400" dirty="0">
                <a:cs typeface="Times New Roman" panose="02020603050405020304" pitchFamily="18" charset="0"/>
              </a:rPr>
              <a:t>have a minimum of three places an error and/or retardation of the data can occur:</a:t>
            </a:r>
          </a:p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1. </a:t>
            </a:r>
            <a:r>
              <a:rPr lang="en-US" sz="2400" dirty="0">
                <a:cs typeface="Times New Roman" panose="02020603050405020304" pitchFamily="18" charset="0"/>
              </a:rPr>
              <a:t>Physical counting of the data</a:t>
            </a:r>
          </a:p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2. </a:t>
            </a:r>
            <a:r>
              <a:rPr lang="en-US" sz="2400" dirty="0">
                <a:cs typeface="Times New Roman" panose="02020603050405020304" pitchFamily="18" charset="0"/>
              </a:rPr>
              <a:t>Writing down of the data collected</a:t>
            </a:r>
          </a:p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3. </a:t>
            </a:r>
            <a:r>
              <a:rPr lang="en-US" sz="2400" dirty="0">
                <a:cs typeface="Times New Roman" panose="02020603050405020304" pitchFamily="18" charset="0"/>
              </a:rPr>
              <a:t>Typing the data into </a:t>
            </a:r>
            <a:r>
              <a:rPr lang="en-US" sz="2400" dirty="0" smtClean="0">
                <a:cs typeface="Times New Roman" panose="02020603050405020304" pitchFamily="18" charset="0"/>
              </a:rPr>
              <a:t>ERP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Changing </a:t>
            </a:r>
            <a:r>
              <a:rPr lang="en-US" sz="2400" dirty="0">
                <a:cs typeface="Times New Roman" panose="02020603050405020304" pitchFamily="18" charset="0"/>
              </a:rPr>
              <a:t>any process where these steps occur to automated RFID data collection will </a:t>
            </a:r>
            <a:r>
              <a:rPr lang="en-US" sz="2400" dirty="0" smtClean="0">
                <a:cs typeface="Times New Roman" panose="02020603050405020304" pitchFamily="18" charset="0"/>
              </a:rPr>
              <a:t>eliminate the </a:t>
            </a:r>
            <a:r>
              <a:rPr lang="en-US" sz="2400" dirty="0">
                <a:cs typeface="Times New Roman" panose="02020603050405020304" pitchFamily="18" charset="0"/>
              </a:rPr>
              <a:t>possibility of human </a:t>
            </a:r>
            <a:r>
              <a:rPr lang="en-US" sz="2400" dirty="0" smtClean="0">
                <a:cs typeface="Times New Roman" panose="02020603050405020304" pitchFamily="18" charset="0"/>
              </a:rPr>
              <a:t>error.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CRM?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6242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true CRM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corporate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strategy, business methodology, and technology to accomplish a myriad of goals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companies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want to operate in a customer-driven environment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solves the problem during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loads.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ERP system focus is more on providing systems support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partners of an organization, the CRM system focus is on supporting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customers and clients of the organization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90" y="280790"/>
            <a:ext cx="3496163" cy="34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4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OPERATIONAL </a:t>
            </a:r>
            <a:r>
              <a:rPr lang="en-US" b="1" dirty="0" smtClean="0"/>
              <a:t>CRM</a:t>
            </a:r>
          </a:p>
          <a:p>
            <a:r>
              <a:rPr lang="en-US" dirty="0"/>
              <a:t>Operational CRM systems provide front- and back-end support </a:t>
            </a:r>
            <a:r>
              <a:rPr lang="en-US" dirty="0" smtClean="0"/>
              <a:t>for sales </a:t>
            </a:r>
            <a:r>
              <a:rPr lang="en-US" dirty="0"/>
              <a:t>and marketing, administrative personnel, or customer service processes</a:t>
            </a:r>
            <a:r>
              <a:rPr lang="en-US" dirty="0" smtClean="0"/>
              <a:t>.</a:t>
            </a:r>
            <a:r>
              <a:rPr lang="en-US" dirty="0"/>
              <a:t> They are integrated with the corporate databases </a:t>
            </a:r>
            <a:r>
              <a:rPr lang="en-US" dirty="0" smtClean="0"/>
              <a:t>to provide </a:t>
            </a:r>
            <a:r>
              <a:rPr lang="en-US" dirty="0"/>
              <a:t>a single and consistent view of the customer from anywhere in the organization.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ANALYTICAL </a:t>
            </a:r>
            <a:r>
              <a:rPr lang="en-US" b="1" dirty="0" smtClean="0"/>
              <a:t>CRM</a:t>
            </a:r>
          </a:p>
          <a:p>
            <a:r>
              <a:rPr lang="en-US" dirty="0"/>
              <a:t>Analytical CRM systems provide tools for collection and analysis of </a:t>
            </a:r>
            <a:r>
              <a:rPr lang="en-US" dirty="0" smtClean="0"/>
              <a:t>data gathered </a:t>
            </a:r>
            <a:r>
              <a:rPr lang="en-US" dirty="0"/>
              <a:t>during the operational process to help create a better relationship and experience </a:t>
            </a:r>
            <a:r>
              <a:rPr lang="en-US" dirty="0" smtClean="0"/>
              <a:t>with clients </a:t>
            </a:r>
            <a:r>
              <a:rPr lang="en-US" dirty="0"/>
              <a:t>or end users</a:t>
            </a:r>
            <a:r>
              <a:rPr lang="en-US" dirty="0" smtClean="0"/>
              <a:t>.</a:t>
            </a:r>
            <a:r>
              <a:rPr lang="en-US" dirty="0"/>
              <a:t> Analytical CRMs utilize sophisticated data warehousing, </a:t>
            </a:r>
            <a:r>
              <a:rPr lang="en-US" dirty="0" smtClean="0"/>
              <a:t>OLAP, and </a:t>
            </a:r>
            <a:r>
              <a:rPr lang="en-US" dirty="0"/>
              <a:t>data mining software for planning, monitoring, and analyzing business activities and </a:t>
            </a:r>
            <a:r>
              <a:rPr lang="en-US" dirty="0" smtClean="0"/>
              <a:t>to support </a:t>
            </a:r>
            <a:r>
              <a:rPr lang="en-US" dirty="0"/>
              <a:t>business intelligence needs.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COLLABORATIVE </a:t>
            </a:r>
            <a:r>
              <a:rPr lang="en-US" b="1" dirty="0" smtClean="0"/>
              <a:t>CRM</a:t>
            </a:r>
          </a:p>
          <a:p>
            <a:r>
              <a:rPr lang="en-US" dirty="0"/>
              <a:t>Collaborative CRM systems deal with the interaction points </a:t>
            </a:r>
            <a:r>
              <a:rPr lang="en-US" dirty="0" smtClean="0"/>
              <a:t>between the </a:t>
            </a:r>
            <a:r>
              <a:rPr lang="en-US" dirty="0"/>
              <a:t>organization and the customer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To facilitate open </a:t>
            </a:r>
            <a:r>
              <a:rPr lang="en-US" dirty="0"/>
              <a:t>and effective communication with the variety of customers with a multitude of preferences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Integrated </a:t>
            </a:r>
            <a:r>
              <a:rPr lang="en-US" dirty="0"/>
              <a:t>CRM portal that provides a gateway </a:t>
            </a:r>
            <a:r>
              <a:rPr lang="en-US" dirty="0" smtClean="0"/>
              <a:t>for customers </a:t>
            </a:r>
            <a:r>
              <a:rPr lang="en-US" dirty="0"/>
              <a:t>to access information and to interact electronically with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7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Life 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09" y="1690688"/>
            <a:ext cx="5391486" cy="4049161"/>
          </a:xfrm>
        </p:spPr>
      </p:pic>
    </p:spTree>
    <p:extLst>
      <p:ext uri="{BB962C8B-B14F-4D97-AF65-F5344CB8AC3E}">
        <p14:creationId xmlns:p14="http://schemas.microsoft.com/office/powerpoint/2010/main" val="141564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CRM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25" y="365125"/>
            <a:ext cx="5569712" cy="4351338"/>
          </a:xfrm>
        </p:spPr>
      </p:pic>
      <p:sp>
        <p:nvSpPr>
          <p:cNvPr id="5" name="Rectangle 4"/>
          <p:cNvSpPr/>
          <p:nvPr/>
        </p:nvSpPr>
        <p:spPr>
          <a:xfrm>
            <a:off x="445115" y="2141899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system environment</a:t>
            </a:r>
          </a:p>
          <a:p>
            <a:r>
              <a:rPr lang="en-US" dirty="0">
                <a:latin typeface="Times-Roman"/>
              </a:rPr>
              <a:t>would consist of the following components:</a:t>
            </a:r>
          </a:p>
          <a:p>
            <a:r>
              <a:rPr lang="en-US" dirty="0">
                <a:latin typeface="Times-Roman"/>
              </a:rPr>
              <a:t>• </a:t>
            </a:r>
            <a:r>
              <a:rPr lang="en-US" b="1" dirty="0">
                <a:latin typeface="Times-Roman"/>
              </a:rPr>
              <a:t>Application server</a:t>
            </a:r>
            <a:r>
              <a:rPr lang="en-US" dirty="0">
                <a:latin typeface="Times-Roman"/>
              </a:rPr>
              <a:t>: runs either front-end processing or querying data and possibly a Web</a:t>
            </a:r>
          </a:p>
          <a:p>
            <a:r>
              <a:rPr lang="en-US" dirty="0">
                <a:latin typeface="Times-Roman"/>
              </a:rPr>
              <a:t>interface for the CRM system.</a:t>
            </a:r>
          </a:p>
          <a:p>
            <a:r>
              <a:rPr lang="en-US" dirty="0">
                <a:latin typeface="Times-Roman"/>
              </a:rPr>
              <a:t>• </a:t>
            </a:r>
            <a:r>
              <a:rPr lang="en-US" b="1" dirty="0">
                <a:latin typeface="Times-Roman"/>
              </a:rPr>
              <a:t>Database server: </a:t>
            </a:r>
            <a:r>
              <a:rPr lang="en-US" dirty="0">
                <a:latin typeface="Times-Roman"/>
              </a:rPr>
              <a:t>houses the back-end database and possibly retrieves information from</a:t>
            </a:r>
          </a:p>
          <a:p>
            <a:r>
              <a:rPr lang="en-US" dirty="0">
                <a:latin typeface="Times-Roman"/>
              </a:rPr>
              <a:t>other database systems in the company to present through the application server.</a:t>
            </a:r>
          </a:p>
          <a:p>
            <a:r>
              <a:rPr lang="en-US" dirty="0">
                <a:latin typeface="Times-Roman"/>
              </a:rPr>
              <a:t>• </a:t>
            </a:r>
            <a:r>
              <a:rPr lang="en-US" b="1" dirty="0">
                <a:latin typeface="Times-Roman"/>
              </a:rPr>
              <a:t>Web server: </a:t>
            </a:r>
            <a:r>
              <a:rPr lang="en-US" dirty="0">
                <a:latin typeface="Times-Roman"/>
              </a:rPr>
              <a:t>used if the CRM provides an extranet access point for such external users as</a:t>
            </a:r>
          </a:p>
          <a:p>
            <a:r>
              <a:rPr lang="en-US" dirty="0">
                <a:latin typeface="Times-Roman"/>
              </a:rPr>
              <a:t>vendors or customers and an intranet access point for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2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CRM Components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63" y="1825625"/>
            <a:ext cx="5090074" cy="4351338"/>
          </a:xfrm>
        </p:spPr>
      </p:pic>
    </p:spTree>
    <p:extLst>
      <p:ext uri="{BB962C8B-B14F-4D97-AF65-F5344CB8AC3E}">
        <p14:creationId xmlns:p14="http://schemas.microsoft.com/office/powerpoint/2010/main" val="243758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SUPPLY </a:t>
            </a:r>
            <a:r>
              <a:rPr lang="en-US" b="1" dirty="0"/>
              <a:t>CHAIN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87687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management “encompasses the planning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activities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in sourcing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procurement, conversion, and all logistics management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 coordination and collaboration with channel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essence, supply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management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supply and demand management within and across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companies.”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company 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, 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strategy and competitive strategy must be aligned or work together toward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88" y="136478"/>
            <a:ext cx="260068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5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SCM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3669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flows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divided into three main categories: product flow,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finance flow.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product flow includes the movement of goods from a supplier to a customer, as well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returns or service needs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flow involves transmitting orders and updating the status of delivery.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financial flow consists of credit terms, payment schedules, and consignment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ownership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8" y="0"/>
            <a:ext cx="5391902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E-Procurement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E-procurement 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Web-based technology to support the key procurement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processes, including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requisitions, sourcing, contracting, ordering, and payment. The use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e-procurement has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benefits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seeks to predict levels of weekly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monthly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activity over a time horizon. The statistical methods proven to make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predictions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used by manufacturers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distributors.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failure to consolidate the forecasting information along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in bullwhip effect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REPLENISHMENT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replenishment encompasses the integrated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process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well-known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store chain, almost completely relies 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e-SCM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to reduce inventory levels as well as to eliminate stocking points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1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Enterprise Level Portal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4" y="1825625"/>
            <a:ext cx="5668091" cy="4351338"/>
          </a:xfrm>
        </p:spPr>
      </p:pic>
    </p:spTree>
    <p:extLst>
      <p:ext uri="{BB962C8B-B14F-4D97-AF65-F5344CB8AC3E}">
        <p14:creationId xmlns:p14="http://schemas.microsoft.com/office/powerpoint/2010/main" val="299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ERP/Legacy Systems Linkage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2503482"/>
            <a:ext cx="8284191" cy="2717182"/>
          </a:xfrm>
        </p:spPr>
      </p:pic>
    </p:spTree>
    <p:extLst>
      <p:ext uri="{BB962C8B-B14F-4D97-AF65-F5344CB8AC3E}">
        <p14:creationId xmlns:p14="http://schemas.microsoft.com/office/powerpoint/2010/main" val="34837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ERP Versus SCM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1887695"/>
            <a:ext cx="8097426" cy="4226502"/>
          </a:xfrm>
        </p:spPr>
      </p:pic>
    </p:spTree>
    <p:extLst>
      <p:ext uri="{BB962C8B-B14F-4D97-AF65-F5344CB8AC3E}">
        <p14:creationId xmlns:p14="http://schemas.microsoft.com/office/powerpoint/2010/main" val="307736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SCM </a:t>
            </a:r>
            <a:r>
              <a:rPr lang="en-US" b="1" dirty="0"/>
              <a:t>I</a:t>
            </a:r>
            <a:r>
              <a:rPr lang="en-US" b="1" dirty="0" smtClean="0"/>
              <a:t>ntegration Dimensions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76" y="1825625"/>
            <a:ext cx="5822847" cy="4351338"/>
          </a:xfrm>
        </p:spPr>
      </p:pic>
    </p:spTree>
    <p:extLst>
      <p:ext uri="{BB962C8B-B14F-4D97-AF65-F5344CB8AC3E}">
        <p14:creationId xmlns:p14="http://schemas.microsoft.com/office/powerpoint/2010/main" val="157399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Phases of Enterprise Application Integration 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Enterprise application integration (EAI) facilitates the flow of information and straps </a:t>
            </a:r>
            <a:r>
              <a:rPr lang="en-US" dirty="0" smtClean="0"/>
              <a:t>transactions among </a:t>
            </a:r>
            <a:r>
              <a:rPr lang="en-US" dirty="0"/>
              <a:t>disparate and complex applications and business processes within and among the organizations.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several phases of an EAI process, including the following:</a:t>
            </a:r>
          </a:p>
          <a:p>
            <a:pPr marL="0" indent="0">
              <a:buNone/>
            </a:pPr>
            <a:r>
              <a:rPr lang="en-US" dirty="0"/>
              <a:t>• Solution outline phase</a:t>
            </a:r>
          </a:p>
          <a:p>
            <a:pPr marL="0" indent="0">
              <a:buNone/>
            </a:pPr>
            <a:r>
              <a:rPr lang="en-US" dirty="0"/>
              <a:t>• Architecture phase</a:t>
            </a:r>
          </a:p>
          <a:p>
            <a:pPr marL="0" indent="0">
              <a:buNone/>
            </a:pPr>
            <a:r>
              <a:rPr lang="en-US" dirty="0"/>
              <a:t>• Design phase</a:t>
            </a:r>
          </a:p>
          <a:p>
            <a:pPr marL="0" indent="0">
              <a:buNone/>
            </a:pPr>
            <a:r>
              <a:rPr lang="en-US" dirty="0"/>
              <a:t>• Implementation </a:t>
            </a:r>
            <a:r>
              <a:rPr lang="en-US" dirty="0" smtClean="0"/>
              <a:t>phase</a:t>
            </a:r>
          </a:p>
          <a:p>
            <a:pPr marL="0" indent="0">
              <a:buNone/>
            </a:pPr>
            <a:r>
              <a:rPr lang="en-US" b="1" dirty="0" smtClean="0"/>
              <a:t>Benefits </a:t>
            </a:r>
            <a:r>
              <a:rPr lang="en-US" b="1" dirty="0"/>
              <a:t>of Enterprise Application </a:t>
            </a:r>
            <a:r>
              <a:rPr lang="en-US" b="1" dirty="0" smtClean="0"/>
              <a:t>Integration</a:t>
            </a:r>
          </a:p>
          <a:p>
            <a:r>
              <a:rPr lang="en-US" dirty="0"/>
              <a:t>Increased </a:t>
            </a:r>
            <a:r>
              <a:rPr lang="en-US" dirty="0" smtClean="0"/>
              <a:t>efficiency</a:t>
            </a:r>
          </a:p>
          <a:p>
            <a:r>
              <a:rPr lang="en-US" dirty="0"/>
              <a:t>Value of </a:t>
            </a:r>
            <a:r>
              <a:rPr lang="en-US" dirty="0" smtClean="0"/>
              <a:t>information</a:t>
            </a:r>
          </a:p>
          <a:p>
            <a:r>
              <a:rPr lang="en-US" dirty="0"/>
              <a:t>Lower </a:t>
            </a:r>
            <a:r>
              <a:rPr lang="en-US" dirty="0" smtClean="0"/>
              <a:t>costs</a:t>
            </a:r>
          </a:p>
          <a:p>
            <a:r>
              <a:rPr lang="en-US" dirty="0"/>
              <a:t>Increased </a:t>
            </a:r>
            <a:r>
              <a:rPr lang="en-US" dirty="0" smtClean="0"/>
              <a:t>productivity</a:t>
            </a:r>
          </a:p>
          <a:p>
            <a:r>
              <a:rPr lang="en-US" dirty="0"/>
              <a:t>Improved customer </a:t>
            </a:r>
            <a:r>
              <a:rPr lang="en-US" dirty="0" smtClean="0"/>
              <a:t>service</a:t>
            </a:r>
          </a:p>
          <a:p>
            <a:r>
              <a:rPr lang="en-US" dirty="0"/>
              <a:t>Enhanced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965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844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Times-Roman</vt:lpstr>
      <vt:lpstr>Office Theme</vt:lpstr>
      <vt:lpstr>            Enterprise Systems</vt:lpstr>
      <vt:lpstr>   SUPPLY CHAIN MANAGEMENT</vt:lpstr>
      <vt:lpstr>SCM Flows</vt:lpstr>
      <vt:lpstr>PowerPoint Presentation</vt:lpstr>
      <vt:lpstr>Enterprise Level Portal</vt:lpstr>
      <vt:lpstr>ERP/Legacy Systems Linkage</vt:lpstr>
      <vt:lpstr>ERP Versus SCM</vt:lpstr>
      <vt:lpstr>SCM Integration Dimensions</vt:lpstr>
      <vt:lpstr>Phases of Enterprise Application Integration Process</vt:lpstr>
      <vt:lpstr>PowerPoint Presentation</vt:lpstr>
      <vt:lpstr>WHAT IS CRM?</vt:lpstr>
      <vt:lpstr>Types of CRM</vt:lpstr>
      <vt:lpstr>Life Cycle</vt:lpstr>
      <vt:lpstr>CRM Architecture</vt:lpstr>
      <vt:lpstr>CRM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Enterprise Systems</dc:title>
  <dc:creator>Microsoft account</dc:creator>
  <cp:lastModifiedBy>Microsoft account</cp:lastModifiedBy>
  <cp:revision>36</cp:revision>
  <dcterms:created xsi:type="dcterms:W3CDTF">2021-06-04T10:12:12Z</dcterms:created>
  <dcterms:modified xsi:type="dcterms:W3CDTF">2021-06-04T15:03:25Z</dcterms:modified>
</cp:coreProperties>
</file>