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B162-5B7E-4E1E-AB62-A4967C9302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3848-7F88-4C4F-B032-58E4227E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b="1" dirty="0" smtClean="0"/>
              <a:t>Enterprise Systems For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175"/>
            <a:ext cx="10515600" cy="1555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        </a:t>
            </a:r>
            <a:r>
              <a:rPr lang="en-US" b="1" dirty="0" smtClean="0"/>
              <a:t>Chapter 3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/>
              <a:t> </a:t>
            </a:r>
            <a:r>
              <a:rPr lang="en-US" b="1" dirty="0" smtClean="0"/>
              <a:t>       Topic : ERP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8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 Three-tier App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996001"/>
            <a:ext cx="9183382" cy="4010585"/>
          </a:xfrm>
        </p:spPr>
      </p:pic>
    </p:spTree>
    <p:extLst>
      <p:ext uri="{BB962C8B-B14F-4D97-AF65-F5344CB8AC3E}">
        <p14:creationId xmlns:p14="http://schemas.microsoft.com/office/powerpoint/2010/main" val="9127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Web(internet based) Services Architectures [4</a:t>
            </a:r>
            <a:r>
              <a:rPr lang="en-US" sz="3600" b="1" baseline="30000" dirty="0" smtClean="0"/>
              <a:t>th</a:t>
            </a:r>
            <a:r>
              <a:rPr lang="en-US" sz="3600" b="1" dirty="0" smtClean="0"/>
              <a:t> tier]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often described as a fourth tier where the Web tier is split into </a:t>
            </a:r>
            <a:r>
              <a:rPr lang="en-US" dirty="0">
                <a:solidFill>
                  <a:srgbClr val="FF0000"/>
                </a:solidFill>
              </a:rPr>
              <a:t>services </a:t>
            </a:r>
            <a:r>
              <a:rPr lang="en-US" dirty="0" smtClean="0">
                <a:solidFill>
                  <a:srgbClr val="FF0000"/>
                </a:solidFill>
              </a:rPr>
              <a:t>tier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browser </a:t>
            </a:r>
            <a:r>
              <a:rPr lang="en-US" dirty="0" smtClean="0">
                <a:solidFill>
                  <a:srgbClr val="FF0000"/>
                </a:solidFill>
              </a:rPr>
              <a:t>tier </a:t>
            </a:r>
            <a:r>
              <a:rPr lang="en-US" dirty="0" smtClean="0"/>
              <a:t>. The </a:t>
            </a:r>
            <a:r>
              <a:rPr lang="en-US" dirty="0"/>
              <a:t>ERP systems focus on the Internet to provide a powerful new </a:t>
            </a:r>
            <a:r>
              <a:rPr lang="en-US" dirty="0" smtClean="0"/>
              <a:t>functionality for </a:t>
            </a:r>
            <a:r>
              <a:rPr lang="en-US" dirty="0"/>
              <a:t>Internet-based access and integration</a:t>
            </a:r>
            <a:r>
              <a:rPr lang="en-US" dirty="0" smtClean="0"/>
              <a:t>.</a:t>
            </a:r>
          </a:p>
          <a:p>
            <a:r>
              <a:rPr lang="en-US" dirty="0"/>
              <a:t>This functionality is primarily supported through </a:t>
            </a:r>
            <a:r>
              <a:rPr lang="en-US" dirty="0" smtClean="0"/>
              <a:t>the following </a:t>
            </a:r>
            <a:r>
              <a:rPr lang="en-US" dirty="0"/>
              <a:t>Internet access technologies: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Web server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ERP portal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Back-end server integration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Browser plug-ins or </a:t>
            </a:r>
            <a:r>
              <a:rPr lang="en-US" dirty="0" smtClean="0"/>
              <a:t>applets</a:t>
            </a:r>
          </a:p>
          <a:p>
            <a:r>
              <a:rPr lang="en-US" dirty="0" smtClean="0"/>
              <a:t>The Internet </a:t>
            </a:r>
            <a:r>
              <a:rPr lang="en-US" dirty="0"/>
              <a:t>architecture can be </a:t>
            </a:r>
            <a:r>
              <a:rPr lang="en-US" dirty="0">
                <a:solidFill>
                  <a:srgbClr val="FF0000"/>
                </a:solidFill>
              </a:rPr>
              <a:t>server-centric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client-centric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53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b="1" dirty="0"/>
              <a:t>server-centric environments</a:t>
            </a:r>
            <a:r>
              <a:rPr lang="en-US" dirty="0"/>
              <a:t>, clients only need access to the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r>
              <a:rPr lang="en-US" dirty="0"/>
              <a:t> and a </a:t>
            </a:r>
            <a:r>
              <a:rPr lang="en-US" dirty="0" smtClean="0">
                <a:solidFill>
                  <a:srgbClr val="FF0000"/>
                </a:solidFill>
              </a:rPr>
              <a:t>standard browser </a:t>
            </a:r>
            <a:r>
              <a:rPr lang="en-US" dirty="0"/>
              <a:t>(e.g., Internet Explorer or Firefox) with a </a:t>
            </a:r>
            <a:r>
              <a:rPr lang="en-US" dirty="0">
                <a:solidFill>
                  <a:srgbClr val="FF0000"/>
                </a:solidFill>
              </a:rPr>
              <a:t>few plug-ins</a:t>
            </a:r>
            <a:r>
              <a:rPr lang="en-US" dirty="0"/>
              <a:t> (e.g., Java Virtual Machine </a:t>
            </a:r>
            <a:r>
              <a:rPr lang="en-US" dirty="0" smtClean="0"/>
              <a:t>and others</a:t>
            </a:r>
            <a:r>
              <a:rPr lang="en-US" dirty="0"/>
              <a:t>). There are no other user interface applications required on the client; therefore, the </a:t>
            </a:r>
            <a:r>
              <a:rPr lang="en-US" dirty="0" smtClean="0"/>
              <a:t>client can </a:t>
            </a:r>
            <a:r>
              <a:rPr lang="en-US" dirty="0"/>
              <a:t>be any Internet device that uses such standard Internet technologies as hypertext </a:t>
            </a:r>
            <a:r>
              <a:rPr lang="en-US" dirty="0" smtClean="0"/>
              <a:t>transport protocol </a:t>
            </a:r>
            <a:r>
              <a:rPr lang="en-US" dirty="0"/>
              <a:t>or hypertext markup language (HTML) for user access, or extensible markup </a:t>
            </a:r>
            <a:r>
              <a:rPr lang="en-US" dirty="0" smtClean="0"/>
              <a:t>language for </a:t>
            </a:r>
            <a:r>
              <a:rPr lang="en-US" dirty="0"/>
              <a:t>back-end communication between an application and a third-party system with the </a:t>
            </a:r>
            <a:r>
              <a:rPr lang="en-US" dirty="0" smtClean="0"/>
              <a:t>Internet application </a:t>
            </a:r>
            <a:r>
              <a:rPr lang="en-US" dirty="0"/>
              <a:t>server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client-centric environments</a:t>
            </a:r>
            <a:r>
              <a:rPr lang="en-US" dirty="0"/>
              <a:t>, client devices will need </a:t>
            </a:r>
            <a:r>
              <a:rPr lang="en-US" dirty="0">
                <a:solidFill>
                  <a:srgbClr val="FF0000"/>
                </a:solidFill>
              </a:rPr>
              <a:t>installation of software </a:t>
            </a:r>
            <a:r>
              <a:rPr lang="en-US" dirty="0" smtClean="0">
                <a:solidFill>
                  <a:srgbClr val="FF0000"/>
                </a:solidFill>
              </a:rPr>
              <a:t>development kits </a:t>
            </a:r>
            <a:r>
              <a:rPr lang="en-US" dirty="0">
                <a:solidFill>
                  <a:srgbClr val="FF0000"/>
                </a:solidFill>
              </a:rPr>
              <a:t>(SDKs)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proper configuration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integration</a:t>
            </a:r>
            <a:r>
              <a:rPr lang="en-US" dirty="0"/>
              <a:t> with client devices for the </a:t>
            </a:r>
            <a:r>
              <a:rPr lang="en-US" dirty="0" smtClean="0"/>
              <a:t>application to </a:t>
            </a:r>
            <a:r>
              <a:rPr lang="en-US" dirty="0"/>
              <a:t>work properly. This is practically disappearing from PC-based clients due to the </a:t>
            </a:r>
            <a:r>
              <a:rPr lang="en-US" dirty="0" smtClean="0"/>
              <a:t>advantages provided </a:t>
            </a:r>
            <a:r>
              <a:rPr lang="en-US" dirty="0"/>
              <a:t>by server-centric environments as well as due to higher network bandwidth </a:t>
            </a:r>
            <a:r>
              <a:rPr lang="en-US" dirty="0" smtClean="0"/>
              <a:t>and reliability</a:t>
            </a:r>
            <a:r>
              <a:rPr lang="en-US" dirty="0"/>
              <a:t>. Client-centric platforms are popular in such other devices as personal </a:t>
            </a:r>
            <a:r>
              <a:rPr lang="en-US" dirty="0" smtClean="0"/>
              <a:t>digital assistants </a:t>
            </a:r>
            <a:r>
              <a:rPr lang="en-US" dirty="0"/>
              <a:t>(PDAs), Blackberries, and mobile phones that are increasingly used to access </a:t>
            </a:r>
            <a:r>
              <a:rPr lang="en-US" dirty="0" smtClean="0"/>
              <a:t>information from </a:t>
            </a:r>
            <a:r>
              <a:rPr lang="en-US" dirty="0"/>
              <a:t>the enterprise systems.</a:t>
            </a:r>
          </a:p>
        </p:txBody>
      </p:sp>
    </p:spTree>
    <p:extLst>
      <p:ext uri="{BB962C8B-B14F-4D97-AF65-F5344CB8AC3E}">
        <p14:creationId xmlns:p14="http://schemas.microsoft.com/office/powerpoint/2010/main" val="349357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AND </a:t>
            </a:r>
            <a:r>
              <a:rPr lang="en-US" b="1" dirty="0" smtClean="0"/>
              <a:t>DRAWBACKS (Web)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Benefits :</a:t>
            </a:r>
          </a:p>
          <a:p>
            <a:r>
              <a:rPr lang="en-US" dirty="0"/>
              <a:t>The key benefit of using the Internet platform as the </a:t>
            </a:r>
            <a:r>
              <a:rPr lang="en-US" dirty="0" smtClean="0"/>
              <a:t>foundation is </a:t>
            </a:r>
            <a:r>
              <a:rPr lang="en-US" dirty="0"/>
              <a:t>that organizations are able to provide a </a:t>
            </a:r>
            <a:r>
              <a:rPr lang="en-US" b="1" dirty="0"/>
              <a:t>wide range </a:t>
            </a:r>
            <a:r>
              <a:rPr lang="en-US" dirty="0"/>
              <a:t>of end users with access to ERP </a:t>
            </a:r>
            <a:r>
              <a:rPr lang="en-US" dirty="0" smtClean="0"/>
              <a:t>applications over </a:t>
            </a:r>
            <a:r>
              <a:rPr lang="en-US" dirty="0"/>
              <a:t>the Web as well as more easily integrate their ERP applications with existing </a:t>
            </a:r>
            <a:r>
              <a:rPr lang="en-US" dirty="0" smtClean="0"/>
              <a:t>internal systems </a:t>
            </a:r>
            <a:r>
              <a:rPr lang="en-US" dirty="0"/>
              <a:t>and external trading partner systems</a:t>
            </a:r>
            <a:r>
              <a:rPr lang="en-US" dirty="0" smtClean="0"/>
              <a:t>.</a:t>
            </a:r>
          </a:p>
          <a:p>
            <a:r>
              <a:rPr lang="en-US" dirty="0"/>
              <a:t>The Internet architecture can be </a:t>
            </a:r>
            <a:r>
              <a:rPr lang="en-US" dirty="0" smtClean="0">
                <a:solidFill>
                  <a:srgbClr val="FF0000"/>
                </a:solidFill>
              </a:rPr>
              <a:t>server-centric</a:t>
            </a:r>
            <a:r>
              <a:rPr lang="en-US" dirty="0" smtClean="0"/>
              <a:t> (No installations , easy &amp; inexpensive access , security) </a:t>
            </a:r>
            <a:r>
              <a:rPr lang="en-US" dirty="0"/>
              <a:t>or </a:t>
            </a:r>
            <a:r>
              <a:rPr lang="en-US" dirty="0" smtClean="0">
                <a:solidFill>
                  <a:srgbClr val="FF0000"/>
                </a:solidFill>
              </a:rPr>
              <a:t>client-centric</a:t>
            </a:r>
            <a:r>
              <a:rPr lang="en-US" dirty="0" smtClean="0"/>
              <a:t>(better response time). </a:t>
            </a:r>
          </a:p>
          <a:p>
            <a:r>
              <a:rPr lang="en-US" dirty="0"/>
              <a:t>This functionality is supported through the following Web technologies: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Application messaging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Component interfaces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Business interlinks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Application engine</a:t>
            </a:r>
          </a:p>
        </p:txBody>
      </p:sp>
    </p:spTree>
    <p:extLst>
      <p:ext uri="{BB962C8B-B14F-4D97-AF65-F5344CB8AC3E}">
        <p14:creationId xmlns:p14="http://schemas.microsoft.com/office/powerpoint/2010/main" val="42171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Service-oriented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represents </a:t>
            </a:r>
            <a:r>
              <a:rPr lang="en-US" dirty="0"/>
              <a:t>object-oriented architectures for Web platforms</a:t>
            </a:r>
            <a:r>
              <a:rPr lang="en-US" dirty="0" smtClean="0"/>
              <a:t>.</a:t>
            </a:r>
          </a:p>
          <a:p>
            <a:r>
              <a:rPr lang="en-US" dirty="0"/>
              <a:t>A service is a function that </a:t>
            </a:r>
            <a:r>
              <a:rPr lang="en-US" dirty="0" smtClean="0"/>
              <a:t>is well </a:t>
            </a:r>
            <a:r>
              <a:rPr lang="en-US" dirty="0"/>
              <a:t>defined, self-contained, and does not depend on the context or state of other services</a:t>
            </a:r>
            <a:r>
              <a:rPr lang="en-US" dirty="0" smtClean="0"/>
              <a:t>.(</a:t>
            </a:r>
            <a:r>
              <a:rPr lang="en-US" dirty="0"/>
              <a:t>distributed component object model (DCOM</a:t>
            </a:r>
            <a:r>
              <a:rPr lang="en-US" dirty="0" smtClean="0"/>
              <a:t>),Extended version of DCOM)</a:t>
            </a:r>
          </a:p>
          <a:p>
            <a:r>
              <a:rPr lang="en-US" dirty="0"/>
              <a:t>From an </a:t>
            </a:r>
            <a:r>
              <a:rPr lang="en-US" dirty="0" smtClean="0"/>
              <a:t>ERP perspective </a:t>
            </a:r>
            <a:r>
              <a:rPr lang="en-US" dirty="0"/>
              <a:t>SOA decomposes the business tier into smaller, distinct units of </a:t>
            </a:r>
            <a:r>
              <a:rPr lang="en-US" dirty="0" smtClean="0"/>
              <a:t>services. These services </a:t>
            </a:r>
            <a:r>
              <a:rPr lang="en-US" dirty="0"/>
              <a:t>collectively support an ERP functional module</a:t>
            </a:r>
            <a:r>
              <a:rPr lang="en-US" dirty="0" smtClean="0"/>
              <a:t>.</a:t>
            </a:r>
          </a:p>
          <a:p>
            <a:r>
              <a:rPr lang="en-US" dirty="0"/>
              <a:t>SOA allows message interaction </a:t>
            </a:r>
            <a:r>
              <a:rPr lang="en-US" dirty="0" smtClean="0"/>
              <a:t>between any </a:t>
            </a:r>
            <a:r>
              <a:rPr lang="en-US" dirty="0"/>
              <a:t>service consumer and service provider</a:t>
            </a:r>
            <a:r>
              <a:rPr lang="en-US" dirty="0" smtClean="0"/>
              <a:t>.(follow SOA standards)</a:t>
            </a:r>
          </a:p>
          <a:p>
            <a:r>
              <a:rPr lang="en-US" dirty="0"/>
              <a:t>The SOA standard includes a description language for all functions or services that </a:t>
            </a:r>
            <a:r>
              <a:rPr lang="en-US" dirty="0" smtClean="0"/>
              <a:t>have active </a:t>
            </a:r>
            <a:r>
              <a:rPr lang="en-US" dirty="0"/>
              <a:t>programming services that are called on to perform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313814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Specification of SOA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SOA is a software development model based on a contract between a consumer (</a:t>
            </a:r>
            <a:r>
              <a:rPr lang="en-US" dirty="0" smtClean="0"/>
              <a:t>client) and </a:t>
            </a:r>
            <a:r>
              <a:rPr lang="en-US" dirty="0"/>
              <a:t>a provider (server) that specifies the following: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Functional </a:t>
            </a:r>
            <a:r>
              <a:rPr lang="en-US" dirty="0">
                <a:solidFill>
                  <a:srgbClr val="FF0000"/>
                </a:solidFill>
              </a:rPr>
              <a:t>description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requirements and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specifications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Precondition</a:t>
            </a:r>
            <a:r>
              <a:rPr lang="en-US" dirty="0" smtClean="0"/>
              <a:t> </a:t>
            </a:r>
            <a:r>
              <a:rPr lang="en-US" dirty="0"/>
              <a:t>environment state before service can be </a:t>
            </a:r>
            <a:r>
              <a:rPr lang="en-US" dirty="0" smtClean="0"/>
              <a:t>invoked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Post condition </a:t>
            </a:r>
            <a:r>
              <a:rPr lang="en-US" dirty="0"/>
              <a:t>environment state after </a:t>
            </a:r>
            <a:r>
              <a:rPr lang="en-US" dirty="0" smtClean="0"/>
              <a:t>service executed</a:t>
            </a:r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  <a:r>
              <a:rPr lang="en-US" dirty="0"/>
              <a:t>when there is a breakdown</a:t>
            </a:r>
          </a:p>
        </p:txBody>
      </p:sp>
    </p:spTree>
    <p:extLst>
      <p:ext uri="{BB962C8B-B14F-4D97-AF65-F5344CB8AC3E}">
        <p14:creationId xmlns:p14="http://schemas.microsoft.com/office/powerpoint/2010/main" val="283082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 SOA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SOA offers the following benefits over traditional approaches </a:t>
            </a:r>
            <a:r>
              <a:rPr lang="en-US" dirty="0" smtClean="0"/>
              <a:t>to distributed </a:t>
            </a:r>
            <a:r>
              <a:rPr lang="en-US" dirty="0"/>
              <a:t>computing:</a:t>
            </a:r>
          </a:p>
          <a:p>
            <a:pPr marL="0" indent="0">
              <a:buNone/>
            </a:pPr>
            <a:r>
              <a:rPr lang="en-US" dirty="0"/>
              <a:t>• Business-level software services across heterogeneous platforms</a:t>
            </a:r>
          </a:p>
          <a:p>
            <a:pPr marL="0" indent="0">
              <a:buNone/>
            </a:pPr>
            <a:r>
              <a:rPr lang="en-US" dirty="0"/>
              <a:t>• Complete location independence of business logic</a:t>
            </a:r>
          </a:p>
          <a:p>
            <a:pPr marL="0" indent="0">
              <a:buNone/>
            </a:pPr>
            <a:r>
              <a:rPr lang="en-US" dirty="0"/>
              <a:t>• Services can exist anywhere (i.e., any system and any network)</a:t>
            </a:r>
          </a:p>
          <a:p>
            <a:pPr marL="0" indent="0">
              <a:buNone/>
            </a:pPr>
            <a:r>
              <a:rPr lang="en-US" dirty="0"/>
              <a:t>• Loose coupling across application services</a:t>
            </a:r>
          </a:p>
          <a:p>
            <a:pPr marL="0" indent="0">
              <a:buNone/>
            </a:pPr>
            <a:r>
              <a:rPr lang="en-US" dirty="0"/>
              <a:t>• Granular authentication and authorization support at service unit level</a:t>
            </a:r>
          </a:p>
          <a:p>
            <a:pPr marL="0" indent="0">
              <a:buNone/>
            </a:pPr>
            <a:r>
              <a:rPr lang="en-US" dirty="0"/>
              <a:t>• Dynamic search and connectivity to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47922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 of SOA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SOA requires:</a:t>
            </a:r>
          </a:p>
          <a:p>
            <a:r>
              <a:rPr lang="en-US" dirty="0" smtClean="0"/>
              <a:t>System </a:t>
            </a:r>
            <a:r>
              <a:rPr lang="en-US" dirty="0"/>
              <a:t>environment consisting of numerous complex structures for integration</a:t>
            </a:r>
          </a:p>
          <a:p>
            <a:r>
              <a:rPr lang="en-US" dirty="0" smtClean="0"/>
              <a:t>SOA </a:t>
            </a:r>
            <a:r>
              <a:rPr lang="en-US" dirty="0"/>
              <a:t>implementations, which are costly and time consuming</a:t>
            </a:r>
          </a:p>
          <a:p>
            <a:r>
              <a:rPr lang="en-US" dirty="0" smtClean="0"/>
              <a:t>Maintenance </a:t>
            </a:r>
            <a:r>
              <a:rPr lang="en-US" dirty="0"/>
              <a:t>environment to support rapid integration capability within these </a:t>
            </a:r>
            <a:r>
              <a:rPr lang="en-US" dirty="0" smtClean="0"/>
              <a:t>structures.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culture that embraces the rapid sharing of assets and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US" dirty="0" smtClean="0"/>
              <a:t>Management </a:t>
            </a:r>
            <a:r>
              <a:rPr lang="en-US" dirty="0"/>
              <a:t>approaches to support rapid sharing and integration</a:t>
            </a:r>
          </a:p>
          <a:p>
            <a:r>
              <a:rPr lang="en-US" dirty="0" smtClean="0"/>
              <a:t>Complex </a:t>
            </a:r>
            <a:r>
              <a:rPr lang="en-US" dirty="0"/>
              <a:t>security firewalls in place to support communication between services </a:t>
            </a:r>
            <a:r>
              <a:rPr lang="en-US" dirty="0" smtClean="0"/>
              <a:t>across</a:t>
            </a:r>
            <a:r>
              <a:rPr lang="en-US" dirty="0"/>
              <a:t> </a:t>
            </a:r>
            <a:r>
              <a:rPr lang="en-US" dirty="0" smtClean="0"/>
              <a:t>applications </a:t>
            </a:r>
            <a:r>
              <a:rPr lang="en-US" dirty="0"/>
              <a:t>that traverse the organization’s </a:t>
            </a:r>
            <a:r>
              <a:rPr lang="en-US" dirty="0" smtClean="0"/>
              <a:t>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cloud computing </a:t>
            </a:r>
            <a:r>
              <a:rPr lang="en-US" dirty="0"/>
              <a:t>platform provides a great alternative for </a:t>
            </a:r>
            <a:r>
              <a:rPr lang="en-US" dirty="0" smtClean="0"/>
              <a:t>the </a:t>
            </a:r>
            <a:r>
              <a:rPr lang="en-US" dirty="0"/>
              <a:t>organizations as they do not have </a:t>
            </a:r>
            <a:r>
              <a:rPr lang="en-US" dirty="0" smtClean="0"/>
              <a:t>to purchase</a:t>
            </a:r>
            <a:r>
              <a:rPr lang="en-US" dirty="0"/>
              <a:t>, install, or maintain the software applications, nor do they have to worry about </a:t>
            </a:r>
            <a:r>
              <a:rPr lang="en-US" dirty="0" smtClean="0"/>
              <a:t>security, privacy</a:t>
            </a:r>
            <a:r>
              <a:rPr lang="en-US" dirty="0"/>
              <a:t>, and legal issues associated with data </a:t>
            </a:r>
            <a:r>
              <a:rPr lang="en-US" dirty="0" smtClean="0"/>
              <a:t>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Benefits </a:t>
            </a:r>
            <a:r>
              <a:rPr lang="en-US" b="1" dirty="0"/>
              <a:t>to cloud computing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Pay </a:t>
            </a:r>
            <a:r>
              <a:rPr lang="en-US" dirty="0"/>
              <a:t>for subscription, not for licenses and upgrades</a:t>
            </a:r>
          </a:p>
          <a:p>
            <a:r>
              <a:rPr lang="en-US" dirty="0" smtClean="0"/>
              <a:t>Reduced </a:t>
            </a:r>
            <a:r>
              <a:rPr lang="en-US" dirty="0"/>
              <a:t>capital and operating expenditures for IT equipment and support personnel</a:t>
            </a:r>
          </a:p>
          <a:p>
            <a:r>
              <a:rPr lang="en-US" dirty="0" smtClean="0"/>
              <a:t>Accessed </a:t>
            </a:r>
            <a:r>
              <a:rPr lang="en-US" dirty="0"/>
              <a:t>from everywhere, as long as you have an Internet connection</a:t>
            </a:r>
          </a:p>
          <a:p>
            <a:r>
              <a:rPr lang="en-US" dirty="0" smtClean="0"/>
              <a:t>No </a:t>
            </a:r>
            <a:r>
              <a:rPr lang="en-US" dirty="0"/>
              <a:t>need to install anything on the user’s computer</a:t>
            </a:r>
          </a:p>
          <a:p>
            <a:r>
              <a:rPr lang="en-US" dirty="0" smtClean="0"/>
              <a:t>Dynamic </a:t>
            </a:r>
            <a:r>
              <a:rPr lang="en-US" dirty="0"/>
              <a:t>scalability available on demand</a:t>
            </a:r>
          </a:p>
          <a:p>
            <a:r>
              <a:rPr lang="en-US" dirty="0" smtClean="0"/>
              <a:t>No </a:t>
            </a:r>
            <a:r>
              <a:rPr lang="en-US" dirty="0"/>
              <a:t>maintenance fees for software or hardware</a:t>
            </a:r>
          </a:p>
          <a:p>
            <a:r>
              <a:rPr lang="en-US" dirty="0" smtClean="0"/>
              <a:t>Promotes </a:t>
            </a:r>
            <a:r>
              <a:rPr lang="en-US" dirty="0"/>
              <a:t>green computing environment as servers in cloud run on clean energy</a:t>
            </a:r>
          </a:p>
          <a:p>
            <a:r>
              <a:rPr lang="en-US" dirty="0" smtClean="0"/>
              <a:t>Guaranteed </a:t>
            </a:r>
            <a:r>
              <a:rPr lang="en-US" dirty="0"/>
              <a:t>reliability.</a:t>
            </a:r>
          </a:p>
          <a:p>
            <a:pPr marL="0" indent="0">
              <a:buNone/>
            </a:pPr>
            <a:r>
              <a:rPr lang="en-US" b="1" dirty="0" smtClean="0"/>
              <a:t>Drawbacks </a:t>
            </a:r>
            <a:r>
              <a:rPr lang="en-US" b="1" dirty="0"/>
              <a:t>to cloud computing:</a:t>
            </a:r>
          </a:p>
          <a:p>
            <a:r>
              <a:rPr lang="en-US" dirty="0" smtClean="0"/>
              <a:t>Data </a:t>
            </a:r>
            <a:r>
              <a:rPr lang="en-US" dirty="0"/>
              <a:t>security</a:t>
            </a:r>
          </a:p>
          <a:p>
            <a:r>
              <a:rPr lang="en-US" dirty="0" smtClean="0"/>
              <a:t>Vulnerability (Attack possible)</a:t>
            </a:r>
            <a:endParaRPr lang="en-US" dirty="0"/>
          </a:p>
          <a:p>
            <a:r>
              <a:rPr lang="en-US" dirty="0" smtClean="0"/>
              <a:t>Possible </a:t>
            </a:r>
            <a:r>
              <a:rPr lang="en-US" dirty="0"/>
              <a:t>conflict of interest, if the company who stores your applications decides to </a:t>
            </a:r>
            <a:r>
              <a:rPr lang="en-US" dirty="0" smtClean="0"/>
              <a:t>create a </a:t>
            </a:r>
            <a:r>
              <a:rPr lang="en-US" dirty="0"/>
              <a:t>similar application to what you created on their servers</a:t>
            </a:r>
          </a:p>
          <a:p>
            <a:r>
              <a:rPr lang="en-US" dirty="0" smtClean="0"/>
              <a:t>Not </a:t>
            </a:r>
            <a:r>
              <a:rPr lang="en-US" dirty="0"/>
              <a:t>suited for all highly competitive industries like biotech where intellectual </a:t>
            </a:r>
            <a:r>
              <a:rPr lang="en-US" dirty="0" smtClean="0"/>
              <a:t>property(idea , invention) cannot </a:t>
            </a:r>
            <a:r>
              <a:rPr lang="en-US" dirty="0"/>
              <a:t>be protected </a:t>
            </a:r>
            <a:r>
              <a:rPr lang="en-US" dirty="0" smtClean="0"/>
              <a:t>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764275"/>
            <a:ext cx="5254388" cy="4462817"/>
          </a:xfrm>
        </p:spPr>
      </p:pic>
    </p:spTree>
    <p:extLst>
      <p:ext uri="{BB962C8B-B14F-4D97-AF65-F5344CB8AC3E}">
        <p14:creationId xmlns:p14="http://schemas.microsoft.com/office/powerpoint/2010/main" val="193715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FOR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architecture is an important technology for the long-term functioning of </a:t>
            </a:r>
            <a:r>
              <a:rPr lang="en-US" dirty="0" smtClean="0"/>
              <a:t>the organization.</a:t>
            </a:r>
          </a:p>
          <a:p>
            <a:r>
              <a:rPr lang="en-US" dirty="0"/>
              <a:t>ERP architecture decisions are complex because their impact goes beyond systems </a:t>
            </a:r>
            <a:r>
              <a:rPr lang="en-US" dirty="0" smtClean="0"/>
              <a:t>and technology </a:t>
            </a:r>
            <a:r>
              <a:rPr lang="en-US" dirty="0"/>
              <a:t>to people, organizational policy, and business processes</a:t>
            </a:r>
            <a:r>
              <a:rPr lang="en-US" dirty="0" smtClean="0"/>
              <a:t>.</a:t>
            </a:r>
          </a:p>
          <a:p>
            <a:r>
              <a:rPr lang="en-US" dirty="0"/>
              <a:t>ERP architecture must be flexible to support a diverse set of hardware and </a:t>
            </a:r>
            <a:r>
              <a:rPr lang="en-US" dirty="0" smtClean="0"/>
              <a:t>software platforms.</a:t>
            </a:r>
          </a:p>
          <a:p>
            <a:r>
              <a:rPr lang="en-US" dirty="0"/>
              <a:t>Do not get carried away with ERP technology hype.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ERP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ERP system architecture is </a:t>
            </a:r>
            <a:r>
              <a:rPr lang="en-US" dirty="0" smtClean="0"/>
              <a:t>organized in </a:t>
            </a:r>
            <a:r>
              <a:rPr lang="en-US" dirty="0"/>
              <a:t>layers or tiers to manage system complexity in order to provide </a:t>
            </a:r>
            <a:r>
              <a:rPr lang="en-US" dirty="0" smtClean="0"/>
              <a:t>scalability , reliable  </a:t>
            </a:r>
            <a:r>
              <a:rPr lang="en-US" dirty="0"/>
              <a:t>and </a:t>
            </a:r>
            <a:r>
              <a:rPr lang="en-US" dirty="0" smtClean="0"/>
              <a:t>flexibility.</a:t>
            </a:r>
          </a:p>
          <a:p>
            <a:r>
              <a:rPr lang="en-US" dirty="0"/>
              <a:t>While the servers may be centralized, the clients are </a:t>
            </a:r>
            <a:r>
              <a:rPr lang="en-US" dirty="0" smtClean="0"/>
              <a:t>usually spread </a:t>
            </a:r>
            <a:r>
              <a:rPr lang="en-US" dirty="0"/>
              <a:t>across multiple locations throughout the enterprise.</a:t>
            </a:r>
            <a:endParaRPr lang="en-US" dirty="0" smtClean="0"/>
          </a:p>
          <a:p>
            <a:r>
              <a:rPr lang="en-US" dirty="0"/>
              <a:t>You can scale the number of users </a:t>
            </a:r>
            <a:r>
              <a:rPr lang="en-US" dirty="0" smtClean="0"/>
              <a:t>from 10 </a:t>
            </a:r>
            <a:r>
              <a:rPr lang="en-US" dirty="0"/>
              <a:t>to </a:t>
            </a:r>
            <a:r>
              <a:rPr lang="en-US" dirty="0" smtClean="0"/>
              <a:t>100 </a:t>
            </a:r>
            <a:r>
              <a:rPr lang="en-US" dirty="0"/>
              <a:t>layering is done at both the hardware and </a:t>
            </a:r>
            <a:r>
              <a:rPr lang="en-US" dirty="0" smtClean="0"/>
              <a:t>software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Layered Architecture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Info. Net architectures ,this </a:t>
            </a:r>
            <a:r>
              <a:rPr lang="en-US" dirty="0"/>
              <a:t>architecture provides a Web-based user interface (i.e., user can access the applications </a:t>
            </a:r>
            <a:r>
              <a:rPr lang="en-US" dirty="0" smtClean="0"/>
              <a:t>via the </a:t>
            </a:r>
            <a:r>
              <a:rPr lang="en-US" dirty="0"/>
              <a:t>Internet through a PC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37" y="2856233"/>
            <a:ext cx="4071137" cy="34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03"/>
            <a:ext cx="10515600" cy="58903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ata tier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data tier focus is on the structure of all </a:t>
            </a:r>
            <a:r>
              <a:rPr lang="en-US" dirty="0">
                <a:solidFill>
                  <a:srgbClr val="FF0000"/>
                </a:solidFill>
              </a:rPr>
              <a:t>organizational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and </a:t>
            </a:r>
            <a:r>
              <a:rPr lang="en-US" dirty="0"/>
              <a:t>its </a:t>
            </a:r>
            <a:r>
              <a:rPr lang="en-US" dirty="0" smtClean="0">
                <a:solidFill>
                  <a:srgbClr val="FF0000"/>
                </a:solidFill>
              </a:rPr>
              <a:t>relationships </a:t>
            </a:r>
            <a:r>
              <a:rPr lang="en-US" dirty="0" smtClean="0"/>
              <a:t>with </a:t>
            </a:r>
            <a:r>
              <a:rPr lang="en-US" dirty="0"/>
              <a:t>both internal and external systems</a:t>
            </a:r>
            <a:r>
              <a:rPr lang="en-US" dirty="0" smtClean="0"/>
              <a:t>.</a:t>
            </a:r>
            <a:r>
              <a:rPr lang="en-US" dirty="0"/>
              <a:t> In the </a:t>
            </a:r>
            <a:r>
              <a:rPr lang="en-US" dirty="0" smtClean="0"/>
              <a:t>ERP architecture</a:t>
            </a:r>
            <a:r>
              <a:rPr lang="en-US" dirty="0"/>
              <a:t>, this tier generally consists of the SQL Inquiry and </a:t>
            </a:r>
            <a:r>
              <a:rPr lang="en-US" dirty="0">
                <a:solidFill>
                  <a:srgbClr val="FF0000"/>
                </a:solidFill>
              </a:rPr>
              <a:t>Report Writer tools </a:t>
            </a:r>
            <a:r>
              <a:rPr lang="en-US" dirty="0"/>
              <a:t>that are </a:t>
            </a:r>
            <a:r>
              <a:rPr lang="en-US" dirty="0" smtClean="0"/>
              <a:t>available for </a:t>
            </a:r>
            <a:r>
              <a:rPr lang="en-US" dirty="0"/>
              <a:t>advanced users who have the authorization to filter, process, or filter and process the </a:t>
            </a:r>
            <a:r>
              <a:rPr lang="en-US" dirty="0" smtClean="0"/>
              <a:t>data from </a:t>
            </a:r>
            <a:r>
              <a:rPr lang="en-US" dirty="0"/>
              <a:t>any table in the database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Application Tier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tier is where data are entered and shared with other </a:t>
            </a:r>
            <a:r>
              <a:rPr lang="en-US" dirty="0" smtClean="0"/>
              <a:t>components of </a:t>
            </a:r>
            <a:r>
              <a:rPr lang="en-US" dirty="0"/>
              <a:t>the system. It shields the business users from the inner workings of an ERP </a:t>
            </a:r>
            <a:r>
              <a:rPr lang="en-US" dirty="0" smtClean="0"/>
              <a:t>system.</a:t>
            </a:r>
            <a:r>
              <a:rPr lang="en-US" dirty="0"/>
              <a:t> Through an application programming interface (API), ERP systems </a:t>
            </a:r>
            <a:r>
              <a:rPr lang="en-US" dirty="0" smtClean="0"/>
              <a:t>allow(logic decisions) </a:t>
            </a:r>
            <a:r>
              <a:rPr lang="en-US" dirty="0"/>
              <a:t>legacy </a:t>
            </a:r>
            <a:r>
              <a:rPr lang="en-US" dirty="0" smtClean="0"/>
              <a:t>and third-party </a:t>
            </a:r>
            <a:r>
              <a:rPr lang="en-US" dirty="0"/>
              <a:t>applications the ability to integrate and share information. There are </a:t>
            </a:r>
            <a:r>
              <a:rPr lang="en-US" dirty="0">
                <a:solidFill>
                  <a:srgbClr val="FF0000"/>
                </a:solidFill>
              </a:rPr>
              <a:t>two basic </a:t>
            </a:r>
            <a:r>
              <a:rPr lang="en-US" dirty="0" smtClean="0">
                <a:solidFill>
                  <a:srgbClr val="FF0000"/>
                </a:solidFill>
              </a:rPr>
              <a:t>architectures for </a:t>
            </a:r>
            <a:r>
              <a:rPr lang="en-US" dirty="0">
                <a:solidFill>
                  <a:srgbClr val="FF0000"/>
                </a:solidFill>
              </a:rPr>
              <a:t>integration</a:t>
            </a:r>
            <a:r>
              <a:rPr lang="en-US" dirty="0"/>
              <a:t>. One is where an application will make a direct Java database </a:t>
            </a:r>
            <a:r>
              <a:rPr lang="en-US" dirty="0" smtClean="0"/>
              <a:t>connection </a:t>
            </a:r>
            <a:r>
              <a:rPr lang="en-US" b="1" dirty="0" smtClean="0"/>
              <a:t>(JDBC</a:t>
            </a:r>
            <a:r>
              <a:rPr lang="en-US" b="1" dirty="0"/>
              <a:t>) </a:t>
            </a:r>
            <a:r>
              <a:rPr lang="en-US" dirty="0"/>
              <a:t>and call another application’s data tables directly. The second is the </a:t>
            </a:r>
            <a:r>
              <a:rPr lang="en-US" dirty="0" smtClean="0"/>
              <a:t>middleware-based integration(generic integrate messages).</a:t>
            </a:r>
          </a:p>
          <a:p>
            <a:r>
              <a:rPr lang="en-US" b="1" dirty="0" smtClean="0"/>
              <a:t>Web Tier</a:t>
            </a:r>
          </a:p>
          <a:p>
            <a:pPr marL="0" indent="0">
              <a:buNone/>
            </a:pPr>
            <a:r>
              <a:rPr lang="en-US" dirty="0" smtClean="0"/>
              <a:t>	A Web-based self-service </a:t>
            </a:r>
            <a:r>
              <a:rPr lang="en-US" dirty="0"/>
              <a:t>portal allows users the ability to access and analyze information through their </a:t>
            </a:r>
            <a:r>
              <a:rPr lang="en-US" dirty="0" smtClean="0"/>
              <a:t>Web browser.</a:t>
            </a:r>
            <a:r>
              <a:rPr lang="en-US" dirty="0"/>
              <a:t> Portals provide the ability to customize views for every function within an </a:t>
            </a:r>
            <a:r>
              <a:rPr lang="en-US" dirty="0" smtClean="0"/>
              <a:t>enterprise. Each </a:t>
            </a:r>
            <a:r>
              <a:rPr lang="en-US" dirty="0"/>
              <a:t>function of an organization is able to see relevant data in real time and to alter and </a:t>
            </a:r>
            <a:r>
              <a:rPr lang="en-US" dirty="0" smtClean="0"/>
              <a:t>share information </a:t>
            </a:r>
            <a:r>
              <a:rPr lang="en-US" dirty="0"/>
              <a:t>from within an extended enterprise</a:t>
            </a:r>
            <a:r>
              <a:rPr lang="en-US" dirty="0" smtClean="0"/>
              <a:t>.</a:t>
            </a:r>
            <a:r>
              <a:rPr lang="en-US" dirty="0"/>
              <a:t> For this reason, user roles are set </a:t>
            </a:r>
            <a:r>
              <a:rPr lang="en-US" dirty="0" smtClean="0"/>
              <a:t>up in </a:t>
            </a:r>
            <a:r>
              <a:rPr lang="en-US" dirty="0"/>
              <a:t>the system to define access rights for each and every functional user of the system. The </a:t>
            </a:r>
            <a:r>
              <a:rPr lang="en-US" dirty="0" smtClean="0"/>
              <a:t>portals allow </a:t>
            </a:r>
            <a:r>
              <a:rPr lang="en-US" dirty="0"/>
              <a:t>customization of the page such that a sales manager can monitor such information as </a:t>
            </a:r>
            <a:r>
              <a:rPr lang="en-US" dirty="0" smtClean="0"/>
              <a:t>sales revenue</a:t>
            </a: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0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implementation of an ERP system has its own infrastructure requirements </a:t>
            </a:r>
            <a:r>
              <a:rPr lang="en-US" dirty="0" smtClean="0"/>
              <a:t>that includes </a:t>
            </a:r>
            <a:r>
              <a:rPr lang="en-US" dirty="0"/>
              <a:t>internal network and desktop requirements that a Web-based system requires</a:t>
            </a:r>
            <a:r>
              <a:rPr lang="en-US" dirty="0" smtClean="0"/>
              <a:t>.</a:t>
            </a:r>
          </a:p>
          <a:p>
            <a:r>
              <a:rPr lang="en-US" dirty="0"/>
              <a:t>infrastructure planning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anytime, anywhere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Extended enterprise(Capacity) </a:t>
            </a:r>
            <a:r>
              <a:rPr lang="en-US" dirty="0"/>
              <a:t>that enables the sharing of this </a:t>
            </a:r>
            <a:r>
              <a:rPr lang="en-US" dirty="0" smtClean="0"/>
              <a:t>information.</a:t>
            </a:r>
          </a:p>
          <a:p>
            <a:r>
              <a:rPr lang="en-US" dirty="0"/>
              <a:t>fully functioning </a:t>
            </a:r>
            <a:r>
              <a:rPr lang="en-US" dirty="0" smtClean="0"/>
              <a:t>ERP system</a:t>
            </a:r>
            <a:r>
              <a:rPr lang="en-US" dirty="0"/>
              <a:t>, especially one that can grow as the user population grows and support the </a:t>
            </a:r>
            <a:r>
              <a:rPr lang="en-US" dirty="0" smtClean="0"/>
              <a:t>continued expansion </a:t>
            </a:r>
            <a:r>
              <a:rPr lang="en-US" dirty="0"/>
              <a:t>and integration of a supply chain</a:t>
            </a:r>
            <a:r>
              <a:rPr lang="en-US" dirty="0" smtClean="0"/>
              <a:t>.</a:t>
            </a:r>
          </a:p>
          <a:p>
            <a:r>
              <a:rPr lang="en-US" dirty="0"/>
              <a:t>ERP system and its third-party integrations extend the benefit of an enterprise system to </a:t>
            </a:r>
            <a:r>
              <a:rPr lang="en-US" dirty="0" smtClean="0"/>
              <a:t>an organization’s </a:t>
            </a:r>
            <a:r>
              <a:rPr lang="en-US" dirty="0"/>
              <a:t>partners and </a:t>
            </a:r>
            <a:r>
              <a:rPr lang="en-US" dirty="0" smtClean="0"/>
              <a:t>customers.</a:t>
            </a:r>
          </a:p>
          <a:p>
            <a:r>
              <a:rPr lang="en-US" dirty="0"/>
              <a:t>online analytical processing (OLAP) is the foundation of the business </a:t>
            </a:r>
            <a:r>
              <a:rPr lang="en-US" dirty="0" smtClean="0"/>
              <a:t>intelligence module </a:t>
            </a:r>
            <a:r>
              <a:rPr lang="en-US" dirty="0"/>
              <a:t>in ERP. It provides the ability to access, present, and analyze data across several </a:t>
            </a:r>
            <a:r>
              <a:rPr lang="en-US" dirty="0" smtClean="0"/>
              <a:t>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Three-Tier Architectures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ERP implementation follow three-tiered architecture consists of </a:t>
            </a:r>
            <a:r>
              <a:rPr lang="en-US" dirty="0" smtClean="0">
                <a:solidFill>
                  <a:srgbClr val="FF0000"/>
                </a:solidFill>
              </a:rPr>
              <a:t>Web tier , Application tier, and data tier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Segmentation of these tiers allows for system scalable, reduce resource utilization, high security.</a:t>
            </a:r>
          </a:p>
          <a:p>
            <a:r>
              <a:rPr lang="en-US" dirty="0"/>
              <a:t>The </a:t>
            </a:r>
            <a:r>
              <a:rPr lang="en-US" i="1" dirty="0"/>
              <a:t>Web tier </a:t>
            </a:r>
            <a:r>
              <a:rPr lang="en-US" dirty="0"/>
              <a:t>includes the Web servers that a client interacts with for application </a:t>
            </a:r>
            <a:r>
              <a:rPr lang="en-US" dirty="0" smtClean="0"/>
              <a:t>access. This </a:t>
            </a:r>
            <a:r>
              <a:rPr lang="en-US" dirty="0"/>
              <a:t>is where the graphical user interface (GUI) applications reside and data get </a:t>
            </a:r>
            <a:r>
              <a:rPr lang="en-US" dirty="0" smtClean="0"/>
              <a:t>inputted,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 </a:t>
            </a:r>
            <a:r>
              <a:rPr lang="en-US" dirty="0"/>
              <a:t>for information are submitted, and the data satisfying these </a:t>
            </a:r>
            <a:r>
              <a:rPr lang="en-US" dirty="0" smtClean="0">
                <a:solidFill>
                  <a:srgbClr val="FF0000"/>
                </a:solidFill>
              </a:rPr>
              <a:t>respond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presented.</a:t>
            </a:r>
          </a:p>
          <a:p>
            <a:r>
              <a:rPr lang="en-US" dirty="0" smtClean="0"/>
              <a:t>Network security within web tier is important . First line of defense is firewall between Web tier and connection to the rest of network , http traffic , network HR/accounting utilize (within org usage),intrusion detection(examine traffic entering in system and check malicious in nature based on predefined patterns so notify and block).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Application tier </a:t>
            </a:r>
            <a:r>
              <a:rPr lang="en-US" dirty="0"/>
              <a:t>provides components to apply the business logic of the </a:t>
            </a:r>
            <a:r>
              <a:rPr lang="en-US" dirty="0" smtClean="0"/>
              <a:t>functional modules</a:t>
            </a:r>
            <a:r>
              <a:rPr lang="en-US" dirty="0"/>
              <a:t>. It acts as the intermediary between the </a:t>
            </a:r>
            <a:r>
              <a:rPr lang="en-US" dirty="0" smtClean="0"/>
              <a:t>web tier </a:t>
            </a:r>
            <a:r>
              <a:rPr lang="en-US" dirty="0"/>
              <a:t>and the database. This </a:t>
            </a:r>
            <a:r>
              <a:rPr lang="en-US" dirty="0" smtClean="0"/>
              <a:t>tier includes </a:t>
            </a:r>
            <a:r>
              <a:rPr lang="en-US" dirty="0"/>
              <a:t>components that have function-specific logic but are not </a:t>
            </a:r>
            <a:r>
              <a:rPr lang="en-US" dirty="0" smtClean="0"/>
              <a:t>self-contained.</a:t>
            </a:r>
            <a:r>
              <a:rPr lang="en-US" dirty="0"/>
              <a:t> The application tier handles users’ request, </a:t>
            </a:r>
            <a:r>
              <a:rPr lang="en-US" dirty="0" smtClean="0"/>
              <a:t>retrieves data </a:t>
            </a:r>
            <a:r>
              <a:rPr lang="en-US" dirty="0"/>
              <a:t>from the database tier, and processes data as needed</a:t>
            </a:r>
            <a:r>
              <a:rPr lang="en-US" dirty="0" smtClean="0"/>
              <a:t>.(bandwidth , security)</a:t>
            </a:r>
          </a:p>
          <a:p>
            <a:r>
              <a:rPr lang="en-US" dirty="0" smtClean="0"/>
              <a:t>Data tier responsible for data management . Central repository from where the data is shared between functional modules and maintains the data integrity client-server.(less delay , </a:t>
            </a:r>
            <a:r>
              <a:rPr lang="en-US" dirty="0" err="1" smtClean="0"/>
              <a:t>scalable,security</a:t>
            </a:r>
            <a:r>
              <a:rPr lang="en-US" dirty="0" smtClean="0"/>
              <a:t>)</a:t>
            </a:r>
          </a:p>
          <a:p>
            <a:r>
              <a:rPr lang="en-US" dirty="0"/>
              <a:t>The three-tier architecture can be expensive for an organization to deploy. If not </a:t>
            </a:r>
            <a:r>
              <a:rPr lang="en-US" dirty="0" smtClean="0"/>
              <a:t>planned and </a:t>
            </a:r>
            <a:r>
              <a:rPr lang="en-US" dirty="0"/>
              <a:t>implemented properly, it can cost the business time and money</a:t>
            </a:r>
            <a:r>
              <a:rPr lang="en-US" dirty="0" smtClean="0"/>
              <a:t>.</a:t>
            </a:r>
          </a:p>
          <a:p>
            <a:r>
              <a:rPr lang="en-US" dirty="0"/>
              <a:t>Proper design, planning, and fund allocation </a:t>
            </a:r>
            <a:r>
              <a:rPr lang="en-US" dirty="0" smtClean="0"/>
              <a:t>are key </a:t>
            </a:r>
            <a:r>
              <a:rPr lang="en-US" dirty="0"/>
              <a:t>to a successful ERP deployment that will be scalable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78806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Benefits </a:t>
            </a:r>
            <a:r>
              <a:rPr lang="en-US" sz="4000" b="1" dirty="0"/>
              <a:t>(</a:t>
            </a:r>
            <a:r>
              <a:rPr lang="en-US" sz="4000" b="1" dirty="0" smtClean="0"/>
              <a:t>Limitations overcome) of Three-tier App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Providing benefits over traditional client-server app are following: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Scalability: </a:t>
            </a:r>
            <a:r>
              <a:rPr lang="en-US" dirty="0" smtClean="0"/>
              <a:t>easier to add,change,remove app and GUI and DB do not effect through up gradation.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Reliability :</a:t>
            </a:r>
            <a:r>
              <a:rPr lang="en-US" dirty="0" smtClean="0"/>
              <a:t> Implementing multiple levels of redundancy , prioritize jobs so that perform better.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Flexibility: </a:t>
            </a:r>
            <a:r>
              <a:rPr lang="en-US" dirty="0" smtClean="0"/>
              <a:t>Separation makes the app more flexible to change.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Maintainability :</a:t>
            </a:r>
            <a:r>
              <a:rPr lang="en-US" dirty="0" smtClean="0"/>
              <a:t>Supportive and maintenance costs are less on single server rather dealing with whole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Reusability :</a:t>
            </a:r>
            <a:r>
              <a:rPr lang="en-US" dirty="0" smtClean="0"/>
              <a:t> Make use of components (multiple layer)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 :</a:t>
            </a:r>
            <a:r>
              <a:rPr lang="en-US" dirty="0" smtClean="0"/>
              <a:t>High security due to less burden and easily manage.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1522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      Enterprise Systems For Management </vt:lpstr>
      <vt:lpstr>PowerPoint Presentation</vt:lpstr>
      <vt:lpstr>ERP Architecture</vt:lpstr>
      <vt:lpstr>Layered Architecture Example</vt:lpstr>
      <vt:lpstr>PowerPoint Presentation</vt:lpstr>
      <vt:lpstr>INFRASTRUCTURE REQUIREMENTS</vt:lpstr>
      <vt:lpstr>Three-Tier Architectures</vt:lpstr>
      <vt:lpstr>Continue …</vt:lpstr>
      <vt:lpstr>Benefits (Limitations overcome) of Three-tier App</vt:lpstr>
      <vt:lpstr>Diagram Three-tier App</vt:lpstr>
      <vt:lpstr>Web(internet based) Services Architectures [4th tier]</vt:lpstr>
      <vt:lpstr>Continue…</vt:lpstr>
      <vt:lpstr>BENEFITS AND DRAWBACKS (Web)</vt:lpstr>
      <vt:lpstr>Service-oriented architectures</vt:lpstr>
      <vt:lpstr>Specification of SOA</vt:lpstr>
      <vt:lpstr>Benefits of  SOA</vt:lpstr>
      <vt:lpstr>Drawbacks of SOA</vt:lpstr>
      <vt:lpstr>Cloud Architecture</vt:lpstr>
      <vt:lpstr>Cloud Computing </vt:lpstr>
      <vt:lpstr>IMPLICATIONS FOR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Enterprise Systems For Management </dc:title>
  <dc:creator>Microsoft account</dc:creator>
  <cp:lastModifiedBy>Microsoft account</cp:lastModifiedBy>
  <cp:revision>51</cp:revision>
  <dcterms:created xsi:type="dcterms:W3CDTF">2021-03-31T18:03:55Z</dcterms:created>
  <dcterms:modified xsi:type="dcterms:W3CDTF">2021-04-02T19:20:38Z</dcterms:modified>
</cp:coreProperties>
</file>