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4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EFE1-0959-4106-901A-143C8D8A6D58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5C74-8553-4933-92FC-E5F221F3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Instantly (in less time)</a:t>
            </a:r>
          </a:p>
          <a:p>
            <a:r>
              <a:rPr lang="en-US" dirty="0" smtClean="0"/>
              <a:t>Significant (More , Major)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45C74-8553-4933-92FC-E5F221F3C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chart from book (97)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45C74-8553-4933-92FC-E5F221F3C1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F39B-5BB5-4BB8-B509-AF912C5E3DD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3B16-018D-4CCE-A9A7-05EED920A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Chap#4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Enterprise Systems and development lifecycle technology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477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Methodology refers to a </a:t>
            </a:r>
            <a:r>
              <a:rPr lang="en-US" i="1" dirty="0"/>
              <a:t>systematic </a:t>
            </a:r>
            <a:r>
              <a:rPr lang="en-US" dirty="0"/>
              <a:t>approach to solving a business problem. </a:t>
            </a:r>
            <a:r>
              <a:rPr lang="en-US" b="1" dirty="0"/>
              <a:t>ERP </a:t>
            </a:r>
            <a:r>
              <a:rPr lang="en-US" b="1" dirty="0" smtClean="0"/>
              <a:t>methodology </a:t>
            </a:r>
            <a:r>
              <a:rPr lang="en-US" dirty="0" smtClean="0"/>
              <a:t>builds </a:t>
            </a:r>
            <a:r>
              <a:rPr lang="en-US" dirty="0"/>
              <a:t>on the theory that an enterprise can maximize its returns by maximizing the </a:t>
            </a:r>
            <a:r>
              <a:rPr lang="en-US" dirty="0" smtClean="0"/>
              <a:t>utilization of </a:t>
            </a:r>
            <a:r>
              <a:rPr lang="en-US" dirty="0"/>
              <a:t>its fixed supply of resources</a:t>
            </a:r>
            <a:r>
              <a:rPr lang="en-US" dirty="0" smtClean="0"/>
              <a:t>.</a:t>
            </a:r>
          </a:p>
          <a:p>
            <a:r>
              <a:rPr lang="en-US" dirty="0"/>
              <a:t>ERP development life cycle </a:t>
            </a:r>
            <a:r>
              <a:rPr lang="en-US" dirty="0" smtClean="0"/>
              <a:t>when implementing </a:t>
            </a:r>
            <a:r>
              <a:rPr lang="en-US" dirty="0"/>
              <a:t>ERP software in the changing but </a:t>
            </a:r>
            <a:r>
              <a:rPr lang="en-US" b="1" dirty="0"/>
              <a:t>limited-resource </a:t>
            </a:r>
            <a:r>
              <a:rPr lang="en-US" b="1" dirty="0" smtClean="0"/>
              <a:t>organizational </a:t>
            </a:r>
            <a:r>
              <a:rPr lang="en-US" dirty="0" smtClean="0"/>
              <a:t>environment.</a:t>
            </a:r>
          </a:p>
          <a:p>
            <a:r>
              <a:rPr lang="en-US" dirty="0"/>
              <a:t>ERP life cycle accomplishes one </a:t>
            </a:r>
            <a:r>
              <a:rPr lang="en-US" b="1" dirty="0"/>
              <a:t>stage</a:t>
            </a:r>
            <a:r>
              <a:rPr lang="en-US" dirty="0"/>
              <a:t> at a time and requires formal milestone </a:t>
            </a:r>
            <a:r>
              <a:rPr lang="en-US" dirty="0" smtClean="0"/>
              <a:t>approvals prior </a:t>
            </a:r>
            <a:r>
              <a:rPr lang="en-US" dirty="0"/>
              <a:t>to moving to the next stage. In a </a:t>
            </a:r>
            <a:r>
              <a:rPr lang="en-US" b="1" dirty="0"/>
              <a:t>rapid ERP life cycle</a:t>
            </a:r>
            <a:r>
              <a:rPr lang="en-US" dirty="0"/>
              <a:t>, once a company commits to </a:t>
            </a:r>
            <a:r>
              <a:rPr lang="en-US" dirty="0" smtClean="0"/>
              <a:t>the implementation</a:t>
            </a:r>
            <a:r>
              <a:rPr lang="en-US" dirty="0"/>
              <a:t>, employees are empowered to make the decisions to keep the project </a:t>
            </a:r>
            <a:r>
              <a:rPr lang="en-US" dirty="0" smtClean="0"/>
              <a:t>moving forward and also rapid Corrections.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ERP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traditional ERP life cycle includes the following major stages:</a:t>
            </a:r>
          </a:p>
          <a:p>
            <a:pPr marL="0" indent="0">
              <a:buNone/>
            </a:pPr>
            <a:r>
              <a:rPr lang="en-US" b="1" dirty="0"/>
              <a:t>Stage 1. </a:t>
            </a:r>
            <a:r>
              <a:rPr lang="en-US" b="1" i="1" dirty="0"/>
              <a:t>Scope and commitment </a:t>
            </a:r>
            <a:r>
              <a:rPr lang="en-US" b="1" i="1" dirty="0" smtClean="0"/>
              <a:t>stage : </a:t>
            </a:r>
            <a:r>
              <a:rPr lang="en-US" dirty="0"/>
              <a:t>This is similar to the investigation stage in </a:t>
            </a:r>
            <a:r>
              <a:rPr lang="en-US" dirty="0" smtClean="0"/>
              <a:t>SDLC discussed </a:t>
            </a:r>
            <a:r>
              <a:rPr lang="en-US" dirty="0"/>
              <a:t>earlier. In addition to conducting the feasibility study, however, one of </a:t>
            </a:r>
            <a:r>
              <a:rPr lang="en-US" dirty="0" smtClean="0"/>
              <a:t>the first </a:t>
            </a:r>
            <a:r>
              <a:rPr lang="en-US" dirty="0"/>
              <a:t>steps is to develop a scope of ERP implementation within the resource and </a:t>
            </a:r>
            <a:r>
              <a:rPr lang="en-US" dirty="0" smtClean="0"/>
              <a:t>time requirement.</a:t>
            </a:r>
          </a:p>
          <a:p>
            <a:pPr marL="0" indent="0">
              <a:buNone/>
            </a:pPr>
            <a:r>
              <a:rPr lang="en-US" b="1" dirty="0"/>
              <a:t>Stage 2. </a:t>
            </a:r>
            <a:r>
              <a:rPr lang="en-US" b="1" i="1" dirty="0"/>
              <a:t>Analysis and design </a:t>
            </a:r>
            <a:r>
              <a:rPr lang="en-US" b="1" i="1" dirty="0" smtClean="0"/>
              <a:t>stage : </a:t>
            </a:r>
            <a:r>
              <a:rPr lang="en-US" dirty="0"/>
              <a:t>In addition to analysis of user requirements, the ERP </a:t>
            </a:r>
            <a:r>
              <a:rPr lang="en-US" dirty="0" smtClean="0"/>
              <a:t>team has </a:t>
            </a:r>
            <a:r>
              <a:rPr lang="en-US" dirty="0"/>
              <a:t>first to make a decision on the software and decide on consultants and </a:t>
            </a:r>
            <a:r>
              <a:rPr lang="en-US" dirty="0" smtClean="0"/>
              <a:t>SMEs(</a:t>
            </a:r>
            <a:r>
              <a:rPr lang="en-US" dirty="0"/>
              <a:t>Small and mid-size </a:t>
            </a:r>
            <a:r>
              <a:rPr lang="en-US" dirty="0" smtClean="0"/>
              <a:t>enterprises).</a:t>
            </a:r>
          </a:p>
          <a:p>
            <a:pPr marL="0" indent="0">
              <a:buNone/>
            </a:pPr>
            <a:r>
              <a:rPr lang="en-US" b="1" dirty="0"/>
              <a:t>Stage 3</a:t>
            </a:r>
            <a:r>
              <a:rPr lang="en-US" b="1" dirty="0" smtClean="0"/>
              <a:t>. </a:t>
            </a:r>
            <a:r>
              <a:rPr lang="en-US" b="1" i="1" dirty="0" smtClean="0"/>
              <a:t>Acquisition and development :</a:t>
            </a:r>
            <a:r>
              <a:rPr lang="en-US" dirty="0" smtClean="0"/>
              <a:t>The </a:t>
            </a:r>
            <a:r>
              <a:rPr lang="en-US" dirty="0"/>
              <a:t>entire production </a:t>
            </a:r>
            <a:r>
              <a:rPr lang="en-US" dirty="0" smtClean="0"/>
              <a:t>platform must </a:t>
            </a:r>
            <a:r>
              <a:rPr lang="en-US" dirty="0"/>
              <a:t>be configured and built with the necessary hardware, network, security, </a:t>
            </a:r>
            <a:r>
              <a:rPr lang="en-US" dirty="0" smtClean="0"/>
              <a:t>software, database</a:t>
            </a:r>
            <a:r>
              <a:rPr lang="en-US" dirty="0"/>
              <a:t>, and real production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Stage 4. </a:t>
            </a:r>
            <a:r>
              <a:rPr lang="en-US" b="1" i="1" dirty="0"/>
              <a:t>Implementation </a:t>
            </a:r>
            <a:r>
              <a:rPr lang="en-US" b="1" i="1" dirty="0" smtClean="0"/>
              <a:t>stage : </a:t>
            </a:r>
            <a:r>
              <a:rPr lang="en-US" dirty="0"/>
              <a:t>The focus for this stage is on installing and releasing the </a:t>
            </a:r>
            <a:r>
              <a:rPr lang="en-US" dirty="0" smtClean="0"/>
              <a:t>system to </a:t>
            </a:r>
            <a:r>
              <a:rPr lang="en-US" dirty="0"/>
              <a:t>the end users (i.e., “Go-Live”) and on monitoring the system release to the </a:t>
            </a:r>
            <a:r>
              <a:rPr lang="en-US" dirty="0" smtClean="0"/>
              <a:t>end users.</a:t>
            </a:r>
          </a:p>
          <a:p>
            <a:pPr marL="0" indent="0">
              <a:buNone/>
            </a:pPr>
            <a:r>
              <a:rPr lang="en-US" b="1" dirty="0"/>
              <a:t>Stage 5. </a:t>
            </a:r>
            <a:r>
              <a:rPr lang="en-US" b="1" i="1" dirty="0"/>
              <a:t>Operation </a:t>
            </a:r>
            <a:r>
              <a:rPr lang="en-US" b="1" i="1" dirty="0" smtClean="0"/>
              <a:t>stage : </a:t>
            </a:r>
            <a:r>
              <a:rPr lang="en-US" dirty="0"/>
              <a:t>This is often managed by the operation team with assistance </a:t>
            </a:r>
            <a:r>
              <a:rPr lang="en-US" dirty="0" smtClean="0"/>
              <a:t>from the </a:t>
            </a:r>
            <a:r>
              <a:rPr lang="en-US" dirty="0"/>
              <a:t>implementation team. Knowledge transfer is the major activity as support for </a:t>
            </a:r>
            <a:r>
              <a:rPr lang="en-US" dirty="0" smtClean="0"/>
              <a:t>the new </a:t>
            </a:r>
            <a:r>
              <a:rPr lang="en-US" dirty="0"/>
              <a:t>system is migrated to the help desk and support staff.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54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475"/>
            <a:ext cx="10377487" cy="4662488"/>
          </a:xfrm>
        </p:spPr>
      </p:pic>
    </p:spTree>
    <p:extLst>
      <p:ext uri="{BB962C8B-B14F-4D97-AF65-F5344CB8AC3E}">
        <p14:creationId xmlns:p14="http://schemas.microsoft.com/office/powerpoint/2010/main" val="132371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 of Change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management </a:t>
            </a:r>
            <a:r>
              <a:rPr lang="en-US" dirty="0"/>
              <a:t>(CM) plays an important </a:t>
            </a:r>
            <a:r>
              <a:rPr lang="en-US" dirty="0" smtClean="0"/>
              <a:t>role throughout </a:t>
            </a:r>
            <a:r>
              <a:rPr lang="en-US" dirty="0"/>
              <a:t>the ERP life cycle. </a:t>
            </a:r>
            <a:r>
              <a:rPr lang="en-US" b="1" dirty="0"/>
              <a:t>System failures </a:t>
            </a:r>
            <a:r>
              <a:rPr lang="en-US" dirty="0"/>
              <a:t>often occur when the attention is not devoted </a:t>
            </a:r>
            <a:r>
              <a:rPr lang="en-US" dirty="0" smtClean="0"/>
              <a:t>to this </a:t>
            </a:r>
            <a:r>
              <a:rPr lang="en-US" dirty="0"/>
              <a:t>from the beginning stages. A vision for CM needs to be articulated from the first stage </a:t>
            </a:r>
            <a:r>
              <a:rPr lang="en-US" dirty="0" smtClean="0"/>
              <a:t>and then </a:t>
            </a:r>
            <a:r>
              <a:rPr lang="en-US" dirty="0"/>
              <a:t>revised, monitored, and implemented on a constant basis</a:t>
            </a:r>
            <a:r>
              <a:rPr lang="en-US" dirty="0" smtClean="0"/>
              <a:t>.</a:t>
            </a:r>
          </a:p>
          <a:p>
            <a:r>
              <a:rPr lang="en-US" b="1" dirty="0"/>
              <a:t>G</a:t>
            </a:r>
            <a:r>
              <a:rPr lang="en-US" b="1" dirty="0" smtClean="0"/>
              <a:t>uide </a:t>
            </a:r>
            <a:r>
              <a:rPr lang="en-US" dirty="0"/>
              <a:t>the implementation team on all the </a:t>
            </a:r>
            <a:r>
              <a:rPr lang="en-US" dirty="0" smtClean="0"/>
              <a:t>activities of </a:t>
            </a:r>
            <a:r>
              <a:rPr lang="en-US" dirty="0"/>
              <a:t>change management, including guidance on what processes need changing, </a:t>
            </a:r>
            <a:r>
              <a:rPr lang="en-US" dirty="0" smtClean="0"/>
              <a:t>customization of </a:t>
            </a:r>
            <a:r>
              <a:rPr lang="en-US" dirty="0"/>
              <a:t>business rules in ERP software, input screen design, report design, and training and </a:t>
            </a:r>
            <a:r>
              <a:rPr lang="en-US" dirty="0" smtClean="0"/>
              <a:t>communications plan </a:t>
            </a:r>
            <a:r>
              <a:rPr lang="en-US" dirty="0"/>
              <a:t>for the end users affected by the new </a:t>
            </a:r>
            <a:r>
              <a:rPr lang="en-US" dirty="0" smtClean="0"/>
              <a:t>system.</a:t>
            </a:r>
          </a:p>
          <a:p>
            <a:r>
              <a:rPr lang="en-US" b="1" dirty="0"/>
              <a:t>Support </a:t>
            </a:r>
            <a:r>
              <a:rPr lang="en-US" dirty="0"/>
              <a:t>of the top management as </a:t>
            </a:r>
            <a:r>
              <a:rPr lang="en-US" dirty="0" smtClean="0"/>
              <a:t>well as </a:t>
            </a:r>
            <a:r>
              <a:rPr lang="en-US" b="1" dirty="0"/>
              <a:t>skills</a:t>
            </a:r>
            <a:r>
              <a:rPr lang="en-US" dirty="0"/>
              <a:t> of the </a:t>
            </a:r>
            <a:r>
              <a:rPr lang="en-US" dirty="0" smtClean="0"/>
              <a:t>change management </a:t>
            </a:r>
            <a:r>
              <a:rPr lang="en-US" dirty="0"/>
              <a:t>team are essential for successful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8" y="1825624"/>
            <a:ext cx="8358187" cy="4632325"/>
          </a:xfrm>
        </p:spPr>
      </p:pic>
    </p:spTree>
    <p:extLst>
      <p:ext uri="{BB962C8B-B14F-4D97-AF65-F5344CB8AC3E}">
        <p14:creationId xmlns:p14="http://schemas.microsoft.com/office/powerpoint/2010/main" val="36034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ystematic </a:t>
            </a:r>
            <a:r>
              <a:rPr lang="en-US" dirty="0"/>
              <a:t>way of approaching systems </a:t>
            </a:r>
            <a:r>
              <a:rPr lang="en-US" dirty="0" smtClean="0"/>
              <a:t>reengineering called </a:t>
            </a:r>
            <a:r>
              <a:rPr lang="en-US" dirty="0"/>
              <a:t>the </a:t>
            </a:r>
            <a:r>
              <a:rPr lang="en-US" i="1" dirty="0"/>
              <a:t>Total Solution. </a:t>
            </a:r>
            <a:r>
              <a:rPr lang="en-US" dirty="0"/>
              <a:t>The Total Solution approach has five components</a:t>
            </a:r>
            <a:r>
              <a:rPr lang="en-US" dirty="0" smtClean="0"/>
              <a:t>:</a:t>
            </a:r>
          </a:p>
          <a:p>
            <a:r>
              <a:rPr lang="en-US" b="1" dirty="0"/>
              <a:t>The value </a:t>
            </a:r>
            <a:r>
              <a:rPr lang="en-US" b="1" dirty="0" smtClean="0"/>
              <a:t>proposition : </a:t>
            </a:r>
            <a:r>
              <a:rPr lang="en-US" dirty="0"/>
              <a:t>The key decision </a:t>
            </a:r>
            <a:r>
              <a:rPr lang="en-US" dirty="0" smtClean="0"/>
              <a:t>to be </a:t>
            </a:r>
            <a:r>
              <a:rPr lang="en-US" dirty="0"/>
              <a:t>made before any process can begin is to make sure that the ERP solution makes </a:t>
            </a:r>
            <a:r>
              <a:rPr lang="en-US" dirty="0" smtClean="0"/>
              <a:t>sound business </a:t>
            </a:r>
            <a:r>
              <a:rPr lang="en-US" dirty="0"/>
              <a:t>sense.</a:t>
            </a:r>
            <a:endParaRPr lang="en-US" b="1" dirty="0" smtClean="0"/>
          </a:p>
          <a:p>
            <a:r>
              <a:rPr lang="en-US" b="1" dirty="0"/>
              <a:t>Reality </a:t>
            </a:r>
            <a:r>
              <a:rPr lang="en-US" b="1" dirty="0" smtClean="0"/>
              <a:t>check : </a:t>
            </a:r>
            <a:r>
              <a:rPr lang="en-US" dirty="0"/>
              <a:t>Assessing an organization’s readiness for change.</a:t>
            </a:r>
            <a:endParaRPr lang="en-US" b="1" dirty="0" smtClean="0"/>
          </a:p>
          <a:p>
            <a:r>
              <a:rPr lang="en-US" b="1" dirty="0"/>
              <a:t>Aligned </a:t>
            </a:r>
            <a:r>
              <a:rPr lang="en-US" b="1" dirty="0" smtClean="0"/>
              <a:t>approach : </a:t>
            </a:r>
            <a:r>
              <a:rPr lang="en-US" dirty="0"/>
              <a:t>Short-term as well as long-term benefits are equally important to any </a:t>
            </a:r>
            <a:r>
              <a:rPr lang="en-US" dirty="0" smtClean="0"/>
              <a:t>project’s success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/>
              <a:t>Success </a:t>
            </a:r>
            <a:r>
              <a:rPr lang="en-US" b="1" dirty="0" smtClean="0"/>
              <a:t>dimension : </a:t>
            </a:r>
            <a:r>
              <a:rPr lang="en-US" dirty="0"/>
              <a:t>The key to any project’s success is having the right mix of people, skills, methods, </a:t>
            </a:r>
            <a:r>
              <a:rPr lang="en-US" dirty="0" smtClean="0"/>
              <a:t>and management (Team Work).</a:t>
            </a:r>
            <a:endParaRPr lang="en-US" b="1" dirty="0" smtClean="0"/>
          </a:p>
          <a:p>
            <a:r>
              <a:rPr lang="en-US" b="1" dirty="0"/>
              <a:t>Delivering </a:t>
            </a:r>
            <a:r>
              <a:rPr lang="en-US" b="1" dirty="0" smtClean="0"/>
              <a:t>value : </a:t>
            </a:r>
            <a:r>
              <a:rPr lang="en-US" dirty="0"/>
              <a:t>Measuring results and celebrating success.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504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FASTTRACK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Designed to reflect and integrate decisions regarding business redesign, </a:t>
            </a:r>
            <a:r>
              <a:rPr lang="en-US" dirty="0" smtClean="0"/>
              <a:t>organizational change </a:t>
            </a:r>
            <a:r>
              <a:rPr lang="en-US" dirty="0"/>
              <a:t>and performance, training , process and systems integrity, client–server technologies </a:t>
            </a:r>
            <a:r>
              <a:rPr lang="en-US" dirty="0" smtClean="0"/>
              <a:t>and technical </a:t>
            </a:r>
            <a:r>
              <a:rPr lang="en-US" dirty="0"/>
              <a:t>architecture</a:t>
            </a:r>
            <a:r>
              <a:rPr lang="en-US" dirty="0" smtClean="0"/>
              <a:t>.</a:t>
            </a:r>
          </a:p>
          <a:p>
            <a:r>
              <a:rPr lang="en-US" b="1" dirty="0"/>
              <a:t>Stage 1. </a:t>
            </a:r>
            <a:r>
              <a:rPr lang="en-US" i="1" dirty="0"/>
              <a:t>Scoping and planning: </a:t>
            </a:r>
            <a:r>
              <a:rPr lang="en-US" dirty="0"/>
              <a:t>Project definition and scope. Project planning is initiated.</a:t>
            </a:r>
          </a:p>
          <a:p>
            <a:r>
              <a:rPr lang="en-US" b="1" dirty="0"/>
              <a:t>Stage 2. </a:t>
            </a:r>
            <a:r>
              <a:rPr lang="en-US" i="1" dirty="0"/>
              <a:t>Visioning and targeting: </a:t>
            </a:r>
            <a:r>
              <a:rPr lang="en-US" dirty="0"/>
              <a:t>Needs assessment. Vision and targets identified. </a:t>
            </a:r>
            <a:r>
              <a:rPr lang="en-US" dirty="0" smtClean="0"/>
              <a:t>As-is modeling</a:t>
            </a:r>
            <a:r>
              <a:rPr lang="en-US" dirty="0"/>
              <a:t>.</a:t>
            </a:r>
          </a:p>
          <a:p>
            <a:r>
              <a:rPr lang="en-US" b="1" dirty="0"/>
              <a:t>Stage 3. </a:t>
            </a:r>
            <a:r>
              <a:rPr lang="en-US" i="1" dirty="0"/>
              <a:t>Redesign: </a:t>
            </a:r>
            <a:r>
              <a:rPr lang="en-US" dirty="0"/>
              <a:t>To-be Modeling. Software design and development.</a:t>
            </a:r>
          </a:p>
          <a:p>
            <a:r>
              <a:rPr lang="en-US" b="1" dirty="0"/>
              <a:t>Stage 4. </a:t>
            </a:r>
            <a:r>
              <a:rPr lang="en-US" i="1" dirty="0"/>
              <a:t>Configuration: </a:t>
            </a:r>
            <a:r>
              <a:rPr lang="en-US" dirty="0"/>
              <a:t>Software development. Integration test planning.</a:t>
            </a:r>
          </a:p>
          <a:p>
            <a:r>
              <a:rPr lang="en-US" b="1" dirty="0"/>
              <a:t>Stage 5. </a:t>
            </a:r>
            <a:r>
              <a:rPr lang="en-US" i="1" dirty="0"/>
              <a:t>Testing and delivery: </a:t>
            </a:r>
            <a:r>
              <a:rPr lang="en-US" dirty="0"/>
              <a:t>Integration testing. Business and system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6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Rapid-Re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ERP life cycle </a:t>
            </a:r>
            <a:r>
              <a:rPr lang="en-US" dirty="0" smtClean="0"/>
              <a:t>methodology called </a:t>
            </a:r>
            <a:r>
              <a:rPr lang="en-US" b="1" dirty="0"/>
              <a:t>Rapid-Re</a:t>
            </a:r>
            <a:r>
              <a:rPr lang="en-US" dirty="0"/>
              <a:t>. The five-stage, 54-step modular methodology is customized to the needs of </a:t>
            </a:r>
            <a:r>
              <a:rPr lang="en-US" dirty="0" smtClean="0"/>
              <a:t>each project </a:t>
            </a:r>
            <a:r>
              <a:rPr lang="en-US" dirty="0"/>
              <a:t>because that is what happens in practice</a:t>
            </a:r>
            <a:r>
              <a:rPr lang="en-US" dirty="0" smtClean="0"/>
              <a:t>.</a:t>
            </a:r>
          </a:p>
          <a:p>
            <a:r>
              <a:rPr lang="en-US" b="1" dirty="0"/>
              <a:t>Stage 1. </a:t>
            </a:r>
            <a:r>
              <a:rPr lang="en-US" i="1" dirty="0"/>
              <a:t>Preparation. </a:t>
            </a:r>
            <a:r>
              <a:rPr lang="en-US" dirty="0"/>
              <a:t>Mobilize, organize, and energize the people who will perform </a:t>
            </a:r>
            <a:r>
              <a:rPr lang="en-US" dirty="0" smtClean="0"/>
              <a:t>the reengineering </a:t>
            </a:r>
            <a:r>
              <a:rPr lang="en-US" dirty="0"/>
              <a:t>project.</a:t>
            </a:r>
          </a:p>
          <a:p>
            <a:r>
              <a:rPr lang="en-US" b="1" dirty="0"/>
              <a:t>Stage 2. </a:t>
            </a:r>
            <a:r>
              <a:rPr lang="en-US" i="1" dirty="0"/>
              <a:t>Identification. </a:t>
            </a:r>
            <a:r>
              <a:rPr lang="en-US" dirty="0"/>
              <a:t>Develop a customer-oriented process model of the business.</a:t>
            </a:r>
          </a:p>
          <a:p>
            <a:r>
              <a:rPr lang="en-US" b="1" dirty="0"/>
              <a:t>Stage 3. </a:t>
            </a:r>
            <a:r>
              <a:rPr lang="en-US" i="1" dirty="0"/>
              <a:t>Vision. </a:t>
            </a:r>
            <a:r>
              <a:rPr lang="en-US" dirty="0"/>
              <a:t>Select the processes to reengineer and formulate redesign options capable </a:t>
            </a:r>
            <a:r>
              <a:rPr lang="en-US" dirty="0" smtClean="0"/>
              <a:t>of achieving </a:t>
            </a:r>
            <a:r>
              <a:rPr lang="en-US" dirty="0"/>
              <a:t>breakthrough performance.</a:t>
            </a:r>
          </a:p>
          <a:p>
            <a:r>
              <a:rPr lang="en-US" b="1" dirty="0"/>
              <a:t>Stage 4. </a:t>
            </a:r>
            <a:r>
              <a:rPr lang="en-US" i="1" dirty="0"/>
              <a:t>Solution. </a:t>
            </a:r>
            <a:r>
              <a:rPr lang="en-US" dirty="0"/>
              <a:t>Define the technical and social requirements for the new processes </a:t>
            </a:r>
            <a:r>
              <a:rPr lang="en-US" dirty="0" smtClean="0"/>
              <a:t>and develop </a:t>
            </a:r>
            <a:r>
              <a:rPr lang="en-US" dirty="0"/>
              <a:t>detailed implementation plans.</a:t>
            </a:r>
          </a:p>
          <a:p>
            <a:r>
              <a:rPr lang="en-US" b="1" dirty="0"/>
              <a:t>Stage 5. </a:t>
            </a:r>
            <a:r>
              <a:rPr lang="en-US" i="1" dirty="0"/>
              <a:t>Transformation. </a:t>
            </a:r>
            <a:r>
              <a:rPr lang="en-US" dirty="0"/>
              <a:t>Implement the reengineering plans. In an ideal project, stages </a:t>
            </a:r>
            <a:r>
              <a:rPr lang="en-US" dirty="0" smtClean="0"/>
              <a:t>one and </a:t>
            </a:r>
            <a:r>
              <a:rPr lang="en-US" dirty="0"/>
              <a:t>two consider all key processes within a company and conclude with a step </a:t>
            </a:r>
            <a:r>
              <a:rPr lang="en-US" dirty="0" smtClean="0"/>
              <a:t>that sets </a:t>
            </a:r>
            <a:r>
              <a:rPr lang="en-US" dirty="0"/>
              <a:t>priorities for the processes to reengineer. The other stages are executed </a:t>
            </a:r>
            <a:r>
              <a:rPr lang="en-US" dirty="0" smtClean="0"/>
              <a:t>repeatedly for </a:t>
            </a:r>
            <a:r>
              <a:rPr lang="en-US" dirty="0"/>
              <a:t>each process selected for reengineering.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ACCELERATED SAP (ASAP)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ASAP roadmap is a </a:t>
            </a:r>
            <a:r>
              <a:rPr lang="en-US" b="1" dirty="0"/>
              <a:t>detailed project plan </a:t>
            </a:r>
            <a:r>
              <a:rPr lang="en-US" dirty="0"/>
              <a:t>by SAP </a:t>
            </a:r>
            <a:r>
              <a:rPr lang="en-US" dirty="0" smtClean="0"/>
              <a:t>that describes </a:t>
            </a:r>
            <a:r>
              <a:rPr lang="en-US" dirty="0"/>
              <a:t>all activities in an implementation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Support technical </a:t>
            </a:r>
            <a:r>
              <a:rPr lang="en-US" dirty="0"/>
              <a:t>project management, and addresses such concerns as interfaces, data conversions, </a:t>
            </a:r>
            <a:r>
              <a:rPr lang="en-US" dirty="0" smtClean="0"/>
              <a:t>and authorizations </a:t>
            </a:r>
            <a:r>
              <a:rPr lang="en-US" dirty="0"/>
              <a:t>earlier than do most traditional implementations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Phase 1.</a:t>
            </a:r>
            <a:r>
              <a:rPr lang="en-US" i="1" dirty="0"/>
              <a:t>Project </a:t>
            </a:r>
            <a:r>
              <a:rPr lang="en-US" i="1" dirty="0" smtClean="0"/>
              <a:t>preparation -&gt; </a:t>
            </a:r>
            <a:r>
              <a:rPr lang="en-US" dirty="0"/>
              <a:t>Proper planning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Phase 2. </a:t>
            </a:r>
            <a:r>
              <a:rPr lang="en-US" i="1" dirty="0"/>
              <a:t>Business </a:t>
            </a:r>
            <a:r>
              <a:rPr lang="en-US" i="1" dirty="0" smtClean="0"/>
              <a:t>blueprint</a:t>
            </a:r>
            <a:r>
              <a:rPr lang="en-US" i="1" dirty="0"/>
              <a:t> </a:t>
            </a:r>
            <a:r>
              <a:rPr lang="en-US" i="1" dirty="0" smtClean="0"/>
              <a:t>-&gt; </a:t>
            </a:r>
            <a:r>
              <a:rPr lang="en-US" dirty="0"/>
              <a:t>The engineer delivers a complete toolkit of predefined </a:t>
            </a:r>
            <a:r>
              <a:rPr lang="en-US" dirty="0" smtClean="0"/>
              <a:t>business processes (</a:t>
            </a:r>
            <a:r>
              <a:rPr lang="en-US" dirty="0"/>
              <a:t>business’ future </a:t>
            </a:r>
            <a:r>
              <a:rPr lang="en-US" dirty="0" smtClean="0"/>
              <a:t>state).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Phase </a:t>
            </a:r>
            <a:r>
              <a:rPr lang="en-US" b="1" dirty="0" smtClean="0"/>
              <a:t>3.</a:t>
            </a:r>
            <a:r>
              <a:rPr lang="en-US" i="1" dirty="0" smtClean="0"/>
              <a:t>Realization -&gt; Configuration and meet business processes.</a:t>
            </a:r>
          </a:p>
          <a:p>
            <a:pPr marL="0" indent="0">
              <a:buNone/>
            </a:pPr>
            <a:r>
              <a:rPr lang="en-US" b="1" dirty="0"/>
              <a:t>Phase 4.</a:t>
            </a:r>
            <a:r>
              <a:rPr lang="en-US" i="1" dirty="0"/>
              <a:t>Final </a:t>
            </a:r>
            <a:r>
              <a:rPr lang="en-US" i="1" dirty="0" smtClean="0"/>
              <a:t>preparation -&gt; Adjustments</a:t>
            </a:r>
          </a:p>
          <a:p>
            <a:pPr marL="0" indent="0">
              <a:buNone/>
            </a:pPr>
            <a:r>
              <a:rPr lang="en-US" b="1" dirty="0"/>
              <a:t>Phase 5. </a:t>
            </a:r>
            <a:r>
              <a:rPr lang="en-US" i="1" dirty="0"/>
              <a:t>Go-live and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2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BUSINESS INTEGRATION METHODOLOGY (BIM)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achieve business integration, a team must define and implement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b="1" dirty="0" smtClean="0"/>
              <a:t>comprehensive </a:t>
            </a:r>
            <a:r>
              <a:rPr lang="en-US" b="1" dirty="0"/>
              <a:t>set of changes </a:t>
            </a:r>
            <a:r>
              <a:rPr lang="en-US" dirty="0"/>
              <a:t>to an organization, spanning improvements to business </a:t>
            </a:r>
            <a:r>
              <a:rPr lang="en-US" dirty="0" smtClean="0"/>
              <a:t>processes , technology</a:t>
            </a:r>
            <a:r>
              <a:rPr lang="en-US" dirty="0"/>
              <a:t>, and human performance, all aligned with an organization’s overall strategy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intended for use on medium to large projects that implement a </a:t>
            </a:r>
            <a:r>
              <a:rPr lang="en-US" b="1" dirty="0"/>
              <a:t>full life </a:t>
            </a:r>
            <a:r>
              <a:rPr lang="en-US" b="1" dirty="0" smtClean="0"/>
              <a:t>cycle custom-built </a:t>
            </a:r>
            <a:r>
              <a:rPr lang="en-US" b="1" dirty="0"/>
              <a:t>BI </a:t>
            </a:r>
            <a:r>
              <a:rPr lang="en-US" b="1" dirty="0" smtClean="0"/>
              <a:t>solution </a:t>
            </a:r>
            <a:r>
              <a:rPr lang="en-US" dirty="0" smtClean="0"/>
              <a:t>. Following are the phases:</a:t>
            </a:r>
          </a:p>
          <a:p>
            <a:r>
              <a:rPr lang="en-US" b="1" i="1" dirty="0"/>
              <a:t>The planning </a:t>
            </a:r>
            <a:r>
              <a:rPr lang="en-US" b="1" i="1" dirty="0" smtClean="0"/>
              <a:t>phase </a:t>
            </a:r>
            <a:r>
              <a:rPr lang="en-US" dirty="0"/>
              <a:t>define </a:t>
            </a:r>
            <a:r>
              <a:rPr lang="en-US" dirty="0" smtClean="0"/>
              <a:t>appropriate strategies </a:t>
            </a:r>
            <a:r>
              <a:rPr lang="en-US" dirty="0"/>
              <a:t>and approaches for </a:t>
            </a:r>
            <a:r>
              <a:rPr lang="en-US" dirty="0" smtClean="0"/>
              <a:t>achieving goals.</a:t>
            </a:r>
            <a:endParaRPr lang="en-US" b="1" i="1" dirty="0" smtClean="0"/>
          </a:p>
          <a:p>
            <a:r>
              <a:rPr lang="en-US" b="1" i="1" dirty="0"/>
              <a:t>The delivering </a:t>
            </a:r>
            <a:r>
              <a:rPr lang="en-US" b="1" i="1" dirty="0" smtClean="0"/>
              <a:t>phase </a:t>
            </a:r>
            <a:r>
              <a:rPr lang="en-US" dirty="0"/>
              <a:t>combination </a:t>
            </a:r>
            <a:r>
              <a:rPr lang="en-US" dirty="0" smtClean="0"/>
              <a:t>of human </a:t>
            </a:r>
            <a:r>
              <a:rPr lang="en-US" dirty="0"/>
              <a:t>performance, business process, and technology that collectively creates value </a:t>
            </a:r>
            <a:r>
              <a:rPr lang="en-US" dirty="0" smtClean="0"/>
              <a:t>by improving </a:t>
            </a:r>
            <a:r>
              <a:rPr lang="en-US" dirty="0"/>
              <a:t>business performance.</a:t>
            </a:r>
            <a:endParaRPr lang="en-US" b="1" i="1" dirty="0" smtClean="0"/>
          </a:p>
          <a:p>
            <a:r>
              <a:rPr lang="en-US" b="1" i="1" dirty="0"/>
              <a:t>The managing </a:t>
            </a:r>
            <a:r>
              <a:rPr lang="en-US" b="1" i="1" dirty="0" smtClean="0"/>
              <a:t>phase</a:t>
            </a:r>
            <a:r>
              <a:rPr lang="en-US" b="1" i="1" dirty="0"/>
              <a:t> </a:t>
            </a:r>
            <a:r>
              <a:rPr lang="en-US" dirty="0"/>
              <a:t>This phase directs, coordinates, and monitors the activities</a:t>
            </a:r>
            <a:endParaRPr lang="en-US" b="1" i="1" dirty="0" smtClean="0"/>
          </a:p>
          <a:p>
            <a:r>
              <a:rPr lang="en-US" b="1" i="1" dirty="0"/>
              <a:t>The operating </a:t>
            </a:r>
            <a:r>
              <a:rPr lang="en-US" b="1" i="1" dirty="0" smtClean="0"/>
              <a:t>phase </a:t>
            </a:r>
            <a:r>
              <a:rPr lang="en-US" dirty="0"/>
              <a:t>This phase operates the new business capabilities that were </a:t>
            </a:r>
            <a:r>
              <a:rPr lang="en-US" dirty="0" smtClean="0"/>
              <a:t>created in </a:t>
            </a:r>
            <a:r>
              <a:rPr lang="en-US" dirty="0"/>
              <a:t>the delivering </a:t>
            </a:r>
            <a:r>
              <a:rPr lang="en-US" dirty="0" smtClean="0"/>
              <a:t>phase to improve.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34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46" y="1392072"/>
            <a:ext cx="4601308" cy="4784891"/>
          </a:xfrm>
        </p:spPr>
      </p:pic>
    </p:spTree>
    <p:extLst>
      <p:ext uri="{BB962C8B-B14F-4D97-AF65-F5344CB8AC3E}">
        <p14:creationId xmlns:p14="http://schemas.microsoft.com/office/powerpoint/2010/main" val="17810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</a:t>
            </a:r>
            <a:r>
              <a:rPr lang="en-US" b="1" dirty="0" smtClean="0"/>
              <a:t>DEVELOPMENT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gile</a:t>
            </a:r>
            <a:r>
              <a:rPr lang="en-US" dirty="0" smtClean="0"/>
              <a:t> </a:t>
            </a:r>
            <a:r>
              <a:rPr lang="en-US" dirty="0"/>
              <a:t>methodologies start with smaller sets of requirements, they start </a:t>
            </a:r>
            <a:r>
              <a:rPr lang="en-US" dirty="0" smtClean="0"/>
              <a:t>small and </a:t>
            </a:r>
            <a:r>
              <a:rPr lang="en-US" dirty="0"/>
              <a:t>deliver functionality incrementally in a series of </a:t>
            </a:r>
            <a:r>
              <a:rPr lang="en-US" dirty="0" smtClean="0"/>
              <a:t>releases.</a:t>
            </a:r>
          </a:p>
          <a:p>
            <a:r>
              <a:rPr lang="en-US" dirty="0" smtClean="0"/>
              <a:t>Users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be able to provide feedback quickly on how this system meets their needs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 requirement is missing or wrong, it can be corrected quickly </a:t>
            </a:r>
            <a:r>
              <a:rPr lang="en-US" dirty="0" smtClean="0"/>
              <a:t>rather </a:t>
            </a:r>
            <a:r>
              <a:rPr lang="en-US" dirty="0"/>
              <a:t>than requiring a long and expensive process</a:t>
            </a:r>
            <a:r>
              <a:rPr lang="en-US" dirty="0" smtClean="0"/>
              <a:t>.</a:t>
            </a:r>
          </a:p>
          <a:p>
            <a:r>
              <a:rPr lang="en-US" b="1" dirty="0"/>
              <a:t>W</a:t>
            </a:r>
            <a:r>
              <a:rPr lang="en-US" b="1" dirty="0" smtClean="0"/>
              <a:t>aterfall Model </a:t>
            </a:r>
            <a:r>
              <a:rPr lang="en-US" dirty="0" smtClean="0"/>
              <a:t>implementation</a:t>
            </a:r>
            <a:r>
              <a:rPr lang="en-US" dirty="0"/>
              <a:t>, if the first requirement implemented is wrong, an </a:t>
            </a:r>
            <a:r>
              <a:rPr lang="en-US" dirty="0" smtClean="0"/>
              <a:t>entire ERP </a:t>
            </a:r>
            <a:r>
              <a:rPr lang="en-US" dirty="0"/>
              <a:t>system could be implemented upon that basis</a:t>
            </a:r>
            <a:r>
              <a:rPr lang="en-US" dirty="0" smtClean="0"/>
              <a:t>.</a:t>
            </a:r>
          </a:p>
          <a:p>
            <a:r>
              <a:rPr lang="en-US" dirty="0"/>
              <a:t>An agile methodology has many different types of implementations. Two of the </a:t>
            </a:r>
            <a:r>
              <a:rPr lang="en-US" dirty="0" smtClean="0"/>
              <a:t>most popular </a:t>
            </a:r>
            <a:r>
              <a:rPr lang="en-US" dirty="0"/>
              <a:t>implementations are </a:t>
            </a:r>
            <a:r>
              <a:rPr lang="en-US" b="1" dirty="0"/>
              <a:t>Scrum and extreme programming (XP</a:t>
            </a:r>
            <a:r>
              <a:rPr lang="en-US" b="1" dirty="0" smtClean="0"/>
              <a:t>).</a:t>
            </a:r>
          </a:p>
          <a:p>
            <a:r>
              <a:rPr lang="en-US" dirty="0"/>
              <a:t>In </a:t>
            </a:r>
            <a:r>
              <a:rPr lang="en-US" b="1" dirty="0"/>
              <a:t>Scrum</a:t>
            </a:r>
            <a:r>
              <a:rPr lang="en-US" dirty="0"/>
              <a:t>, the </a:t>
            </a:r>
            <a:r>
              <a:rPr lang="en-US" dirty="0" smtClean="0"/>
              <a:t>methodology states </a:t>
            </a:r>
            <a:r>
              <a:rPr lang="en-US" dirty="0"/>
              <a:t>the following: “Instead of providing complete, detailed descriptions of how everything is </a:t>
            </a:r>
            <a:r>
              <a:rPr lang="en-US" dirty="0" smtClean="0"/>
              <a:t>to be </a:t>
            </a:r>
            <a:r>
              <a:rPr lang="en-US" dirty="0"/>
              <a:t>done on the project, much is left up to the team. This is done because the team will know </a:t>
            </a:r>
            <a:r>
              <a:rPr lang="en-US" dirty="0" smtClean="0"/>
              <a:t>best how </a:t>
            </a:r>
            <a:r>
              <a:rPr lang="en-US" dirty="0"/>
              <a:t>to solve its problem</a:t>
            </a:r>
            <a:r>
              <a:rPr lang="en-US" dirty="0" smtClean="0"/>
              <a:t>.”</a:t>
            </a:r>
          </a:p>
          <a:p>
            <a:r>
              <a:rPr lang="en-US" b="1" dirty="0" smtClean="0"/>
              <a:t>Extreme Programming </a:t>
            </a:r>
            <a:r>
              <a:rPr lang="en-US" dirty="0" smtClean="0"/>
              <a:t>(XP</a:t>
            </a:r>
            <a:r>
              <a:rPr lang="en-US" dirty="0"/>
              <a:t>) is successful because it stresses customer </a:t>
            </a:r>
            <a:r>
              <a:rPr lang="en-US" dirty="0" smtClean="0"/>
              <a:t>satisfaction . It </a:t>
            </a:r>
            <a:r>
              <a:rPr lang="en-US" dirty="0"/>
              <a:t>gives working software to </a:t>
            </a:r>
            <a:r>
              <a:rPr lang="en-US" dirty="0" smtClean="0"/>
              <a:t>the customers </a:t>
            </a:r>
            <a:r>
              <a:rPr lang="en-US" dirty="0"/>
              <a:t>quickly and incorporates their feedback quickly to build the best product possible.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6251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ERP Life Cycle Vs. SDLC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4" y="1375162"/>
            <a:ext cx="8315324" cy="5217230"/>
          </a:xfrm>
        </p:spPr>
      </p:pic>
    </p:spTree>
    <p:extLst>
      <p:ext uri="{BB962C8B-B14F-4D97-AF65-F5344CB8AC3E}">
        <p14:creationId xmlns:p14="http://schemas.microsoft.com/office/powerpoint/2010/main" val="125956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Roles of ERP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Book (</a:t>
            </a:r>
            <a:r>
              <a:rPr lang="en-US" dirty="0" err="1" smtClean="0"/>
              <a:t>Pg</a:t>
            </a:r>
            <a:r>
              <a:rPr lang="en-US" smtClean="0"/>
              <a:t> 110)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7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process of developing new information systems is often called the </a:t>
            </a:r>
            <a:r>
              <a:rPr lang="en-US" dirty="0">
                <a:solidFill>
                  <a:srgbClr val="FF0000"/>
                </a:solidFill>
              </a:rPr>
              <a:t>system development </a:t>
            </a:r>
            <a:r>
              <a:rPr lang="en-US" dirty="0" smtClean="0">
                <a:solidFill>
                  <a:srgbClr val="FF0000"/>
                </a:solidFill>
              </a:rPr>
              <a:t>life cycle.</a:t>
            </a:r>
          </a:p>
          <a:p>
            <a:r>
              <a:rPr lang="en-US" dirty="0"/>
              <a:t>S</a:t>
            </a:r>
            <a:r>
              <a:rPr lang="en-US" dirty="0" smtClean="0"/>
              <a:t>ystematic </a:t>
            </a:r>
            <a:r>
              <a:rPr lang="en-US" dirty="0"/>
              <a:t>process of </a:t>
            </a:r>
            <a:r>
              <a:rPr lang="en-US" b="1" dirty="0"/>
              <a:t>planning, designing, and creating </a:t>
            </a:r>
            <a:r>
              <a:rPr lang="en-US" b="1" dirty="0" smtClean="0"/>
              <a:t>an information system </a:t>
            </a:r>
            <a:r>
              <a:rPr lang="en-US" b="1" dirty="0"/>
              <a:t>for </a:t>
            </a:r>
            <a:r>
              <a:rPr lang="en-US" b="1" dirty="0" smtClean="0"/>
              <a:t>organizations.</a:t>
            </a:r>
          </a:p>
          <a:p>
            <a:r>
              <a:rPr lang="en-US" dirty="0"/>
              <a:t>SDLC uses a </a:t>
            </a:r>
            <a:r>
              <a:rPr lang="en-US" b="1" dirty="0"/>
              <a:t>systems approach </a:t>
            </a:r>
            <a:r>
              <a:rPr lang="en-US" dirty="0"/>
              <a:t>for problem solving that basically states that complex </a:t>
            </a:r>
            <a:r>
              <a:rPr lang="en-US" dirty="0" smtClean="0"/>
              <a:t>problems need </a:t>
            </a:r>
            <a:r>
              <a:rPr lang="en-US" dirty="0"/>
              <a:t>to be broken up into smaller manageable problems using a systems’ hierarchy, and </a:t>
            </a:r>
            <a:r>
              <a:rPr lang="en-US" dirty="0" smtClean="0"/>
              <a:t>then developing </a:t>
            </a:r>
            <a:r>
              <a:rPr lang="en-US" dirty="0"/>
              <a:t>a solution for each problem within the </a:t>
            </a:r>
            <a:r>
              <a:rPr lang="en-US" dirty="0" smtClean="0"/>
              <a:t>hierarchy.</a:t>
            </a:r>
          </a:p>
          <a:p>
            <a:r>
              <a:rPr lang="en-US" dirty="0"/>
              <a:t>It provides a </a:t>
            </a:r>
            <a:r>
              <a:rPr lang="en-US" b="1" dirty="0"/>
              <a:t>structured </a:t>
            </a:r>
            <a:r>
              <a:rPr lang="en-US" b="1" dirty="0" smtClean="0"/>
              <a:t>top-down problem </a:t>
            </a:r>
            <a:r>
              <a:rPr lang="en-US" b="1" dirty="0"/>
              <a:t>identification </a:t>
            </a:r>
            <a:r>
              <a:rPr lang="en-US" dirty="0"/>
              <a:t>and </a:t>
            </a:r>
            <a:r>
              <a:rPr lang="en-US" b="1" dirty="0"/>
              <a:t>bottom-up solution process </a:t>
            </a:r>
            <a:r>
              <a:rPr lang="en-US" dirty="0"/>
              <a:t>for managing complex problems</a:t>
            </a:r>
            <a:r>
              <a:rPr lang="en-US" dirty="0" smtClean="0"/>
              <a:t>.</a:t>
            </a:r>
          </a:p>
          <a:p>
            <a:r>
              <a:rPr lang="en-US" dirty="0"/>
              <a:t>The SDLC process requires both </a:t>
            </a:r>
            <a:r>
              <a:rPr lang="en-US" b="1" dirty="0"/>
              <a:t>technical </a:t>
            </a:r>
            <a:r>
              <a:rPr lang="en-US" b="1" dirty="0" smtClean="0"/>
              <a:t>and nontechnical </a:t>
            </a:r>
            <a:r>
              <a:rPr lang="en-US" b="1" dirty="0"/>
              <a:t>problem-solving skills</a:t>
            </a:r>
            <a:r>
              <a:rPr lang="en-US" dirty="0"/>
              <a:t>; therefore, the development team must understand </a:t>
            </a:r>
            <a:r>
              <a:rPr lang="en-US" dirty="0" smtClean="0"/>
              <a:t>technology, as </a:t>
            </a:r>
            <a:r>
              <a:rPr lang="en-US" dirty="0"/>
              <a:t>well as the organization’s business processes, culture, and </a:t>
            </a:r>
            <a:r>
              <a:rPr lang="en-US" dirty="0" smtClean="0"/>
              <a:t>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5" y="1690688"/>
            <a:ext cx="3134162" cy="27531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05" y="1027905"/>
            <a:ext cx="5928708" cy="47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Problems of SDLC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, developing a new system is </a:t>
            </a:r>
            <a:r>
              <a:rPr lang="en-US" b="1" dirty="0" smtClean="0"/>
              <a:t>time consuming </a:t>
            </a:r>
            <a:r>
              <a:rPr lang="en-US" dirty="0"/>
              <a:t>and tedious. In many cases the new system is outdated by </a:t>
            </a:r>
            <a:r>
              <a:rPr lang="en-US" dirty="0" smtClean="0"/>
              <a:t>the </a:t>
            </a:r>
            <a:r>
              <a:rPr lang="en-US" dirty="0"/>
              <a:t>time it is developed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/>
              <a:t>, the </a:t>
            </a:r>
            <a:r>
              <a:rPr lang="en-US" b="1" dirty="0"/>
              <a:t>cost </a:t>
            </a:r>
            <a:r>
              <a:rPr lang="en-US" dirty="0"/>
              <a:t>associated with the SDLC process is very high. The cost of recruiting the </a:t>
            </a:r>
            <a:r>
              <a:rPr lang="en-US" dirty="0" smtClean="0"/>
              <a:t>development team </a:t>
            </a:r>
            <a:r>
              <a:rPr lang="en-US" dirty="0"/>
              <a:t>and involving other members of the organization in the development process can </a:t>
            </a:r>
            <a:r>
              <a:rPr lang="en-US" dirty="0" smtClean="0"/>
              <a:t>be very </a:t>
            </a:r>
            <a:r>
              <a:rPr lang="en-US" dirty="0"/>
              <a:t>expensive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Finally</a:t>
            </a:r>
            <a:r>
              <a:rPr lang="en-US" dirty="0"/>
              <a:t>, all information systems do not require such a </a:t>
            </a:r>
            <a:r>
              <a:rPr lang="en-US" dirty="0" smtClean="0"/>
              <a:t>rigorous(strict) </a:t>
            </a:r>
            <a:r>
              <a:rPr lang="en-US" dirty="0"/>
              <a:t>SDLC process.</a:t>
            </a:r>
          </a:p>
        </p:txBody>
      </p:sp>
    </p:spTree>
    <p:extLst>
      <p:ext uri="{BB962C8B-B14F-4D97-AF65-F5344CB8AC3E}">
        <p14:creationId xmlns:p14="http://schemas.microsoft.com/office/powerpoint/2010/main" val="104038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SDLC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SDLC would be overkill for a </a:t>
            </a:r>
            <a:r>
              <a:rPr lang="en-US" b="1" dirty="0"/>
              <a:t>small-scale decision-making application</a:t>
            </a:r>
            <a:r>
              <a:rPr lang="en-US" dirty="0"/>
              <a:t>; </a:t>
            </a:r>
            <a:r>
              <a:rPr lang="en-US" dirty="0" smtClean="0"/>
              <a:t>therefore, over </a:t>
            </a:r>
            <a:r>
              <a:rPr lang="en-US" dirty="0"/>
              <a:t>the years organizations have used rapid approaches to SDLC that are quicker and </a:t>
            </a:r>
            <a:r>
              <a:rPr lang="en-US" dirty="0" smtClean="0"/>
              <a:t>less expensive </a:t>
            </a:r>
            <a:r>
              <a:rPr lang="en-US" dirty="0"/>
              <a:t>shortcuts to this process. These are called </a:t>
            </a:r>
            <a:r>
              <a:rPr lang="en-US" dirty="0">
                <a:solidFill>
                  <a:srgbClr val="FF0000"/>
                </a:solidFill>
              </a:rPr>
              <a:t>Rapid SDLC </a:t>
            </a:r>
            <a:r>
              <a:rPr lang="en-US" dirty="0" smtClean="0">
                <a:solidFill>
                  <a:srgbClr val="FF0000"/>
                </a:solidFill>
              </a:rPr>
              <a:t>approaches</a:t>
            </a:r>
            <a:r>
              <a:rPr lang="en-US" dirty="0" smtClean="0"/>
              <a:t>.</a:t>
            </a:r>
          </a:p>
          <a:p>
            <a:r>
              <a:rPr lang="en-US" dirty="0"/>
              <a:t>One rapid development approach is </a:t>
            </a:r>
            <a:r>
              <a:rPr lang="en-US" b="1" dirty="0" smtClean="0">
                <a:solidFill>
                  <a:srgbClr val="FF0000"/>
                </a:solidFill>
              </a:rPr>
              <a:t>prototyping</a:t>
            </a:r>
            <a:r>
              <a:rPr lang="en-US" i="1" dirty="0" smtClean="0"/>
              <a:t> </a:t>
            </a:r>
            <a:r>
              <a:rPr lang="en-US" dirty="0"/>
              <a:t>it implements a skeleton or a prototype of </a:t>
            </a:r>
            <a:r>
              <a:rPr lang="en-US" dirty="0" smtClean="0"/>
              <a:t>the actual </a:t>
            </a:r>
            <a:r>
              <a:rPr lang="en-US" dirty="0"/>
              <a:t>system with a focus on input (i.e., user interface) and output (i.e., screen displays </a:t>
            </a:r>
            <a:r>
              <a:rPr lang="en-US" dirty="0" smtClean="0"/>
              <a:t>and reports </a:t>
            </a:r>
            <a:r>
              <a:rPr lang="en-US" dirty="0"/>
              <a:t>generated with dummy data</a:t>
            </a:r>
            <a:r>
              <a:rPr lang="en-US" dirty="0" smtClean="0"/>
              <a:t>).</a:t>
            </a:r>
          </a:p>
          <a:p>
            <a:r>
              <a:rPr lang="en-US" dirty="0"/>
              <a:t>The idea is to demonstrate the system functionality as </a:t>
            </a:r>
            <a:r>
              <a:rPr lang="en-US" dirty="0" smtClean="0"/>
              <a:t>soon as </a:t>
            </a:r>
            <a:r>
              <a:rPr lang="en-US" dirty="0"/>
              <a:t>possible to the users and to get their </a:t>
            </a:r>
            <a:r>
              <a:rPr lang="en-US" b="1" dirty="0"/>
              <a:t>feedback</a:t>
            </a:r>
            <a:r>
              <a:rPr lang="en-US" dirty="0"/>
              <a:t> on the </a:t>
            </a:r>
            <a:r>
              <a:rPr lang="en-US" dirty="0" smtClean="0"/>
              <a:t>prototype.</a:t>
            </a:r>
          </a:p>
          <a:p>
            <a:r>
              <a:rPr lang="en-US" dirty="0" smtClean="0"/>
              <a:t>This user-interactive </a:t>
            </a:r>
            <a:r>
              <a:rPr lang="en-US" dirty="0"/>
              <a:t>systems because the prototype is eventually converted into </a:t>
            </a:r>
            <a:r>
              <a:rPr lang="en-US" dirty="0" smtClean="0"/>
              <a:t>a full-scale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In ERP implementations, many companies install a </a:t>
            </a:r>
            <a:r>
              <a:rPr lang="en-US" b="1" dirty="0"/>
              <a:t>sandbox system </a:t>
            </a:r>
            <a:r>
              <a:rPr lang="en-US" dirty="0"/>
              <a:t>to </a:t>
            </a:r>
            <a:r>
              <a:rPr lang="en-US" dirty="0" smtClean="0"/>
              <a:t>expose users </a:t>
            </a:r>
            <a:r>
              <a:rPr lang="en-US" dirty="0"/>
              <a:t>to the system functionality</a:t>
            </a:r>
            <a:r>
              <a:rPr lang="en-US" dirty="0" smtClean="0"/>
              <a:t>.(prototyping)</a:t>
            </a:r>
          </a:p>
          <a:p>
            <a:r>
              <a:rPr lang="en-US" dirty="0"/>
              <a:t>Another rapid development approach is </a:t>
            </a:r>
            <a:r>
              <a:rPr lang="en-US" b="1" dirty="0">
                <a:solidFill>
                  <a:srgbClr val="FF0000"/>
                </a:solidFill>
              </a:rPr>
              <a:t>end-user development (EUD), </a:t>
            </a:r>
            <a:r>
              <a:rPr lang="en-US" dirty="0"/>
              <a:t>which lets the </a:t>
            </a:r>
            <a:r>
              <a:rPr lang="en-US" dirty="0" smtClean="0"/>
              <a:t>end users </a:t>
            </a:r>
            <a:r>
              <a:rPr lang="en-US" dirty="0"/>
              <a:t>create their own applications</a:t>
            </a:r>
            <a:r>
              <a:rPr lang="en-US" dirty="0" smtClean="0"/>
              <a:t>.</a:t>
            </a:r>
          </a:p>
          <a:p>
            <a:r>
              <a:rPr lang="en-US" dirty="0"/>
              <a:t>In this process the users are trained by the IT staff or </a:t>
            </a:r>
            <a:r>
              <a:rPr lang="en-US" dirty="0" smtClean="0"/>
              <a:t>professional trainers </a:t>
            </a:r>
            <a:r>
              <a:rPr lang="en-US" dirty="0"/>
              <a:t>to develop </a:t>
            </a:r>
            <a:r>
              <a:rPr lang="en-US" b="1" dirty="0"/>
              <a:t>customized </a:t>
            </a:r>
            <a:r>
              <a:rPr lang="en-US" b="1" dirty="0" smtClean="0"/>
              <a:t>applications </a:t>
            </a:r>
            <a:r>
              <a:rPr lang="en-US" dirty="0" smtClean="0"/>
              <a:t>using spreadsheets and Access Database.</a:t>
            </a:r>
          </a:p>
          <a:p>
            <a:r>
              <a:rPr lang="en-US" dirty="0"/>
              <a:t>EUD is applicable in ERP for designing custom reports from the ERP </a:t>
            </a:r>
            <a:r>
              <a:rPr lang="en-US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9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ERP IMPLEMENTATION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825625"/>
            <a:ext cx="10710862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ERP applications are </a:t>
            </a:r>
            <a:r>
              <a:rPr lang="en-US" b="1" dirty="0"/>
              <a:t>prepackaged software </a:t>
            </a:r>
            <a:r>
              <a:rPr lang="en-US" dirty="0"/>
              <a:t>developed by commercial software vendors and </a:t>
            </a:r>
            <a:r>
              <a:rPr lang="en-US" dirty="0" smtClean="0"/>
              <a:t>custom installed </a:t>
            </a:r>
            <a:r>
              <a:rPr lang="en-US" dirty="0"/>
              <a:t>for organizations to automate and integrate the various business processes. Although </a:t>
            </a:r>
            <a:r>
              <a:rPr lang="en-US" dirty="0" smtClean="0"/>
              <a:t>an ERP </a:t>
            </a:r>
            <a:r>
              <a:rPr lang="en-US" dirty="0"/>
              <a:t>is packaged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These are </a:t>
            </a:r>
            <a:r>
              <a:rPr lang="en-US" b="1" dirty="0"/>
              <a:t>complex software packages </a:t>
            </a:r>
            <a:r>
              <a:rPr lang="en-US" dirty="0"/>
              <a:t>costing millions of dollars to develop and maintain that </a:t>
            </a:r>
            <a:r>
              <a:rPr lang="en-US" dirty="0" smtClean="0"/>
              <a:t>automate hundreds </a:t>
            </a:r>
            <a:r>
              <a:rPr lang="en-US" dirty="0"/>
              <a:t>of business processes in an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Furthermore, applications </a:t>
            </a:r>
            <a:r>
              <a:rPr lang="en-US" dirty="0"/>
              <a:t>are </a:t>
            </a:r>
            <a:r>
              <a:rPr lang="en-US" b="1" dirty="0"/>
              <a:t>mission </a:t>
            </a:r>
            <a:r>
              <a:rPr lang="en-US" b="1" dirty="0" smtClean="0"/>
              <a:t>critical </a:t>
            </a:r>
            <a:r>
              <a:rPr lang="en-US" dirty="0" smtClean="0"/>
              <a:t>(i.e</a:t>
            </a:r>
            <a:r>
              <a:rPr lang="en-US" dirty="0"/>
              <a:t>., if they fail or break down, the organization will stop functioning</a:t>
            </a:r>
            <a:r>
              <a:rPr lang="en-US" dirty="0" smtClean="0"/>
              <a:t>).</a:t>
            </a:r>
          </a:p>
          <a:p>
            <a:r>
              <a:rPr lang="en-US" dirty="0"/>
              <a:t>ERP systems can be deployed in a </a:t>
            </a:r>
            <a:r>
              <a:rPr lang="en-US" b="1" dirty="0"/>
              <a:t>big bang or phased </a:t>
            </a:r>
            <a:r>
              <a:rPr lang="en-US" b="1" dirty="0" smtClean="0"/>
              <a:t>approach </a:t>
            </a:r>
            <a:r>
              <a:rPr lang="en-US" dirty="0" smtClean="0"/>
              <a:t>, either </a:t>
            </a:r>
            <a:r>
              <a:rPr lang="en-US" dirty="0"/>
              <a:t>of which initiates the stages of a system development life cycle</a:t>
            </a:r>
            <a:r>
              <a:rPr lang="en-US" dirty="0" smtClean="0"/>
              <a:t>.</a:t>
            </a:r>
          </a:p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cycle consists of </a:t>
            </a:r>
            <a:r>
              <a:rPr lang="en-US" b="1" dirty="0"/>
              <a:t>four </a:t>
            </a:r>
            <a:r>
              <a:rPr lang="en-US" b="1" dirty="0" smtClean="0"/>
              <a:t>phases</a:t>
            </a:r>
            <a:r>
              <a:rPr lang="en-US" dirty="0" smtClean="0"/>
              <a:t>—adaptation(system investigation), acceptance(Approval), routinization (discipline(inline)), </a:t>
            </a:r>
            <a:r>
              <a:rPr lang="en-US" dirty="0"/>
              <a:t>and </a:t>
            </a:r>
            <a:r>
              <a:rPr lang="en-US" dirty="0" smtClean="0"/>
              <a:t>infusion(maintenance or explore).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  Differences between ERP and Other Software Packages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4" y="1825625"/>
            <a:ext cx="10221892" cy="4351338"/>
          </a:xfrm>
        </p:spPr>
      </p:pic>
    </p:spTree>
    <p:extLst>
      <p:ext uri="{BB962C8B-B14F-4D97-AF65-F5344CB8AC3E}">
        <p14:creationId xmlns:p14="http://schemas.microsoft.com/office/powerpoint/2010/main" val="267622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ERP implementation plan is used to create a </a:t>
            </a:r>
            <a:r>
              <a:rPr lang="en-US" b="1" dirty="0"/>
              <a:t>roadmap</a:t>
            </a:r>
            <a:r>
              <a:rPr lang="en-US" dirty="0"/>
              <a:t> or blueprint to meet cost, scope, </a:t>
            </a:r>
            <a:r>
              <a:rPr lang="en-US" dirty="0" smtClean="0"/>
              <a:t>and time </a:t>
            </a:r>
            <a:r>
              <a:rPr lang="en-US" dirty="0"/>
              <a:t>constraints of an </a:t>
            </a:r>
            <a:r>
              <a:rPr lang="en-US" dirty="0" smtClean="0"/>
              <a:t>implementation . The </a:t>
            </a:r>
            <a:r>
              <a:rPr lang="en-US" b="1" dirty="0"/>
              <a:t>appropriateness</a:t>
            </a:r>
            <a:r>
              <a:rPr lang="en-US" dirty="0"/>
              <a:t> of the plan </a:t>
            </a:r>
            <a:r>
              <a:rPr lang="en-US" dirty="0" smtClean="0"/>
              <a:t>depends, in </a:t>
            </a:r>
            <a:r>
              <a:rPr lang="en-US" dirty="0"/>
              <a:t>part, on the project, the company, and the reasons for the </a:t>
            </a:r>
            <a:r>
              <a:rPr lang="en-US" dirty="0" smtClean="0"/>
              <a:t>implementation . Following </a:t>
            </a:r>
            <a:r>
              <a:rPr lang="en-US" dirty="0"/>
              <a:t>are </a:t>
            </a:r>
            <a:r>
              <a:rPr lang="en-US" b="1" dirty="0"/>
              <a:t>three major implementation plan </a:t>
            </a:r>
            <a:r>
              <a:rPr lang="en-US" dirty="0"/>
              <a:t>choices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Comprehensive</a:t>
            </a:r>
            <a:r>
              <a:rPr lang="en-US" dirty="0" smtClean="0"/>
              <a:t> : </a:t>
            </a:r>
            <a:r>
              <a:rPr lang="en-US" dirty="0"/>
              <a:t>A comprehensive ERP integration plan is the most expensive, </a:t>
            </a:r>
            <a:r>
              <a:rPr lang="en-US" dirty="0" smtClean="0"/>
              <a:t>lengthy , and </a:t>
            </a:r>
            <a:r>
              <a:rPr lang="en-US" dirty="0"/>
              <a:t>costly approach. It involves implementation of the full functionality of the ERP </a:t>
            </a:r>
            <a:r>
              <a:rPr lang="en-US" dirty="0" smtClean="0"/>
              <a:t>software in </a:t>
            </a:r>
            <a:r>
              <a:rPr lang="en-US" dirty="0"/>
              <a:t>addition to industry-specific modules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Middle </a:t>
            </a:r>
            <a:r>
              <a:rPr lang="en-US" b="1" dirty="0"/>
              <a:t>of the </a:t>
            </a:r>
            <a:r>
              <a:rPr lang="en-US" b="1" dirty="0" smtClean="0"/>
              <a:t>Road : </a:t>
            </a:r>
            <a:r>
              <a:rPr lang="en-US" dirty="0"/>
              <a:t>A middle-of-the-road ERP implementation plan involves some </a:t>
            </a:r>
            <a:r>
              <a:rPr lang="en-US" dirty="0" smtClean="0"/>
              <a:t>changes in  the </a:t>
            </a:r>
            <a:r>
              <a:rPr lang="en-US" dirty="0"/>
              <a:t>core ERP modules and a significant amount of BPR. The </a:t>
            </a:r>
            <a:r>
              <a:rPr lang="en-US" dirty="0" smtClean="0"/>
              <a:t>middle-of-the-road approach </a:t>
            </a:r>
            <a:r>
              <a:rPr lang="en-US" dirty="0"/>
              <a:t>is not as expensive </a:t>
            </a:r>
            <a:r>
              <a:rPr lang="en-US" dirty="0" smtClean="0"/>
              <a:t>and nor as straightforward </a:t>
            </a:r>
          </a:p>
          <a:p>
            <a:pPr marL="0" indent="0">
              <a:buNone/>
            </a:pPr>
            <a:r>
              <a:rPr lang="en-US" b="1" dirty="0" smtClean="0"/>
              <a:t>Vanilla : </a:t>
            </a:r>
            <a:r>
              <a:rPr lang="en-US" dirty="0" smtClean="0"/>
              <a:t>A vanilla ERP implementation plan utilizes core ERP functionality and exploits the </a:t>
            </a:r>
            <a:r>
              <a:rPr lang="en-US" dirty="0"/>
              <a:t>best practice business processes built into the software. A company following a </a:t>
            </a:r>
            <a:r>
              <a:rPr lang="en-US" dirty="0" smtClean="0"/>
              <a:t> vanilla implementation </a:t>
            </a:r>
            <a:r>
              <a:rPr lang="en-US" dirty="0"/>
              <a:t>will have to simply align their business processes to the ERP </a:t>
            </a:r>
            <a:r>
              <a:rPr lang="en-US" dirty="0" smtClean="0"/>
              <a:t>system, rather </a:t>
            </a:r>
            <a:r>
              <a:rPr lang="en-US" dirty="0"/>
              <a:t>than modify the software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8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2031</Words>
  <Application>Microsoft Office PowerPoint</Application>
  <PresentationFormat>Widescreen</PresentationFormat>
  <Paragraphs>102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Chap#4</vt:lpstr>
      <vt:lpstr>Overview</vt:lpstr>
      <vt:lpstr>SYSTEMS DEVELOPMENT LIFE CYCLE</vt:lpstr>
      <vt:lpstr>SDLC</vt:lpstr>
      <vt:lpstr> Problems of SDLC</vt:lpstr>
      <vt:lpstr>Rapid SDLC approaches</vt:lpstr>
      <vt:lpstr>ERP IMPLEMENTATION LIFE CYCLE</vt:lpstr>
      <vt:lpstr>  Differences between ERP and Other Software Packages</vt:lpstr>
      <vt:lpstr>ERP Implementation Plan</vt:lpstr>
      <vt:lpstr>ERP Implementation Methodology</vt:lpstr>
      <vt:lpstr>Traditional ERP Life Cycle</vt:lpstr>
      <vt:lpstr>Diagram</vt:lpstr>
      <vt:lpstr>Role of Change Management</vt:lpstr>
      <vt:lpstr>Diagram</vt:lpstr>
      <vt:lpstr>Total Solution</vt:lpstr>
      <vt:lpstr>FASTTRACK Approach</vt:lpstr>
      <vt:lpstr>Rapid-Re Approach</vt:lpstr>
      <vt:lpstr>ACCELERATED SAP (ASAP)</vt:lpstr>
      <vt:lpstr>BUSINESS INTEGRATION METHODOLOGY (BIM)</vt:lpstr>
      <vt:lpstr>AGILE DEVELOPMENT Method</vt:lpstr>
      <vt:lpstr>ERP Life Cycle Vs. SDLC</vt:lpstr>
      <vt:lpstr>Roles of ERP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Chap#4</dc:title>
  <dc:creator>Microsoft account</dc:creator>
  <cp:lastModifiedBy>Microsoft account</cp:lastModifiedBy>
  <cp:revision>34</cp:revision>
  <dcterms:created xsi:type="dcterms:W3CDTF">2021-04-19T17:21:19Z</dcterms:created>
  <dcterms:modified xsi:type="dcterms:W3CDTF">2021-04-23T18:43:39Z</dcterms:modified>
</cp:coreProperties>
</file>