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0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3CB1-2B33-40A9-B5E2-49E2A76AA3FB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1602-A75C-4390-9FB0-D3744FB916A0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831850" y="382138"/>
            <a:ext cx="10515600" cy="2947916"/>
          </a:xfrm>
        </p:spPr>
        <p:txBody>
          <a:bodyPr/>
          <a:p>
            <a:r>
              <a:rPr b="1" dirty="0" sz="1600" lang="en-US" smtClean="0"/>
              <a:t>				</a:t>
            </a:r>
            <a:r>
              <a:rPr b="1" sz="1600" lang="en-US" smtClean="0"/>
              <a:t>  </a:t>
            </a:r>
            <a:r>
              <a:rPr b="1" dirty="0" sz="1600" lang="en-US" smtClean="0"/>
              <a:t>Subject : </a:t>
            </a:r>
            <a:r>
              <a:rPr b="1" sz="1600" lang="en-US" smtClean="0"/>
              <a:t>Enterprise Systems           </a:t>
            </a:r>
            <a:r>
              <a:rPr dirty="0" lang="en-US" smtClean="0"/>
              <a:t/>
            </a:r>
            <a:br>
              <a:rPr dirty="0" lang="en-US" smtClean="0"/>
            </a:br>
            <a:r>
              <a:rPr dirty="0" lang="en-US"/>
              <a:t/>
            </a:r>
            <a:br>
              <a:rPr dirty="0" lang="en-US"/>
            </a:br>
            <a:r>
              <a:rPr dirty="0" lang="en-US" smtClean="0"/>
              <a:t>				</a:t>
            </a:r>
            <a:r>
              <a:rPr b="1" dirty="0" lang="en-US" smtClean="0"/>
              <a:t>Chap#6</a:t>
            </a:r>
            <a:endParaRPr b="1" dirty="0" lang="en-US"/>
          </a:p>
        </p:txBody>
      </p:sp>
      <p:sp>
        <p:nvSpPr>
          <p:cNvPr id="1048587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39237"/>
            <a:ext cx="10515600" cy="2650414"/>
          </a:xfrm>
        </p:spPr>
        <p:txBody>
          <a:bodyPr/>
          <a:p>
            <a:r>
              <a:rPr dirty="0" lang="en-US" smtClean="0"/>
              <a:t>                    </a:t>
            </a:r>
            <a:r>
              <a:rPr b="1" dirty="0" sz="4400" lang="en-US" smtClean="0">
                <a:solidFill>
                  <a:schemeClr val="tx1"/>
                </a:solidFill>
              </a:rPr>
              <a:t>Software and Vendor Selection</a:t>
            </a:r>
            <a:endParaRPr b="1" dirty="0" sz="44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/>
              <a:t>High-Level ERP Purchase Process</a:t>
            </a:r>
            <a:endParaRPr b="1"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5036023"/>
          </a:xfrm>
        </p:spPr>
        <p:txBody>
          <a:bodyPr>
            <a:noAutofit/>
          </a:bodyPr>
          <a:p>
            <a:pPr indent="0" marL="0">
              <a:buNone/>
            </a:pPr>
            <a:r>
              <a:rPr b="1" dirty="0" sz="1400" lang="en-US"/>
              <a:t>1. </a:t>
            </a:r>
            <a:r>
              <a:rPr dirty="0" sz="1400" lang="en-US"/>
              <a:t>Vendor research and information gathering</a:t>
            </a:r>
          </a:p>
          <a:p>
            <a:pPr indent="0" marL="0">
              <a:buNone/>
            </a:pPr>
            <a:r>
              <a:rPr b="1" dirty="0" sz="1400" lang="en-US"/>
              <a:t>2. </a:t>
            </a:r>
            <a:r>
              <a:rPr dirty="0" sz="1400" lang="en-US"/>
              <a:t>High-level vendor demonstrations and evaluation</a:t>
            </a:r>
          </a:p>
          <a:p>
            <a:pPr indent="0" marL="0">
              <a:buNone/>
            </a:pPr>
            <a:r>
              <a:rPr b="1" dirty="0" sz="1400" lang="en-US"/>
              <a:t>3. </a:t>
            </a:r>
            <a:r>
              <a:rPr dirty="0" sz="1400" lang="en-US"/>
              <a:t>Needs and requirements assessment using current legacy systems, business process </a:t>
            </a:r>
            <a:r>
              <a:rPr dirty="0" sz="1400" lang="en-US" smtClean="0"/>
              <a:t>reengineering analysis</a:t>
            </a:r>
            <a:r>
              <a:rPr dirty="0" sz="1400" lang="en-US"/>
              <a:t>, or both</a:t>
            </a:r>
          </a:p>
          <a:p>
            <a:pPr indent="0" marL="0">
              <a:buNone/>
            </a:pPr>
            <a:r>
              <a:rPr b="1" dirty="0" sz="1400" lang="en-US"/>
              <a:t>4. </a:t>
            </a:r>
            <a:r>
              <a:rPr dirty="0" sz="1400" lang="en-US"/>
              <a:t>Development of request for bid or proposal (if needed or desired)</a:t>
            </a:r>
          </a:p>
          <a:p>
            <a:pPr indent="0" marL="0">
              <a:buNone/>
            </a:pPr>
            <a:r>
              <a:rPr b="1" dirty="0" sz="1400" lang="en-US"/>
              <a:t>5. </a:t>
            </a:r>
            <a:r>
              <a:rPr dirty="0" sz="1400" lang="en-US"/>
              <a:t>Release request for bid to vendors</a:t>
            </a:r>
          </a:p>
          <a:p>
            <a:pPr indent="0" marL="0">
              <a:buNone/>
            </a:pPr>
            <a:r>
              <a:rPr b="1" dirty="0" sz="1400" lang="en-US"/>
              <a:t>6. </a:t>
            </a:r>
            <a:r>
              <a:rPr dirty="0" sz="1400" lang="en-US"/>
              <a:t>Analysis and selection</a:t>
            </a:r>
          </a:p>
          <a:p>
            <a:pPr lvl="1"/>
            <a:r>
              <a:rPr dirty="0" sz="1400" lang="en-US"/>
              <a:t>Evaluation of bids</a:t>
            </a:r>
          </a:p>
          <a:p>
            <a:pPr lvl="1"/>
            <a:r>
              <a:rPr dirty="0" sz="1400" lang="en-US"/>
              <a:t>Functional evaluation</a:t>
            </a:r>
          </a:p>
          <a:p>
            <a:pPr lvl="1"/>
            <a:r>
              <a:rPr dirty="0" sz="1400" lang="en-US"/>
              <a:t>Technical evaluation</a:t>
            </a:r>
          </a:p>
          <a:p>
            <a:pPr lvl="1"/>
            <a:r>
              <a:rPr dirty="0" sz="1400" lang="en-US"/>
              <a:t>Vendor-detailed demonstrations</a:t>
            </a:r>
          </a:p>
          <a:p>
            <a:pPr lvl="1"/>
            <a:r>
              <a:rPr dirty="0" sz="1400" lang="en-US"/>
              <a:t>Contact references</a:t>
            </a:r>
          </a:p>
          <a:p>
            <a:pPr lvl="1"/>
            <a:r>
              <a:rPr dirty="0" sz="1400" lang="en-US"/>
              <a:t>Develop a total cost of ownership</a:t>
            </a:r>
          </a:p>
          <a:p>
            <a:pPr indent="0" marL="0">
              <a:buNone/>
            </a:pPr>
            <a:r>
              <a:rPr b="1" dirty="0" sz="1400" lang="en-US"/>
              <a:t>7. </a:t>
            </a:r>
            <a:r>
              <a:rPr dirty="0" sz="1400" lang="en-US"/>
              <a:t>Vendor(s) negotiation</a:t>
            </a:r>
          </a:p>
          <a:p>
            <a:pPr lvl="1"/>
            <a:r>
              <a:rPr dirty="0" sz="1400" lang="en-US"/>
              <a:t>Contract review and change</a:t>
            </a:r>
          </a:p>
          <a:p>
            <a:pPr lvl="1"/>
            <a:r>
              <a:rPr dirty="0" sz="1400" lang="en-US"/>
              <a:t>Pricing—software, maintenance, and consulting support</a:t>
            </a:r>
          </a:p>
          <a:p>
            <a:pPr indent="0" marL="0">
              <a:buNone/>
            </a:pPr>
            <a:r>
              <a:rPr b="1" dirty="0" sz="1400" lang="en-US"/>
              <a:t>8. </a:t>
            </a:r>
            <a:r>
              <a:rPr dirty="0" sz="1400" lang="en-US"/>
              <a:t>Purchase system (let the fun begin)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000" lang="en-US"/>
              <a:t>MATCHING USER REQUIREMENTS TO FEATURES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/>
              <a:t>There are two approaches to matching requirements to an ERP system. The traditional </a:t>
            </a:r>
            <a:r>
              <a:rPr dirty="0" lang="en-US" smtClean="0"/>
              <a:t>approach is </a:t>
            </a:r>
            <a:r>
              <a:rPr dirty="0" lang="en-US"/>
              <a:t>to meet with departments and groups in the organization to define requirements taking </a:t>
            </a:r>
            <a:r>
              <a:rPr dirty="0" lang="en-US" smtClean="0"/>
              <a:t>into account </a:t>
            </a:r>
            <a:r>
              <a:rPr dirty="0" lang="en-US"/>
              <a:t>legacy system functionality and BPR. A newer approach that has historically </a:t>
            </a:r>
            <a:r>
              <a:rPr dirty="0" lang="en-US" smtClean="0"/>
              <a:t>been addressed </a:t>
            </a:r>
            <a:r>
              <a:rPr dirty="0" lang="en-US"/>
              <a:t>after the ERP was purchased is a format fit/gap process</a:t>
            </a:r>
            <a:r>
              <a:rPr dirty="0" lang="en-US" smtClean="0"/>
              <a:t>.</a:t>
            </a:r>
          </a:p>
          <a:p>
            <a:r>
              <a:rPr dirty="0" lang="en-US"/>
              <a:t>With this information, </a:t>
            </a:r>
            <a:r>
              <a:rPr dirty="0" lang="en-US" smtClean="0"/>
              <a:t>the organization </a:t>
            </a:r>
            <a:r>
              <a:rPr dirty="0" lang="en-US"/>
              <a:t>can decide on what changes will be made to the system, if any, and get an estimate </a:t>
            </a:r>
            <a:r>
              <a:rPr dirty="0" lang="en-US" smtClean="0"/>
              <a:t>on how </a:t>
            </a:r>
            <a:r>
              <a:rPr dirty="0" lang="en-US"/>
              <a:t>much they cost. A benefit of this process is the organization will know up front what </a:t>
            </a:r>
            <a:r>
              <a:rPr dirty="0" lang="en-US" smtClean="0"/>
              <a:t>changes will </a:t>
            </a:r>
            <a:r>
              <a:rPr dirty="0" lang="en-US"/>
              <a:t>be made to the ERP and a cost estimate in addition to the ERP </a:t>
            </a:r>
            <a:r>
              <a:rPr dirty="0" lang="en-US" smtClean="0"/>
              <a:t>purchase.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REQUEST FOR BIDS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The bid process in private industry is not required, but in public institutions it almost always is. It is </a:t>
            </a:r>
            <a:r>
              <a:rPr dirty="0" lang="en-US" smtClean="0"/>
              <a:t>an expensive </a:t>
            </a:r>
            <a:r>
              <a:rPr dirty="0" lang="en-US"/>
              <a:t>and time-consuming process for both the company and vendor(s), but it can </a:t>
            </a:r>
            <a:r>
              <a:rPr dirty="0" lang="en-US" smtClean="0"/>
              <a:t>yield significant </a:t>
            </a:r>
            <a:r>
              <a:rPr dirty="0" lang="en-US"/>
              <a:t>software savings when done right. In addition, one of the benefits of bidding is a </a:t>
            </a:r>
            <a:r>
              <a:rPr dirty="0" lang="en-US" smtClean="0"/>
              <a:t>more detailed </a:t>
            </a:r>
            <a:r>
              <a:rPr dirty="0" lang="en-US"/>
              <a:t>understanding of the ERP system functionality and a willingness of the vendors to work </a:t>
            </a:r>
            <a:r>
              <a:rPr dirty="0" lang="en-US" smtClean="0"/>
              <a:t>with the </a:t>
            </a:r>
            <a:r>
              <a:rPr dirty="0" lang="en-US"/>
              <a:t>company better to ensure a successful </a:t>
            </a:r>
            <a:r>
              <a:rPr dirty="0" lang="en-US" smtClean="0"/>
              <a:t>implementation.</a:t>
            </a:r>
          </a:p>
          <a:p>
            <a:r>
              <a:rPr dirty="0" lang="en-US"/>
              <a:t>The goal will be to evaluate bids from vendors, comparing “apples to apples” </a:t>
            </a:r>
            <a:r>
              <a:rPr dirty="0" lang="en-US" smtClean="0"/>
              <a:t>to determine </a:t>
            </a:r>
            <a:r>
              <a:rPr dirty="0" lang="en-US"/>
              <a:t>which system will work best in the company’s current and future </a:t>
            </a:r>
            <a:r>
              <a:rPr dirty="0" lang="en-US" smtClean="0"/>
              <a:t>environment.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VENDOR ANALYSIS AND ELIMINATION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r>
              <a:rPr dirty="0" lang="en-US"/>
              <a:t>The task of evaluating ERP system bids will take organizing and planning. There will be </a:t>
            </a:r>
            <a:r>
              <a:rPr dirty="0" lang="en-US" smtClean="0"/>
              <a:t>many components </a:t>
            </a:r>
            <a:r>
              <a:rPr dirty="0" lang="en-US"/>
              <a:t>to a bid that require many different skill sets. </a:t>
            </a:r>
            <a:endParaRPr dirty="0" lang="en-US" smtClean="0"/>
          </a:p>
          <a:p>
            <a:r>
              <a:rPr dirty="0" lang="en-US" smtClean="0"/>
              <a:t>Office </a:t>
            </a:r>
            <a:r>
              <a:rPr dirty="0" lang="en-US"/>
              <a:t>staff will need to evaluate </a:t>
            </a:r>
            <a:r>
              <a:rPr dirty="0" lang="en-US" smtClean="0"/>
              <a:t>functionality , IT </a:t>
            </a:r>
            <a:r>
              <a:rPr dirty="0" lang="en-US"/>
              <a:t>staff will evaluate the technology requirements, and contract staff will need </a:t>
            </a:r>
            <a:r>
              <a:rPr dirty="0" lang="en-US" smtClean="0"/>
              <a:t>to evaluate </a:t>
            </a:r>
            <a:r>
              <a:rPr dirty="0" lang="en-US"/>
              <a:t>the contract and pricing of the system. </a:t>
            </a:r>
            <a:endParaRPr dirty="0" lang="en-US" smtClean="0"/>
          </a:p>
          <a:p>
            <a:r>
              <a:rPr dirty="0" lang="en-US" smtClean="0"/>
              <a:t>All </a:t>
            </a:r>
            <a:r>
              <a:rPr dirty="0" lang="en-US"/>
              <a:t>of this will need to be coordinated to </a:t>
            </a:r>
            <a:r>
              <a:rPr dirty="0" lang="en-US" smtClean="0"/>
              <a:t>select the </a:t>
            </a:r>
            <a:r>
              <a:rPr dirty="0" lang="en-US"/>
              <a:t>top one, two, or three vendors with which to start negotiating a purchase. If there is </a:t>
            </a:r>
            <a:r>
              <a:rPr dirty="0" lang="en-US" smtClean="0"/>
              <a:t>clearly only </a:t>
            </a:r>
            <a:r>
              <a:rPr dirty="0" lang="en-US"/>
              <a:t>one vendor that meets the needs with no close second, the negotiation should only </a:t>
            </a:r>
            <a:r>
              <a:rPr dirty="0" lang="en-US" smtClean="0"/>
              <a:t>include that vendor . If needed, bring </a:t>
            </a:r>
            <a:r>
              <a:rPr dirty="0" lang="en-US"/>
              <a:t>the vendor(s) in to clarify any questions and answers</a:t>
            </a:r>
            <a:r>
              <a:rPr dirty="0" lang="en-US" smtClean="0"/>
              <a:t>.</a:t>
            </a:r>
          </a:p>
          <a:p>
            <a:r>
              <a:rPr dirty="0" lang="en-US"/>
              <a:t>The bid evaluation and any vendor discussions should focus on the best fit. It is </a:t>
            </a:r>
            <a:r>
              <a:rPr dirty="0" lang="en-US" smtClean="0"/>
              <a:t>important to </a:t>
            </a:r>
            <a:r>
              <a:rPr dirty="0" lang="en-US"/>
              <a:t>understand that no vendor will meet all the requirements.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600" lang="en-US"/>
              <a:t>CONTRACT MANAGEMENT AND LICENSE AGREEMENTS</a:t>
            </a:r>
            <a:r>
              <a:rPr b="1" dirty="0" sz="3600" lang="en-US"/>
              <a:t>. </a:t>
            </a:r>
            <a:r>
              <a:rPr b="1" dirty="0" sz="3600" lang="en-US"/>
              <a:t> </a:t>
            </a:r>
            <a:r>
              <a:rPr b="1" dirty="0" sz="3600" lang="en-US"/>
              <a:t> </a:t>
            </a:r>
            <a:r>
              <a:rPr b="1" dirty="0" sz="3600" lang="en-US"/>
              <a:t> </a:t>
            </a:r>
            <a:r>
              <a:rPr b="1" dirty="0" sz="3600" lang="en-US"/>
              <a:t> </a:t>
            </a:r>
            <a:r>
              <a:rPr b="1" dirty="0" sz="3600" lang="en-US"/>
              <a:t> </a:t>
            </a:r>
            <a:r>
              <a:rPr b="1" dirty="0" sz="3600" lang="en-US">
                <a:solidFill>
                  <a:srgbClr val="D66565"/>
                </a:solidFill>
              </a:rPr>
              <a:t>I</a:t>
            </a:r>
            <a:r>
              <a:rPr b="1" dirty="0" sz="3600" lang="en-US">
                <a:solidFill>
                  <a:srgbClr val="D66565"/>
                </a:solidFill>
              </a:rPr>
              <a:t>M</a:t>
            </a:r>
            <a:r>
              <a:rPr b="1" dirty="0" sz="3600" lang="en-US">
                <a:solidFill>
                  <a:srgbClr val="D66565"/>
                </a:solidFill>
              </a:rPr>
              <a:t>P</a:t>
            </a:r>
            <a:r>
              <a:rPr b="1" dirty="0" sz="3600" lang="en-US">
                <a:solidFill>
                  <a:srgbClr val="D66565"/>
                </a:solidFill>
              </a:rPr>
              <a:t>O</a:t>
            </a:r>
            <a:r>
              <a:rPr b="1" dirty="0" sz="3600" lang="en-US">
                <a:solidFill>
                  <a:srgbClr val="D66565"/>
                </a:solidFill>
              </a:rPr>
              <a:t>R</a:t>
            </a:r>
            <a:r>
              <a:rPr b="1" dirty="0" sz="3600" lang="en-US">
                <a:solidFill>
                  <a:srgbClr val="D66565"/>
                </a:solidFill>
              </a:rPr>
              <a:t>TANT </a:t>
            </a:r>
            <a:endParaRPr altLang="en-US" lang="zh-CN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r>
              <a:rPr dirty="0" lang="en-US"/>
              <a:t>The goal of this phase is for a company </a:t>
            </a:r>
            <a:r>
              <a:rPr dirty="0" lang="en-US" smtClean="0"/>
              <a:t>and vendor </a:t>
            </a:r>
            <a:r>
              <a:rPr dirty="0" lang="en-US"/>
              <a:t>to end up with the best licensing agreement and prepare for a successful </a:t>
            </a:r>
            <a:r>
              <a:rPr dirty="0" lang="en-US" smtClean="0"/>
              <a:t>implementation. The </a:t>
            </a:r>
            <a:r>
              <a:rPr dirty="0" lang="en-US"/>
              <a:t>vendor with the best ERP fit and successful track record must be the one to “win” the bid</a:t>
            </a:r>
            <a:r>
              <a:rPr dirty="0" lang="en-US" smtClean="0"/>
              <a:t>.</a:t>
            </a:r>
          </a:p>
          <a:p>
            <a:r>
              <a:rPr dirty="0" lang="en-US"/>
              <a:t>Terms and conditions will be a significant </a:t>
            </a:r>
            <a:r>
              <a:rPr dirty="0" lang="en-US" smtClean="0"/>
              <a:t>part of </a:t>
            </a:r>
            <a:r>
              <a:rPr dirty="0" lang="en-US"/>
              <a:t>the contract and will be addressed by the buyers, contract attorneys</a:t>
            </a:r>
            <a:r>
              <a:rPr dirty="0" lang="en-US" smtClean="0"/>
              <a:t>.</a:t>
            </a:r>
          </a:p>
          <a:p>
            <a:r>
              <a:rPr dirty="0" lang="en-US"/>
              <a:t>The first is that all deliverables must </a:t>
            </a:r>
            <a:r>
              <a:rPr dirty="0" lang="en-US" smtClean="0"/>
              <a:t>be clearly </a:t>
            </a:r>
            <a:r>
              <a:rPr dirty="0" lang="en-US"/>
              <a:t>identified. They must be identified, and they must have delivery dates associated </a:t>
            </a:r>
            <a:r>
              <a:rPr dirty="0" lang="en-US" smtClean="0"/>
              <a:t>with them</a:t>
            </a:r>
            <a:r>
              <a:rPr dirty="0" lang="en-US"/>
              <a:t>. Next, you must ensure that you, the customer, have acceptance authority</a:t>
            </a:r>
            <a:r>
              <a:rPr dirty="0" lang="en-US" smtClean="0"/>
              <a:t>.</a:t>
            </a:r>
            <a:r>
              <a:rPr dirty="0" lang="en-US"/>
              <a:t> Finally, the contract should identify those responsible </a:t>
            </a:r>
            <a:r>
              <a:rPr dirty="0" lang="en-US" smtClean="0"/>
              <a:t>on both </a:t>
            </a:r>
            <a:r>
              <a:rPr dirty="0" lang="en-US"/>
              <a:t>sides for contract management and those who have the authority to authorize changes to </a:t>
            </a:r>
            <a:r>
              <a:rPr dirty="0" lang="en-US" smtClean="0"/>
              <a:t>the contract.</a:t>
            </a:r>
          </a:p>
          <a:p>
            <a:r>
              <a:rPr dirty="0" lang="en-US"/>
              <a:t>contract negotiations can take a significant amount of time to finalize, so </a:t>
            </a:r>
            <a:r>
              <a:rPr dirty="0" lang="en-US" smtClean="0"/>
              <a:t>expectations management </a:t>
            </a:r>
            <a:r>
              <a:rPr dirty="0" lang="en-US"/>
              <a:t>is very important during that time.</a:t>
            </a:r>
          </a:p>
        </p:txBody>
      </p:sp>
      <p:sp>
        <p:nvSpPr>
          <p:cNvPr id="104865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IMPLICATIONS FOR MANAGEMENT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9286" lnSpcReduction="20000"/>
          </a:bodyPr>
          <a:p>
            <a:r>
              <a:rPr dirty="0" lang="en-US"/>
              <a:t>Management must play a role in choosing the right system that will meet the company’s </a:t>
            </a:r>
            <a:r>
              <a:rPr dirty="0" lang="en-US" smtClean="0"/>
              <a:t>needs and </a:t>
            </a:r>
            <a:r>
              <a:rPr dirty="0" lang="en-US"/>
              <a:t>requirements. An open process based on realistic needs in selecting a vendor sets the </a:t>
            </a:r>
            <a:r>
              <a:rPr dirty="0" lang="en-US" smtClean="0"/>
              <a:t>stage for </a:t>
            </a:r>
            <a:r>
              <a:rPr dirty="0" lang="en-US"/>
              <a:t>the implementation. </a:t>
            </a:r>
            <a:endParaRPr dirty="0" lang="en-US" smtClean="0"/>
          </a:p>
          <a:p>
            <a:r>
              <a:rPr dirty="0" lang="en-US" smtClean="0"/>
              <a:t>System </a:t>
            </a:r>
            <a:r>
              <a:rPr dirty="0" lang="en-US"/>
              <a:t>needs or requirements can be based on the legacy system, </a:t>
            </a:r>
            <a:r>
              <a:rPr dirty="0" lang="en-US" smtClean="0"/>
              <a:t>a business </a:t>
            </a:r>
            <a:r>
              <a:rPr dirty="0" lang="en-US"/>
              <a:t>process reengineering analysis, or both. Most companies choose the latter </a:t>
            </a:r>
            <a:r>
              <a:rPr dirty="0" lang="en-US" smtClean="0"/>
              <a:t>because ERP </a:t>
            </a:r>
            <a:r>
              <a:rPr dirty="0" lang="en-US"/>
              <a:t>systems are such different systems from the majority of legacy systems</a:t>
            </a:r>
            <a:r>
              <a:rPr dirty="0" lang="en-US" smtClean="0"/>
              <a:t>.</a:t>
            </a:r>
          </a:p>
          <a:p>
            <a:r>
              <a:rPr dirty="0" lang="en-US"/>
              <a:t>Management must remember that the vendors are very skilled at selling their systems</a:t>
            </a:r>
            <a:r>
              <a:rPr dirty="0" lang="en-US" smtClean="0"/>
              <a:t>.</a:t>
            </a:r>
            <a:r>
              <a:rPr dirty="0" lang="en-US"/>
              <a:t> This will allow management to understand how the vendor will be able to </a:t>
            </a:r>
            <a:r>
              <a:rPr dirty="0" lang="en-US" smtClean="0"/>
              <a:t>address the </a:t>
            </a:r>
            <a:r>
              <a:rPr dirty="0" lang="en-US"/>
              <a:t>growing needs within the company and not feel like they are limited in direction and scope</a:t>
            </a:r>
            <a:r>
              <a:rPr dirty="0" lang="en-US" smtClean="0"/>
              <a:t>.</a:t>
            </a:r>
          </a:p>
          <a:p>
            <a:r>
              <a:rPr dirty="0" lang="en-US" smtClean="0"/>
              <a:t>Best </a:t>
            </a:r>
            <a:r>
              <a:rPr dirty="0" lang="en-US"/>
              <a:t>to have a couple of vendors that can meet the </a:t>
            </a:r>
            <a:r>
              <a:rPr dirty="0" lang="en-US" smtClean="0"/>
              <a:t>company needs </a:t>
            </a:r>
            <a:r>
              <a:rPr dirty="0" lang="en-US"/>
              <a:t>for an ERP system</a:t>
            </a:r>
            <a:r>
              <a:rPr dirty="0" lang="en-US" smtClean="0"/>
              <a:t>.</a:t>
            </a:r>
            <a:r>
              <a:rPr dirty="0" lang="en-US"/>
              <a:t> Remember that vendors have a staff of </a:t>
            </a:r>
            <a:r>
              <a:rPr dirty="0" lang="en-US" smtClean="0"/>
              <a:t>skilled negotiators </a:t>
            </a:r>
            <a:r>
              <a:rPr dirty="0" lang="en-US"/>
              <a:t>and do this on a regular basis.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                      Chap#6</dc:title>
  <dc:creator>Microsoft account</dc:creator>
  <cp:lastModifiedBy>Microsoft account</cp:lastModifiedBy>
  <dcterms:created xsi:type="dcterms:W3CDTF">2021-05-22T07:54:41Z</dcterms:created>
  <dcterms:modified xsi:type="dcterms:W3CDTF">2023-02-28T04:09:11Z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e07a442c2d6d4fd58b96674be75d1ff0</vt:lpwstr>
  </property>
</Properties>
</file>