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3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C091-8CF2-4FFD-8DAA-B92F973C904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8526-F3C8-46DD-9104-D8F4332C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23332"/>
            <a:ext cx="10515600" cy="2743199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b="1" dirty="0" smtClean="0"/>
              <a:t>Enterprise Systems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9487"/>
            <a:ext cx="10515600" cy="2350163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3600" b="1" dirty="0" smtClean="0">
                <a:solidFill>
                  <a:schemeClr val="tx1"/>
                </a:solidFill>
              </a:rPr>
              <a:t>   Chap# 7,8,9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1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Process Reengineering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i="1" dirty="0" smtClean="0"/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defined as “a set of logically related tasks performed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. 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“a structured, measured set of activities designed to produce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a particular customer or market. It implies a strong emphasis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how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is done within an organization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BPR methodology,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following: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Preparation—set goals and vision, identify teams, and develop an inventory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that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evaluated.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“as is” process and evaluate cross-organizational issues.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out “to be” processes based on best practices (i.e., related to ERP).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measure new processes based on meeting goals and vision.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Reevaluation—revise, adjust to improve processes.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32" y="-105727"/>
            <a:ext cx="353426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0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Gartner, BPM is defined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discipline that treats processes as assets that directly contribute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enterprise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driving operational excellence and business process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agility . BPM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methods, policies, metrics, management practices and software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optimize the organization processes to improve business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against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BPR and BPM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BPR and BPM are not the same, and the differences between them are discussed in this section.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BPR suggests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businesses will become competitive by redesigning core business processes. It aims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eliminating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intervention and automating the process, wherever possible. BPM is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radical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automation; instead, it follows an iterative approach of making incremental improvements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635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Successful </a:t>
            </a:r>
            <a:r>
              <a:rPr lang="en-US" sz="2800" b="1" dirty="0"/>
              <a:t>implementation of BPM requires separation </a:t>
            </a:r>
            <a:r>
              <a:rPr lang="en-US" sz="2800" b="1" dirty="0" smtClean="0"/>
              <a:t>contains </a:t>
            </a:r>
            <a:r>
              <a:rPr lang="en-US" sz="2800" b="1" dirty="0"/>
              <a:t>two broad categories of processes from one another.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HUMAN-INTENSIVE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processes are also known as “knowledge work.”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depend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people to do the work. The interaction of people with one another and with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databases are important. Human intervention is required to make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decisions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Examples: loan approvals, customer service.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SYSTEM-INTENSIVE PROCESSES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processes involve a large number of automated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that do not require human judgments and can be easily automated,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bank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processing.</a:t>
            </a:r>
          </a:p>
        </p:txBody>
      </p:sp>
    </p:spTree>
    <p:extLst>
      <p:ext uri="{BB962C8B-B14F-4D97-AF65-F5344CB8AC3E}">
        <p14:creationId xmlns:p14="http://schemas.microsoft.com/office/powerpoint/2010/main" val="260921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 (Business Process Management)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BPM software to manage business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 and simulation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—Users can directly use the software to design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need to be automated, graphically. BPM software has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drag-and-drop features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processes.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Systems integration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—BPM software lets other information systems like ERP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connected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processes, and hence information can flow between the systems.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and collaboration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—BPMS has Web forms and other user interfaces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help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to enter inputs and make other changes to the process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execution and monitoring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—BPMS lets job to be routed through the process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notifications electronically and also tracks performance indicators of processes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BPM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driven by the 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”:33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—establishing a set of defined user roles that will not change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absences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departures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—identifying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interactions necessary to complete a process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—developing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fixed set of process steps that will be followed in most situations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—electronically transferring forms and documents for review, approval, and so on</a:t>
            </a:r>
            <a:r>
              <a:rPr lang="en-US" sz="24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32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Post implementation </a:t>
            </a:r>
            <a:r>
              <a:rPr lang="en-US" sz="2400" b="1" dirty="0"/>
              <a:t>support is generally divided into the </a:t>
            </a:r>
            <a:r>
              <a:rPr lang="en-US" sz="2400" b="1" dirty="0" smtClean="0"/>
              <a:t>five points </a:t>
            </a:r>
            <a:r>
              <a:rPr lang="en-US" sz="2400" b="1" dirty="0"/>
              <a:t>that follow: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addressed before the Go-live and will continue at varying rates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Go-live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depending on the training strategy to be used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Go-live support.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day-to-day process when the users require assistance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or related to any mistakes and defects in the new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must be conducted periodically to ensure that the system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and that data entry processes are being followed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correction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identify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correct it will be a part of the stabilization 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Patches and fixes.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during the implementation process and even while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production, 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errors/bugs will be encountered and reported to the vendor for a 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features/upgrades.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system is ever complete: Businesses change or grow,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system must keep pace to remain current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office (PMO) is responsible for ensuring that project teams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well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and addressing the functionality issues in a timely, open, and efficient manner.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PMO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make certain that team activities stay synchronized and that progress is made.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 become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fragmented, it will often slow down an entire project, especially if teams are dependent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96" y="0"/>
            <a:ext cx="307700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    Module </a:t>
            </a:r>
            <a:r>
              <a:rPr lang="en-US" sz="3600" b="1" dirty="0"/>
              <a:t>experts and SMEs is the heart of any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Experts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analyzing requirements and converting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within the ERP. Module experts provide direction and application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to business process design, configuration, testing, training, and implementation.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Matter Experts (SMEs)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coordination and facilitation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between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team and the organization. SMEs coordinate and prioritize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SMEs provide leadership and functional expertise in support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knowledge in one or more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27612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85" y="1146412"/>
            <a:ext cx="5203230" cy="5390866"/>
          </a:xfrm>
        </p:spPr>
      </p:pic>
    </p:spTree>
    <p:extLst>
      <p:ext uri="{BB962C8B-B14F-4D97-AF65-F5344CB8AC3E}">
        <p14:creationId xmlns:p14="http://schemas.microsoft.com/office/powerpoint/2010/main" val="74711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Issues </a:t>
            </a:r>
            <a:r>
              <a:rPr lang="en-US" b="1" dirty="0"/>
              <a:t>the PMO will likely need to monitor or address during an ERP 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start-up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is often the case, ERP projects can take longer to start 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Interaction or goals between technical and functional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the system configuration or software take time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planned and managed well to ensure that the functional teams can complete their 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 of senior management for the length of the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occurs when the system may not 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planned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when there are unanticipated changes and budget overruns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Staff and professional consultant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roll-on process includes orienting the new staff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teams, implementation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methodology, project assumptions, and current project status, as well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within the project organization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Second guessing project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 that can be the most damaging is the second guessing from outside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more implementation issues as the project nears completion and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Passive–aggressive staff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Passive–aggressive staff or users can undermine a project’s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morale. The best approach to ensure that this behavior is minimized is through 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150459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>
            <a:normAutofit/>
          </a:bodyPr>
          <a:lstStyle/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“Organizational Change?”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concept of organizational change is in regard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wide change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opposed to smaller changes, such as adding a new person, modifying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Examples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wide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might include a change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mission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restructuring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technologies, mergers, major collaborations, “rightsizing,”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such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Total Quality Management, re-engineering, 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Change Management?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developing a planned approach to change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 The objective is typically to maximize the collective benefits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people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in the change and to minimize the risk of failure of implementing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discipline of change management deals primarily with the human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change, and is therefore related to pure and industrial psychology.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ORGANIZATION PROJECT MANAGEMENT MATURITY </a:t>
            </a:r>
            <a:r>
              <a:rPr lang="en-US" sz="3200" b="1" dirty="0" smtClean="0"/>
              <a:t>MODEL</a:t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		            </a:t>
            </a:r>
            <a:r>
              <a:rPr lang="en-US" sz="3200" dirty="0" smtClean="0">
                <a:solidFill>
                  <a:srgbClr val="FF0000"/>
                </a:solidFill>
              </a:rPr>
              <a:t>OPM3 </a:t>
            </a:r>
            <a:r>
              <a:rPr lang="en-US" sz="3200" dirty="0">
                <a:solidFill>
                  <a:srgbClr val="FF0000"/>
                </a:solidFill>
              </a:rPr>
              <a:t>model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OPM3 model is a three-step continuous improvement process. The steps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knowledge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assessment,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OPM3 analysis are as follows: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OPM3 helps organizations identify and deliver the right projects to advance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strategy.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OPM3, you will use organizational inputs to align projects across operations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projects that will deliver business results.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Improved project performance and return on investment with OPM3—experience a shift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thinking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position your organization for immediate gains and long-term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success. OPM3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isolates process improvements while forcing organizations to consider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pressures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operational and organizational efficiency.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OPM3 helps your organization align its strategy with the projects that sustain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success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Through a comprehensive collection of best practices, OPM3 guides your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stay the course and when to change direction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OPM3 mitigates operating costs by keeping projects aligned to business strategy.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maturity, OPM3’s diagnostic capabilities can guide any organization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58876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64" y="1337481"/>
            <a:ext cx="6358960" cy="5104262"/>
          </a:xfrm>
        </p:spPr>
      </p:pic>
    </p:spTree>
    <p:extLst>
      <p:ext uri="{BB962C8B-B14F-4D97-AF65-F5344CB8AC3E}">
        <p14:creationId xmlns:p14="http://schemas.microsoft.com/office/powerpoint/2010/main" val="85041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1482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          Enterprise Systems</vt:lpstr>
      <vt:lpstr>Post implementation support is generally divided into the five points that follow:</vt:lpstr>
      <vt:lpstr>PMO </vt:lpstr>
      <vt:lpstr>    Module experts and SMEs is the heart of any project</vt:lpstr>
      <vt:lpstr>Structure</vt:lpstr>
      <vt:lpstr>Issues the PMO will likely need to monitor or address during an ERP implementation:</vt:lpstr>
      <vt:lpstr>PowerPoint Presentation</vt:lpstr>
      <vt:lpstr>ORGANIZATION PROJECT MANAGEMENT MATURITY MODEL                OPM3 model</vt:lpstr>
      <vt:lpstr>Diagram</vt:lpstr>
      <vt:lpstr>Business Process Reengineering</vt:lpstr>
      <vt:lpstr>PowerPoint Presentation</vt:lpstr>
      <vt:lpstr>Successful implementation of BPM requires separation contains two broad categories of processes from one another.</vt:lpstr>
      <vt:lpstr>BPM (Business Process Management)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Enterprise Systems</dc:title>
  <dc:creator>Microsoft account</dc:creator>
  <cp:lastModifiedBy>Microsoft account</cp:lastModifiedBy>
  <cp:revision>30</cp:revision>
  <dcterms:created xsi:type="dcterms:W3CDTF">2021-05-28T18:55:19Z</dcterms:created>
  <dcterms:modified xsi:type="dcterms:W3CDTF">2021-05-28T19:47:32Z</dcterms:modified>
</cp:coreProperties>
</file>