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3FB4-3307-4EF0-94CF-53E9990DD6C1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5CB5-2055-48AB-9F84-733B9FBAAA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3FB4-3307-4EF0-94CF-53E9990DD6C1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5CB5-2055-48AB-9F84-733B9FBAAA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3FB4-3307-4EF0-94CF-53E9990DD6C1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5CB5-2055-48AB-9F84-733B9FBAAA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3FB4-3307-4EF0-94CF-53E9990DD6C1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5CB5-2055-48AB-9F84-733B9FBAAA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3FB4-3307-4EF0-94CF-53E9990DD6C1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5CB5-2055-48AB-9F84-733B9FBAAA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3FB4-3307-4EF0-94CF-53E9990DD6C1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5CB5-2055-48AB-9F84-733B9FBAAA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3FB4-3307-4EF0-94CF-53E9990DD6C1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5CB5-2055-48AB-9F84-733B9FBAAA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3FB4-3307-4EF0-94CF-53E9990DD6C1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5CB5-2055-48AB-9F84-733B9FBAAA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3FB4-3307-4EF0-94CF-53E9990DD6C1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5CB5-2055-48AB-9F84-733B9FBAAA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3FB4-3307-4EF0-94CF-53E9990DD6C1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5CB5-2055-48AB-9F84-733B9FBAAA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3FB4-3307-4EF0-94CF-53E9990DD6C1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5CB5-2055-48AB-9F84-733B9FBAAA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E3FB4-3307-4EF0-94CF-53E9990DD6C1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5CB5-2055-48AB-9F84-733B9FBAAA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and Network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 Code: IT-4542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90600"/>
          </a:xfrm>
        </p:spPr>
        <p:txBody>
          <a:bodyPr/>
          <a:lstStyle/>
          <a:p>
            <a:r>
              <a:rPr lang="en-US" dirty="0" smtClean="0"/>
              <a:t>Basic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/>
          </a:bodyPr>
          <a:lstStyle/>
          <a:p>
            <a:r>
              <a:rPr lang="en-US" dirty="0"/>
              <a:t>phishing: An application that pretends to come from a trustworthy </a:t>
            </a:r>
            <a:r>
              <a:rPr lang="en-US" dirty="0" smtClean="0"/>
              <a:t>source, requests </a:t>
            </a:r>
            <a:r>
              <a:rPr lang="en-US" dirty="0"/>
              <a:t>a user’s authentication credentials and/or billing </a:t>
            </a:r>
            <a:r>
              <a:rPr lang="en-US" dirty="0" smtClean="0"/>
              <a:t>information, and </a:t>
            </a:r>
            <a:r>
              <a:rPr lang="en-US" dirty="0"/>
              <a:t>sends the data to a third party. This category also applies to </a:t>
            </a:r>
            <a:r>
              <a:rPr lang="en-US" dirty="0" smtClean="0"/>
              <a:t>apps that </a:t>
            </a:r>
            <a:r>
              <a:rPr lang="en-US" dirty="0"/>
              <a:t>intercept the transmission of user credentials in transit. </a:t>
            </a:r>
            <a:r>
              <a:rPr lang="en-US" dirty="0" smtClean="0"/>
              <a:t>Common targets </a:t>
            </a:r>
            <a:r>
              <a:rPr lang="en-US" dirty="0"/>
              <a:t>of phishing include banking credentials, credit card numbers, </a:t>
            </a:r>
            <a:r>
              <a:rPr lang="en-US" dirty="0" smtClean="0"/>
              <a:t>or online </a:t>
            </a:r>
            <a:r>
              <a:rPr lang="en-US" dirty="0"/>
              <a:t>account credentials for social networks and games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90600"/>
          </a:xfrm>
        </p:spPr>
        <p:txBody>
          <a:bodyPr/>
          <a:lstStyle/>
          <a:p>
            <a:r>
              <a:rPr lang="en-US" dirty="0" smtClean="0"/>
              <a:t>Basic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mobile unwanted software (</a:t>
            </a:r>
            <a:r>
              <a:rPr lang="en-US" dirty="0" err="1"/>
              <a:t>MUwS</a:t>
            </a:r>
            <a:r>
              <a:rPr lang="en-US" dirty="0"/>
              <a:t>): Any application that collects </a:t>
            </a:r>
            <a:r>
              <a:rPr lang="en-US" dirty="0" smtClean="0"/>
              <a:t>at least </a:t>
            </a:r>
            <a:r>
              <a:rPr lang="en-US" dirty="0"/>
              <a:t>one of the following without user consent:</a:t>
            </a:r>
          </a:p>
          <a:p>
            <a:pPr lvl="1"/>
            <a:r>
              <a:rPr lang="en-US" dirty="0" smtClean="0"/>
              <a:t>Information </a:t>
            </a:r>
            <a:r>
              <a:rPr lang="en-US" dirty="0"/>
              <a:t>about installed applications</a:t>
            </a:r>
          </a:p>
          <a:p>
            <a:pPr lvl="1"/>
            <a:r>
              <a:rPr lang="en-US" dirty="0" smtClean="0"/>
              <a:t>Information </a:t>
            </a:r>
            <a:r>
              <a:rPr lang="en-US" dirty="0"/>
              <a:t>about third-party accounts</a:t>
            </a:r>
          </a:p>
          <a:p>
            <a:pPr lvl="1"/>
            <a:r>
              <a:rPr lang="en-US" dirty="0" smtClean="0"/>
              <a:t>Names </a:t>
            </a:r>
            <a:r>
              <a:rPr lang="en-US" dirty="0"/>
              <a:t>of files on the </a:t>
            </a:r>
            <a:r>
              <a:rPr lang="en-US" dirty="0" smtClean="0"/>
              <a:t>device</a:t>
            </a:r>
          </a:p>
          <a:p>
            <a:r>
              <a:rPr lang="en-US" dirty="0"/>
              <a:t>privilege escalation: An application that compromises the integrity of </a:t>
            </a:r>
            <a:r>
              <a:rPr lang="en-US" dirty="0" smtClean="0"/>
              <a:t>the system </a:t>
            </a:r>
            <a:r>
              <a:rPr lang="en-US" dirty="0"/>
              <a:t>by breaking the application sandbox, or changing or </a:t>
            </a:r>
            <a:r>
              <a:rPr lang="en-US" dirty="0" smtClean="0"/>
              <a:t>disabling access </a:t>
            </a:r>
            <a:r>
              <a:rPr lang="en-US" dirty="0"/>
              <a:t>to core security-related functions. Privilege escalation can </a:t>
            </a:r>
            <a:r>
              <a:rPr lang="en-US" dirty="0" smtClean="0"/>
              <a:t>allow an </a:t>
            </a:r>
            <a:r>
              <a:rPr lang="en-US" dirty="0"/>
              <a:t>app to steal credentials from other apps and to prevent its </a:t>
            </a:r>
            <a:r>
              <a:rPr lang="en-US" dirty="0" smtClean="0"/>
              <a:t>own removal</a:t>
            </a:r>
            <a:r>
              <a:rPr lang="en-US" dirty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90600"/>
          </a:xfrm>
        </p:spPr>
        <p:txBody>
          <a:bodyPr/>
          <a:lstStyle/>
          <a:p>
            <a:r>
              <a:rPr lang="en-US" dirty="0" smtClean="0"/>
              <a:t>Basic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ransomware</a:t>
            </a:r>
            <a:r>
              <a:rPr lang="en-US" dirty="0"/>
              <a:t>: This type of malware makes your computer unusable </a:t>
            </a:r>
            <a:r>
              <a:rPr lang="en-US" dirty="0" smtClean="0"/>
              <a:t>by encrypting </a:t>
            </a:r>
            <a:r>
              <a:rPr lang="en-US" dirty="0"/>
              <a:t>all your files. The decryption key is held by the </a:t>
            </a:r>
            <a:r>
              <a:rPr lang="en-US" dirty="0" smtClean="0"/>
              <a:t>attackers and </a:t>
            </a:r>
            <a:r>
              <a:rPr lang="en-US" dirty="0"/>
              <a:t>its release made conditional on their receiving a </a:t>
            </a:r>
            <a:r>
              <a:rPr lang="en-US" dirty="0" smtClean="0"/>
              <a:t>crypto-currency payment </a:t>
            </a:r>
            <a:r>
              <a:rPr lang="en-US" dirty="0"/>
              <a:t>from you. The Google report definition of this </a:t>
            </a:r>
            <a:r>
              <a:rPr lang="en-US" dirty="0" smtClean="0"/>
              <a:t>malware mentions </a:t>
            </a:r>
            <a:r>
              <a:rPr lang="en-US" dirty="0"/>
              <a:t>the following different types of </a:t>
            </a:r>
            <a:r>
              <a:rPr lang="en-US" dirty="0" err="1"/>
              <a:t>ransomware</a:t>
            </a:r>
            <a:r>
              <a:rPr lang="en-US" dirty="0"/>
              <a:t> apps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Ransomware</a:t>
            </a:r>
            <a:r>
              <a:rPr lang="en-US" dirty="0"/>
              <a:t> that locks a user out of their device and </a:t>
            </a:r>
            <a:r>
              <a:rPr lang="en-US" dirty="0" smtClean="0"/>
              <a:t>demands money </a:t>
            </a:r>
            <a:r>
              <a:rPr lang="en-US" dirty="0"/>
              <a:t>to restore user control.</a:t>
            </a:r>
          </a:p>
          <a:p>
            <a:pPr lvl="1"/>
            <a:r>
              <a:rPr lang="en-US" dirty="0" err="1" smtClean="0"/>
              <a:t>Ransomware</a:t>
            </a:r>
            <a:r>
              <a:rPr lang="en-US" dirty="0" smtClean="0"/>
              <a:t> </a:t>
            </a:r>
            <a:r>
              <a:rPr lang="en-US" dirty="0"/>
              <a:t>that encrypts data on a device and demands </a:t>
            </a:r>
            <a:r>
              <a:rPr lang="en-US" dirty="0" smtClean="0"/>
              <a:t>payment, ostensibly </a:t>
            </a:r>
            <a:r>
              <a:rPr lang="en-US" dirty="0"/>
              <a:t>to decrypt data again.</a:t>
            </a:r>
          </a:p>
          <a:p>
            <a:pPr lvl="1"/>
            <a:r>
              <a:rPr lang="en-US" dirty="0" err="1" smtClean="0"/>
              <a:t>Ransomware</a:t>
            </a:r>
            <a:r>
              <a:rPr lang="en-US" dirty="0" smtClean="0"/>
              <a:t> </a:t>
            </a:r>
            <a:r>
              <a:rPr lang="en-US" dirty="0"/>
              <a:t>that </a:t>
            </a:r>
            <a:r>
              <a:rPr lang="en-US" dirty="0" smtClean="0"/>
              <a:t>leverages </a:t>
            </a:r>
            <a:r>
              <a:rPr lang="en-US" dirty="0"/>
              <a:t>device policy manager features </a:t>
            </a:r>
            <a:r>
              <a:rPr lang="en-US" dirty="0" smtClean="0"/>
              <a:t>and cannot </a:t>
            </a:r>
            <a:r>
              <a:rPr lang="en-US" dirty="0"/>
              <a:t>be removed by the user.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90600"/>
          </a:xfrm>
        </p:spPr>
        <p:txBody>
          <a:bodyPr/>
          <a:lstStyle/>
          <a:p>
            <a:r>
              <a:rPr lang="en-US" dirty="0" smtClean="0"/>
              <a:t>Basic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/>
          </a:bodyPr>
          <a:lstStyle/>
          <a:p>
            <a:r>
              <a:rPr lang="en-US" dirty="0"/>
              <a:t>spam: Refers to the unsolicited, unwanted, and frequently annoying </a:t>
            </a:r>
            <a:r>
              <a:rPr lang="en-US" dirty="0" smtClean="0"/>
              <a:t>email messages </a:t>
            </a:r>
            <a:r>
              <a:rPr lang="en-US" dirty="0"/>
              <a:t>that land in your computer or mobile device</a:t>
            </a:r>
            <a:r>
              <a:rPr lang="en-US" dirty="0" smtClean="0"/>
              <a:t>.</a:t>
            </a:r>
          </a:p>
          <a:p>
            <a:r>
              <a:rPr lang="en-US" dirty="0"/>
              <a:t>SSL/TLS: </a:t>
            </a:r>
            <a:r>
              <a:rPr lang="en-US" dirty="0" smtClean="0"/>
              <a:t>It </a:t>
            </a:r>
            <a:r>
              <a:rPr lang="en-US" dirty="0"/>
              <a:t>is the certificate based client </a:t>
            </a:r>
            <a:r>
              <a:rPr lang="en-US" dirty="0" smtClean="0"/>
              <a:t>and server </a:t>
            </a:r>
            <a:r>
              <a:rPr lang="en-US" dirty="0"/>
              <a:t>authentication made possible by the SSL/TLS protocol </a:t>
            </a:r>
            <a:r>
              <a:rPr lang="en-US" dirty="0" smtClean="0"/>
              <a:t>that </a:t>
            </a:r>
            <a:r>
              <a:rPr lang="en-US" dirty="0"/>
              <a:t>makes e-commerce possible</a:t>
            </a:r>
            <a:r>
              <a:rPr lang="en-US" dirty="0" smtClean="0"/>
              <a:t>. </a:t>
            </a:r>
            <a:r>
              <a:rPr lang="en-US" dirty="0"/>
              <a:t>An SSL/TLS certificate for an </a:t>
            </a:r>
            <a:r>
              <a:rPr lang="en-US" dirty="0" smtClean="0"/>
              <a:t>e-commerce website </a:t>
            </a:r>
            <a:r>
              <a:rPr lang="en-US" dirty="0"/>
              <a:t>makes available the public key used by the website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SSL = Secure Socket Layer,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TLS = Transport </a:t>
            </a:r>
            <a:r>
              <a:rPr lang="en-US" dirty="0"/>
              <a:t>Layer </a:t>
            </a:r>
            <a:r>
              <a:rPr lang="en-US" dirty="0" smtClean="0"/>
              <a:t>Security</a:t>
            </a:r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90600"/>
          </a:xfrm>
        </p:spPr>
        <p:txBody>
          <a:bodyPr/>
          <a:lstStyle/>
          <a:p>
            <a:r>
              <a:rPr lang="en-US" dirty="0" smtClean="0"/>
              <a:t>Basic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TCP/IP: TCP and IP are two different </a:t>
            </a:r>
            <a:r>
              <a:rPr lang="en-US" dirty="0" smtClean="0"/>
              <a:t>protocols </a:t>
            </a:r>
            <a:r>
              <a:rPr lang="en-US" dirty="0"/>
              <a:t>that </a:t>
            </a:r>
            <a:r>
              <a:rPr lang="en-US" dirty="0" smtClean="0"/>
              <a:t>govern how </a:t>
            </a:r>
            <a:r>
              <a:rPr lang="en-US" dirty="0"/>
              <a:t>information is exchanged between two different hosts </a:t>
            </a:r>
            <a:r>
              <a:rPr lang="en-US" dirty="0" smtClean="0"/>
              <a:t>through internet</a:t>
            </a:r>
            <a:r>
              <a:rPr lang="en-US" dirty="0"/>
              <a:t>. </a:t>
            </a:r>
            <a:r>
              <a:rPr lang="en-US" dirty="0" smtClean="0"/>
              <a:t>TCP is as </a:t>
            </a:r>
            <a:r>
              <a:rPr lang="en-US" dirty="0"/>
              <a:t>sitting on top of IP. </a:t>
            </a:r>
            <a:r>
              <a:rPr lang="en-US" dirty="0" smtClean="0"/>
              <a:t>The IP specifies </a:t>
            </a:r>
            <a:r>
              <a:rPr lang="en-US" dirty="0"/>
              <a:t>how a host may use the IP addressing scheme to send </a:t>
            </a:r>
            <a:r>
              <a:rPr lang="en-US" dirty="0" smtClean="0"/>
              <a:t>data packets </a:t>
            </a:r>
            <a:r>
              <a:rPr lang="en-US" dirty="0"/>
              <a:t>to another </a:t>
            </a:r>
            <a:r>
              <a:rPr lang="en-US" dirty="0" smtClean="0"/>
              <a:t>host. The </a:t>
            </a:r>
            <a:r>
              <a:rPr lang="en-US" dirty="0"/>
              <a:t>TCP protocol adds handshaking to </a:t>
            </a:r>
            <a:r>
              <a:rPr lang="en-US" dirty="0" smtClean="0"/>
              <a:t>this interaction </a:t>
            </a:r>
            <a:r>
              <a:rPr lang="en-US" dirty="0"/>
              <a:t>in order to make sure that every data packet sent by a host </a:t>
            </a:r>
            <a:r>
              <a:rPr lang="en-US" dirty="0" smtClean="0"/>
              <a:t>was actually </a:t>
            </a:r>
            <a:r>
              <a:rPr lang="en-US" dirty="0"/>
              <a:t>received by the other host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TCP/IP: Transmission Control Protocol/Internet Protocol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90600"/>
          </a:xfrm>
        </p:spPr>
        <p:txBody>
          <a:bodyPr/>
          <a:lstStyle/>
          <a:p>
            <a:r>
              <a:rPr lang="en-US" dirty="0" smtClean="0"/>
              <a:t>Basic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/>
          </a:bodyPr>
          <a:lstStyle/>
          <a:p>
            <a:r>
              <a:rPr lang="en-US" dirty="0"/>
              <a:t>tor: Tor is a route </a:t>
            </a:r>
            <a:r>
              <a:rPr lang="en-US" dirty="0" err="1"/>
              <a:t>anonymizing</a:t>
            </a:r>
            <a:r>
              <a:rPr lang="en-US" dirty="0"/>
              <a:t> protocol that makes it easier for folks </a:t>
            </a:r>
            <a:r>
              <a:rPr lang="en-US" dirty="0" smtClean="0"/>
              <a:t>in countries </a:t>
            </a:r>
            <a:r>
              <a:rPr lang="en-US" dirty="0"/>
              <a:t>with heavy censorship and controls to access foreign </a:t>
            </a:r>
            <a:r>
              <a:rPr lang="en-US" dirty="0" smtClean="0"/>
              <a:t>websites like </a:t>
            </a:r>
            <a:r>
              <a:rPr lang="en-US" dirty="0"/>
              <a:t>Google and </a:t>
            </a:r>
            <a:r>
              <a:rPr lang="en-US" dirty="0" err="1"/>
              <a:t>Facebook</a:t>
            </a:r>
            <a:r>
              <a:rPr lang="en-US" dirty="0" smtClean="0"/>
              <a:t>.</a:t>
            </a:r>
          </a:p>
          <a:p>
            <a:r>
              <a:rPr lang="en-US" dirty="0" err="1"/>
              <a:t>trojan</a:t>
            </a:r>
            <a:r>
              <a:rPr lang="en-US" dirty="0"/>
              <a:t>: An application that appears to be benign, such as a game </a:t>
            </a:r>
            <a:r>
              <a:rPr lang="en-US" dirty="0" smtClean="0"/>
              <a:t>that claims </a:t>
            </a:r>
            <a:r>
              <a:rPr lang="en-US" dirty="0"/>
              <a:t>only to be a game, and performs undesirable actions against </a:t>
            </a:r>
            <a:r>
              <a:rPr lang="en-US" dirty="0" smtClean="0"/>
              <a:t>the user. </a:t>
            </a:r>
            <a:r>
              <a:rPr lang="en-US" dirty="0"/>
              <a:t>For example, </a:t>
            </a:r>
            <a:r>
              <a:rPr lang="en-US" dirty="0" smtClean="0"/>
              <a:t>a tic-tac-toe </a:t>
            </a:r>
            <a:r>
              <a:rPr lang="en-US" dirty="0"/>
              <a:t>game that, in the background and without the knowledge </a:t>
            </a:r>
            <a:r>
              <a:rPr lang="en-US" dirty="0" smtClean="0"/>
              <a:t>of the </a:t>
            </a:r>
            <a:r>
              <a:rPr lang="en-US" dirty="0"/>
              <a:t>user, sends premium SMS messages from the users </a:t>
            </a:r>
            <a:r>
              <a:rPr lang="en-US" dirty="0" smtClean="0"/>
              <a:t>device.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90600"/>
          </a:xfrm>
        </p:spPr>
        <p:txBody>
          <a:bodyPr/>
          <a:lstStyle/>
          <a:p>
            <a:r>
              <a:rPr lang="en-US" dirty="0" smtClean="0"/>
              <a:t>Basic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/>
          </a:bodyPr>
          <a:lstStyle/>
          <a:p>
            <a:r>
              <a:rPr lang="en-US" dirty="0"/>
              <a:t>VPN: VPN (for Virtual Private Network) is an overlay network that </a:t>
            </a:r>
            <a:r>
              <a:rPr lang="en-US" dirty="0" smtClean="0"/>
              <a:t>allows a </a:t>
            </a:r>
            <a:r>
              <a:rPr lang="en-US" dirty="0"/>
              <a:t>set of hosts to communicate with one another confidentially </a:t>
            </a:r>
            <a:r>
              <a:rPr lang="en-US" dirty="0" smtClean="0"/>
              <a:t>using IPSec</a:t>
            </a:r>
            <a:r>
              <a:rPr lang="en-US" dirty="0"/>
              <a:t>, which is a secure version of the IP protocol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Basic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plaintext:</a:t>
            </a:r>
            <a:r>
              <a:rPr lang="en-US" dirty="0"/>
              <a:t> This is what you want to </a:t>
            </a:r>
            <a:r>
              <a:rPr lang="en-US" dirty="0" smtClean="0"/>
              <a:t>encrypt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ciphertext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The encrypted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enciphering or encryption:</a:t>
            </a:r>
            <a:r>
              <a:rPr lang="en-US" dirty="0"/>
              <a:t> The process by which plaintext is </a:t>
            </a:r>
            <a:r>
              <a:rPr lang="en-US" dirty="0" smtClean="0"/>
              <a:t>converted to </a:t>
            </a:r>
            <a:r>
              <a:rPr lang="en-US" dirty="0" err="1" smtClean="0"/>
              <a:t>ciphertext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encryption algorithm:</a:t>
            </a:r>
            <a:r>
              <a:rPr lang="en-US" dirty="0"/>
              <a:t> The sequence of data processing steps that go </a:t>
            </a:r>
            <a:r>
              <a:rPr lang="en-US" dirty="0" smtClean="0"/>
              <a:t>into transforming </a:t>
            </a:r>
            <a:r>
              <a:rPr lang="en-US" dirty="0"/>
              <a:t>plaintext into </a:t>
            </a:r>
            <a:r>
              <a:rPr lang="en-US" dirty="0" err="1"/>
              <a:t>ciphertext</a:t>
            </a:r>
            <a:r>
              <a:rPr lang="en-US" dirty="0"/>
              <a:t>. Various parameters used by </a:t>
            </a:r>
            <a:r>
              <a:rPr lang="en-US" dirty="0" smtClean="0"/>
              <a:t>an encryption </a:t>
            </a:r>
            <a:r>
              <a:rPr lang="en-US" dirty="0"/>
              <a:t>algorithm are derived from a secret key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cryptography </a:t>
            </a:r>
            <a:r>
              <a:rPr lang="en-US" dirty="0" smtClean="0"/>
              <a:t>for commercial </a:t>
            </a:r>
            <a:r>
              <a:rPr lang="en-US" dirty="0"/>
              <a:t>and </a:t>
            </a:r>
            <a:r>
              <a:rPr lang="en-US" dirty="0" smtClean="0"/>
              <a:t>civilian applications, </a:t>
            </a:r>
            <a:r>
              <a:rPr lang="en-US" dirty="0"/>
              <a:t>the encryption and </a:t>
            </a:r>
            <a:r>
              <a:rPr lang="en-US" dirty="0" smtClean="0"/>
              <a:t>decryption algorithms </a:t>
            </a:r>
            <a:r>
              <a:rPr lang="en-US" dirty="0"/>
              <a:t>are placed in the </a:t>
            </a:r>
            <a:r>
              <a:rPr lang="en-US" dirty="0" smtClean="0"/>
              <a:t>public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Basic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>
                <a:solidFill>
                  <a:srgbClr val="FF0000"/>
                </a:solidFill>
              </a:rPr>
              <a:t>secret key:</a:t>
            </a:r>
            <a:r>
              <a:rPr lang="en-US" dirty="0"/>
              <a:t> A secret key is used to set some or all of the various </a:t>
            </a:r>
            <a:r>
              <a:rPr lang="en-US" dirty="0" smtClean="0"/>
              <a:t>parameters used </a:t>
            </a:r>
            <a:r>
              <a:rPr lang="en-US" dirty="0"/>
              <a:t>by the encryption algorithm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classical cryptography, the same secret key is used </a:t>
            </a:r>
            <a:r>
              <a:rPr lang="en-US" dirty="0" smtClean="0"/>
              <a:t>for encryption </a:t>
            </a:r>
            <a:r>
              <a:rPr lang="en-US" dirty="0"/>
              <a:t>and decryption</a:t>
            </a:r>
            <a:r>
              <a:rPr lang="en-US" dirty="0" smtClean="0"/>
              <a:t>. </a:t>
            </a:r>
            <a:r>
              <a:rPr lang="en-US" dirty="0"/>
              <a:t>T</a:t>
            </a:r>
            <a:r>
              <a:rPr lang="en-US" dirty="0" smtClean="0"/>
              <a:t>hat is why classical cryptography </a:t>
            </a:r>
            <a:r>
              <a:rPr lang="en-US" dirty="0"/>
              <a:t>is also referred to as </a:t>
            </a:r>
            <a:r>
              <a:rPr lang="en-US" dirty="0">
                <a:solidFill>
                  <a:srgbClr val="FF0000"/>
                </a:solidFill>
              </a:rPr>
              <a:t>symmetric key cryptography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Recently </a:t>
            </a:r>
            <a:r>
              <a:rPr lang="en-US" dirty="0"/>
              <a:t>developed </a:t>
            </a:r>
            <a:r>
              <a:rPr lang="en-US" dirty="0" smtClean="0"/>
              <a:t>cryptographic algorithms</a:t>
            </a:r>
            <a:r>
              <a:rPr lang="en-US" dirty="0"/>
              <a:t>, the encryption and decryption keys are not </a:t>
            </a:r>
            <a:r>
              <a:rPr lang="en-US" dirty="0" smtClean="0"/>
              <a:t>only different</a:t>
            </a:r>
            <a:r>
              <a:rPr lang="en-US" dirty="0"/>
              <a:t>, but also one of them is placed in the public </a:t>
            </a:r>
            <a:r>
              <a:rPr lang="en-US" dirty="0" smtClean="0"/>
              <a:t>domain. Such </a:t>
            </a:r>
            <a:r>
              <a:rPr lang="en-US" dirty="0"/>
              <a:t>algorithms are commonly referred to as </a:t>
            </a:r>
            <a:r>
              <a:rPr lang="en-US" dirty="0">
                <a:solidFill>
                  <a:srgbClr val="FF0000"/>
                </a:solidFill>
              </a:rPr>
              <a:t>asymmetric </a:t>
            </a:r>
            <a:r>
              <a:rPr lang="en-US" dirty="0" smtClean="0">
                <a:solidFill>
                  <a:srgbClr val="FF0000"/>
                </a:solidFill>
              </a:rPr>
              <a:t>key cryptography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public key cryptography</a:t>
            </a:r>
            <a:r>
              <a:rPr lang="en-US" dirty="0"/>
              <a:t>, etc.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Basic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>
                <a:solidFill>
                  <a:srgbClr val="FF0000"/>
                </a:solidFill>
              </a:rPr>
              <a:t>deciphering or decryption:</a:t>
            </a:r>
            <a:r>
              <a:rPr lang="en-US" dirty="0"/>
              <a:t> Recovering plaintext from </a:t>
            </a:r>
            <a:r>
              <a:rPr lang="en-US" dirty="0" err="1" smtClean="0"/>
              <a:t>ciphertext</a:t>
            </a:r>
            <a:endParaRPr lang="en-US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>
                <a:solidFill>
                  <a:srgbClr val="FF0000"/>
                </a:solidFill>
              </a:rPr>
              <a:t>decryption </a:t>
            </a:r>
            <a:r>
              <a:rPr lang="en-US" dirty="0">
                <a:solidFill>
                  <a:srgbClr val="FF0000"/>
                </a:solidFill>
              </a:rPr>
              <a:t>algorithm:</a:t>
            </a:r>
            <a:r>
              <a:rPr lang="en-US" dirty="0"/>
              <a:t> The sequence of data processing steps </a:t>
            </a:r>
            <a:r>
              <a:rPr lang="en-US" dirty="0" smtClean="0"/>
              <a:t>used to transform </a:t>
            </a:r>
            <a:r>
              <a:rPr lang="en-US" dirty="0" err="1"/>
              <a:t>ciphertext</a:t>
            </a:r>
            <a:r>
              <a:rPr lang="en-US" dirty="0"/>
              <a:t> back into plaintext.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classical </a:t>
            </a:r>
            <a:r>
              <a:rPr lang="en-US" dirty="0" smtClean="0"/>
              <a:t>cryptography, the </a:t>
            </a:r>
            <a:r>
              <a:rPr lang="en-US" dirty="0"/>
              <a:t>various parameters used by a decryption algorithm are derived </a:t>
            </a:r>
            <a:r>
              <a:rPr lang="en-US" dirty="0" smtClean="0"/>
              <a:t>from the </a:t>
            </a:r>
            <a:r>
              <a:rPr lang="en-US" dirty="0"/>
              <a:t>same secret key that was used in the encryption algorithm.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>
                <a:solidFill>
                  <a:srgbClr val="FF0000"/>
                </a:solidFill>
              </a:rPr>
              <a:t>cryptography:</a:t>
            </a:r>
            <a:r>
              <a:rPr lang="en-US" dirty="0"/>
              <a:t> </a:t>
            </a:r>
            <a:r>
              <a:rPr lang="en-US" dirty="0" smtClean="0"/>
              <a:t>schemes used </a:t>
            </a:r>
            <a:r>
              <a:rPr lang="en-US" dirty="0"/>
              <a:t>for encryption </a:t>
            </a:r>
            <a:r>
              <a:rPr lang="en-US" dirty="0" smtClean="0"/>
              <a:t>and decryption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>
                <a:solidFill>
                  <a:srgbClr val="FF0000"/>
                </a:solidFill>
              </a:rPr>
              <a:t>cryptographic system:</a:t>
            </a:r>
            <a:r>
              <a:rPr lang="en-US" dirty="0"/>
              <a:t> Any single scheme for encryption and </a:t>
            </a:r>
            <a:r>
              <a:rPr lang="en-US" dirty="0" smtClean="0"/>
              <a:t>decryption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 smtClean="0">
                <a:solidFill>
                  <a:srgbClr val="FF0000"/>
                </a:solidFill>
              </a:rPr>
              <a:t> cipher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A cipher means the same thing as a “cryptographic system”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Basic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en-US" dirty="0" smtClean="0">
                <a:solidFill>
                  <a:srgbClr val="FF0000"/>
                </a:solidFill>
              </a:rPr>
              <a:t> block </a:t>
            </a:r>
            <a:r>
              <a:rPr lang="en-US" dirty="0">
                <a:solidFill>
                  <a:srgbClr val="FF0000"/>
                </a:solidFill>
              </a:rPr>
              <a:t>cipher:</a:t>
            </a:r>
            <a:r>
              <a:rPr lang="en-US" dirty="0"/>
              <a:t> A block cipher processes a block of input data at a time </a:t>
            </a:r>
            <a:r>
              <a:rPr lang="en-US" dirty="0" smtClean="0"/>
              <a:t>and produces </a:t>
            </a:r>
            <a:r>
              <a:rPr lang="en-US" dirty="0"/>
              <a:t>a </a:t>
            </a:r>
            <a:r>
              <a:rPr lang="en-US" dirty="0" err="1"/>
              <a:t>ciphertext</a:t>
            </a:r>
            <a:r>
              <a:rPr lang="en-US" dirty="0"/>
              <a:t> block of the same </a:t>
            </a:r>
            <a:r>
              <a:rPr lang="en-US" dirty="0" smtClean="0"/>
              <a:t>size.</a:t>
            </a:r>
            <a:endParaRPr lang="en-US" dirty="0"/>
          </a:p>
          <a:p>
            <a:pPr marL="514350" indent="-514350">
              <a:buFont typeface="+mj-lt"/>
              <a:buAutoNum type="arabicPeriod" startAt="11"/>
            </a:pPr>
            <a:r>
              <a:rPr lang="en-US" dirty="0" smtClean="0">
                <a:solidFill>
                  <a:srgbClr val="FF0000"/>
                </a:solidFill>
              </a:rPr>
              <a:t> stream </a:t>
            </a:r>
            <a:r>
              <a:rPr lang="en-US" dirty="0">
                <a:solidFill>
                  <a:srgbClr val="FF0000"/>
                </a:solidFill>
              </a:rPr>
              <a:t>cipher:</a:t>
            </a:r>
            <a:r>
              <a:rPr lang="en-US" dirty="0"/>
              <a:t> A stream cipher encrypts data on the fly, usually one </a:t>
            </a:r>
            <a:r>
              <a:rPr lang="en-US" dirty="0" smtClean="0"/>
              <a:t>byte at </a:t>
            </a:r>
            <a:r>
              <a:rPr lang="en-US" dirty="0" err="1"/>
              <a:t>at</a:t>
            </a:r>
            <a:r>
              <a:rPr lang="en-US" dirty="0"/>
              <a:t> </a:t>
            </a:r>
            <a:r>
              <a:rPr lang="en-US" dirty="0" smtClean="0"/>
              <a:t>time.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dirty="0" smtClean="0">
                <a:solidFill>
                  <a:srgbClr val="FF0000"/>
                </a:solidFill>
              </a:rPr>
              <a:t> cryptanalysis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Means “breaking the </a:t>
            </a:r>
            <a:r>
              <a:rPr lang="en-US" dirty="0" smtClean="0"/>
              <a:t>code.”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dirty="0" smtClean="0">
                <a:solidFill>
                  <a:srgbClr val="FF0000"/>
                </a:solidFill>
              </a:rPr>
              <a:t> key </a:t>
            </a:r>
            <a:r>
              <a:rPr lang="en-US" dirty="0">
                <a:solidFill>
                  <a:srgbClr val="FF0000"/>
                </a:solidFill>
              </a:rPr>
              <a:t>space:</a:t>
            </a:r>
            <a:r>
              <a:rPr lang="en-US" dirty="0"/>
              <a:t> The total number of all possible keys that can be used in </a:t>
            </a:r>
            <a:r>
              <a:rPr lang="en-US" dirty="0" smtClean="0"/>
              <a:t>a cryptographic </a:t>
            </a:r>
            <a:r>
              <a:rPr lang="en-US" dirty="0"/>
              <a:t>system.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DES uses a 56-bit </a:t>
            </a:r>
            <a:r>
              <a:rPr lang="en-US" dirty="0" smtClean="0"/>
              <a:t>key.</a:t>
            </a:r>
          </a:p>
          <a:p>
            <a:pPr lvl="1"/>
            <a:r>
              <a:rPr lang="en-US" dirty="0" smtClean="0"/>
              <a:t>So </a:t>
            </a:r>
            <a:r>
              <a:rPr lang="en-US" dirty="0"/>
              <a:t>the </a:t>
            </a:r>
            <a:r>
              <a:rPr lang="en-US" dirty="0" smtClean="0"/>
              <a:t>key space </a:t>
            </a:r>
            <a:r>
              <a:rPr lang="en-US" dirty="0"/>
              <a:t>is of size </a:t>
            </a:r>
            <a:r>
              <a:rPr lang="en-US" dirty="0" smtClean="0"/>
              <a:t>2</a:t>
            </a:r>
            <a:r>
              <a:rPr lang="en-US" baseline="30000" dirty="0" smtClean="0"/>
              <a:t>56</a:t>
            </a:r>
            <a:r>
              <a:rPr lang="en-US" dirty="0" smtClean="0"/>
              <a:t> ≈7.2 </a:t>
            </a:r>
            <a:r>
              <a:rPr lang="en-US" dirty="0"/>
              <a:t>× 10</a:t>
            </a:r>
            <a:r>
              <a:rPr lang="en-US" baseline="30000" dirty="0"/>
              <a:t>16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90600"/>
          </a:xfrm>
        </p:spPr>
        <p:txBody>
          <a:bodyPr/>
          <a:lstStyle/>
          <a:p>
            <a:r>
              <a:rPr lang="en-US" dirty="0" smtClean="0"/>
              <a:t>Basic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15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brute-force attack:</a:t>
            </a:r>
            <a:r>
              <a:rPr lang="en-US" dirty="0"/>
              <a:t> When encryption and decryption algorithms </a:t>
            </a:r>
            <a:r>
              <a:rPr lang="en-US" dirty="0" smtClean="0"/>
              <a:t>are publicly available, trying </a:t>
            </a:r>
            <a:r>
              <a:rPr lang="en-US" dirty="0"/>
              <a:t>every possible key on a piece of </a:t>
            </a:r>
            <a:r>
              <a:rPr lang="en-US" dirty="0" err="1"/>
              <a:t>ciphertext</a:t>
            </a:r>
            <a:r>
              <a:rPr lang="en-US" dirty="0"/>
              <a:t> until an </a:t>
            </a:r>
            <a:r>
              <a:rPr lang="en-US" dirty="0" smtClean="0"/>
              <a:t>intelligible translation </a:t>
            </a:r>
            <a:r>
              <a:rPr lang="en-US" dirty="0"/>
              <a:t>into plaintext is obtained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	  [Large amount of time is required]</a:t>
            </a:r>
            <a:endParaRPr lang="en-US" dirty="0"/>
          </a:p>
          <a:p>
            <a:pPr marL="514350" indent="-514350">
              <a:buFont typeface="+mj-lt"/>
              <a:buAutoNum type="arabicPeriod" startAt="16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codebook attack:</a:t>
            </a:r>
            <a:r>
              <a:rPr lang="en-US" dirty="0"/>
              <a:t> In general, a codebook is a mapping from the </a:t>
            </a:r>
            <a:r>
              <a:rPr lang="en-US" dirty="0" smtClean="0"/>
              <a:t>plaintext symbols </a:t>
            </a:r>
            <a:r>
              <a:rPr lang="en-US" dirty="0"/>
              <a:t>to the </a:t>
            </a:r>
            <a:r>
              <a:rPr lang="en-US" dirty="0" err="1"/>
              <a:t>ciphertext</a:t>
            </a:r>
            <a:r>
              <a:rPr lang="en-US" dirty="0"/>
              <a:t> symbols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  [Large amount of space is required]</a:t>
            </a:r>
          </a:p>
          <a:p>
            <a:pPr marL="514350" indent="-514350">
              <a:buFont typeface="+mj-lt"/>
              <a:buAutoNum type="arabicPeriod" startAt="17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algebraic attack:</a:t>
            </a:r>
            <a:r>
              <a:rPr lang="en-US" dirty="0"/>
              <a:t> You express the plaintext-to-</a:t>
            </a:r>
            <a:r>
              <a:rPr lang="en-US" dirty="0" err="1"/>
              <a:t>ciphertext</a:t>
            </a:r>
            <a:r>
              <a:rPr lang="en-US" dirty="0"/>
              <a:t> relationship as </a:t>
            </a:r>
            <a:r>
              <a:rPr lang="en-US" dirty="0" smtClean="0"/>
              <a:t>a system </a:t>
            </a:r>
            <a:r>
              <a:rPr lang="en-US" dirty="0"/>
              <a:t>of equations. Given a set of (plaintext, </a:t>
            </a:r>
            <a:r>
              <a:rPr lang="en-US" dirty="0" err="1"/>
              <a:t>ciphertext</a:t>
            </a:r>
            <a:r>
              <a:rPr lang="en-US" dirty="0"/>
              <a:t>) pairs, you </a:t>
            </a:r>
            <a:r>
              <a:rPr lang="en-US" dirty="0" smtClean="0"/>
              <a:t>try to </a:t>
            </a:r>
            <a:r>
              <a:rPr lang="en-US" dirty="0"/>
              <a:t>solve the equations for the encryption key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en-US" dirty="0">
                <a:solidFill>
                  <a:srgbClr val="FF0000"/>
                </a:solidFill>
              </a:rPr>
              <a:t>time-memory tradeoff in attacking ciphers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/>
              <a:t>In some cases, by trading </a:t>
            </a:r>
            <a:r>
              <a:rPr lang="en-US" dirty="0" smtClean="0"/>
              <a:t>off memory vs. time [brute-force </a:t>
            </a:r>
            <a:r>
              <a:rPr lang="en-US" dirty="0" err="1" smtClean="0"/>
              <a:t>vs</a:t>
            </a:r>
            <a:r>
              <a:rPr lang="en-US" dirty="0" smtClean="0"/>
              <a:t> codebook attack], </a:t>
            </a:r>
            <a:r>
              <a:rPr lang="en-US" dirty="0"/>
              <a:t>it is possible to devise more effective </a:t>
            </a:r>
            <a:r>
              <a:rPr lang="en-US" dirty="0" smtClean="0"/>
              <a:t>attacks.</a:t>
            </a:r>
          </a:p>
          <a:p>
            <a:pPr marL="514350" indent="-514350">
              <a:buFont typeface="+mj-lt"/>
              <a:buAutoNum type="arabicPeriod" startAt="19"/>
            </a:pPr>
            <a:r>
              <a:rPr lang="en-US" dirty="0">
                <a:solidFill>
                  <a:srgbClr val="FF0000"/>
                </a:solidFill>
              </a:rPr>
              <a:t>cryptology:</a:t>
            </a:r>
            <a:r>
              <a:rPr lang="en-US" dirty="0"/>
              <a:t> Cryptography and cryptanalysis together constitute the </a:t>
            </a:r>
            <a:r>
              <a:rPr lang="en-US" dirty="0" smtClean="0"/>
              <a:t>area of </a:t>
            </a:r>
            <a:r>
              <a:rPr lang="en-US" dirty="0"/>
              <a:t>cryptology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90600"/>
          </a:xfrm>
        </p:spPr>
        <p:txBody>
          <a:bodyPr/>
          <a:lstStyle/>
          <a:p>
            <a:r>
              <a:rPr lang="en-US" dirty="0" smtClean="0"/>
              <a:t>Basic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backdoor: A backdoor allows an intruder to get inside a networked </a:t>
            </a:r>
            <a:r>
              <a:rPr lang="en-US" dirty="0" smtClean="0"/>
              <a:t>device without </a:t>
            </a:r>
            <a:r>
              <a:rPr lang="en-US" dirty="0"/>
              <a:t>user authentication credentials. Backdoors may be created </a:t>
            </a:r>
            <a:r>
              <a:rPr lang="en-US" dirty="0" smtClean="0"/>
              <a:t>by malware </a:t>
            </a:r>
            <a:r>
              <a:rPr lang="en-US" dirty="0"/>
              <a:t>that a user may </a:t>
            </a:r>
            <a:r>
              <a:rPr lang="en-US" dirty="0" smtClean="0"/>
              <a:t>inadvertently </a:t>
            </a:r>
            <a:r>
              <a:rPr lang="en-US" dirty="0"/>
              <a:t>install in the </a:t>
            </a:r>
            <a:r>
              <a:rPr lang="en-US" dirty="0" smtClean="0"/>
              <a:t>device. </a:t>
            </a:r>
            <a:r>
              <a:rPr lang="en-US" dirty="0"/>
              <a:t>Backdoors may also be created by </a:t>
            </a:r>
            <a:r>
              <a:rPr lang="en-US" dirty="0" smtClean="0"/>
              <a:t>exploiting vulnerabilities </a:t>
            </a:r>
            <a:r>
              <a:rPr lang="en-US" dirty="0"/>
              <a:t>in the security protocols used in a networked </a:t>
            </a:r>
            <a:r>
              <a:rPr lang="en-US" dirty="0" smtClean="0"/>
              <a:t>device.</a:t>
            </a:r>
          </a:p>
          <a:p>
            <a:endParaRPr lang="en-US" dirty="0" smtClean="0"/>
          </a:p>
          <a:p>
            <a:r>
              <a:rPr lang="en-US" dirty="0"/>
              <a:t>commercial spyware: Any application that transmits </a:t>
            </a:r>
            <a:r>
              <a:rPr lang="en-US" dirty="0" smtClean="0"/>
              <a:t>sensitive information </a:t>
            </a:r>
            <a:r>
              <a:rPr lang="en-US" dirty="0"/>
              <a:t>off the device without user consent and does not display </a:t>
            </a:r>
            <a:r>
              <a:rPr lang="en-US" dirty="0" smtClean="0"/>
              <a:t>a persistent </a:t>
            </a:r>
            <a:r>
              <a:rPr lang="en-US" dirty="0"/>
              <a:t>notification that this is happening. Legitimate forms of </a:t>
            </a:r>
            <a:r>
              <a:rPr lang="en-US" dirty="0" smtClean="0"/>
              <a:t>these apps </a:t>
            </a:r>
            <a:r>
              <a:rPr lang="en-US" dirty="0"/>
              <a:t>can be used by parents to track their children. </a:t>
            </a:r>
            <a:r>
              <a:rPr lang="en-US" dirty="0" smtClean="0"/>
              <a:t>However</a:t>
            </a:r>
            <a:r>
              <a:rPr lang="en-US" dirty="0"/>
              <a:t>, </a:t>
            </a:r>
            <a:r>
              <a:rPr lang="en-US" dirty="0" smtClean="0"/>
              <a:t>these apps </a:t>
            </a:r>
            <a:r>
              <a:rPr lang="en-US" dirty="0"/>
              <a:t>can be used to track a person (a spouse, for example) </a:t>
            </a:r>
            <a:r>
              <a:rPr lang="en-US" dirty="0" smtClean="0"/>
              <a:t>without </a:t>
            </a:r>
            <a:r>
              <a:rPr lang="en-US" dirty="0"/>
              <a:t>their knowledge or permission if a persistent notification is </a:t>
            </a:r>
            <a:r>
              <a:rPr lang="en-US" dirty="0" smtClean="0"/>
              <a:t>not displayed </a:t>
            </a:r>
            <a:r>
              <a:rPr lang="en-US" dirty="0"/>
              <a:t>while the data is being transmitted.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90600"/>
          </a:xfrm>
        </p:spPr>
        <p:txBody>
          <a:bodyPr/>
          <a:lstStyle/>
          <a:p>
            <a:r>
              <a:rPr lang="en-US" dirty="0" smtClean="0"/>
              <a:t>Basic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/>
          </a:bodyPr>
          <a:lstStyle/>
          <a:p>
            <a:r>
              <a:rPr lang="en-US" dirty="0"/>
              <a:t>denial of service: </a:t>
            </a:r>
            <a:r>
              <a:rPr lang="en-US" dirty="0" smtClean="0"/>
              <a:t>The </a:t>
            </a:r>
            <a:r>
              <a:rPr lang="en-US" dirty="0"/>
              <a:t>goal of a </a:t>
            </a:r>
            <a:r>
              <a:rPr lang="en-US" dirty="0" smtClean="0"/>
              <a:t>denial-of-service attack </a:t>
            </a:r>
            <a:r>
              <a:rPr lang="en-US" dirty="0"/>
              <a:t>is to prevent legitimate users from accessing a network </a:t>
            </a:r>
            <a:r>
              <a:rPr lang="en-US" dirty="0" smtClean="0"/>
              <a:t>resource. </a:t>
            </a:r>
          </a:p>
          <a:p>
            <a:endParaRPr lang="en-US" dirty="0" smtClean="0"/>
          </a:p>
          <a:p>
            <a:r>
              <a:rPr lang="en-US" dirty="0"/>
              <a:t>hostile downloader: An application that is not in itself </a:t>
            </a:r>
            <a:r>
              <a:rPr lang="en-US" dirty="0" smtClean="0"/>
              <a:t>potentially harmful</a:t>
            </a:r>
            <a:r>
              <a:rPr lang="en-US" dirty="0"/>
              <a:t>, but downloads other potentially harmful apps. For example, </a:t>
            </a:r>
            <a:r>
              <a:rPr lang="en-US" dirty="0" smtClean="0"/>
              <a:t>a gaming </a:t>
            </a:r>
            <a:r>
              <a:rPr lang="en-US" dirty="0"/>
              <a:t>app that does not contain malicious code, but </a:t>
            </a:r>
            <a:r>
              <a:rPr lang="en-US" dirty="0" smtClean="0"/>
              <a:t>persistently displays </a:t>
            </a:r>
            <a:r>
              <a:rPr lang="en-US" dirty="0"/>
              <a:t>a misleading “Security Update” link that installs harmful apps.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90600"/>
          </a:xfrm>
        </p:spPr>
        <p:txBody>
          <a:bodyPr/>
          <a:lstStyle/>
          <a:p>
            <a:r>
              <a:rPr lang="en-US" dirty="0" smtClean="0"/>
              <a:t>Basic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 fontScale="92500"/>
          </a:bodyPr>
          <a:lstStyle/>
          <a:p>
            <a:r>
              <a:rPr lang="en-US" dirty="0"/>
              <a:t>mobile billing fraud: An application that charges the user in </a:t>
            </a:r>
            <a:r>
              <a:rPr lang="en-US" dirty="0" smtClean="0"/>
              <a:t>an intentionally </a:t>
            </a:r>
            <a:r>
              <a:rPr lang="en-US" dirty="0"/>
              <a:t>misleading way. Mobile billing fraud is divided into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1. </a:t>
            </a:r>
            <a:r>
              <a:rPr lang="en-US" dirty="0" err="1" smtClean="0"/>
              <a:t>sms</a:t>
            </a:r>
            <a:r>
              <a:rPr lang="en-US" dirty="0" smtClean="0"/>
              <a:t> fraud: </a:t>
            </a:r>
            <a:r>
              <a:rPr lang="en-US" dirty="0"/>
              <a:t>An application that charges users to send premium SMS </a:t>
            </a:r>
            <a:r>
              <a:rPr lang="en-US" dirty="0" smtClean="0"/>
              <a:t>without consent</a:t>
            </a:r>
            <a:r>
              <a:rPr lang="en-US" dirty="0"/>
              <a:t>, or tries to disguise its SMS activities by hiding disclosure agreements </a:t>
            </a:r>
            <a:r>
              <a:rPr lang="en-US" dirty="0" smtClean="0"/>
              <a:t>or SMS </a:t>
            </a:r>
            <a:r>
              <a:rPr lang="en-US" dirty="0"/>
              <a:t>messages from the mobile operator notifying the user of charges </a:t>
            </a:r>
            <a:r>
              <a:rPr lang="en-US" dirty="0" smtClean="0"/>
              <a:t>or confirming </a:t>
            </a:r>
            <a:r>
              <a:rPr lang="en-US" dirty="0"/>
              <a:t>subscription.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2</a:t>
            </a:r>
            <a:r>
              <a:rPr lang="en-US" dirty="0"/>
              <a:t>. call </a:t>
            </a:r>
            <a:r>
              <a:rPr lang="en-US" dirty="0" smtClean="0"/>
              <a:t>fraud: </a:t>
            </a:r>
            <a:r>
              <a:rPr lang="en-US" dirty="0"/>
              <a:t>An application that charges users by making calls to </a:t>
            </a:r>
            <a:r>
              <a:rPr lang="en-US" dirty="0" smtClean="0"/>
              <a:t>premium-rate telephone </a:t>
            </a:r>
            <a:r>
              <a:rPr lang="en-US" dirty="0"/>
              <a:t>numbers without user consent.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3</a:t>
            </a:r>
            <a:r>
              <a:rPr lang="en-US" dirty="0"/>
              <a:t>. toll </a:t>
            </a:r>
            <a:r>
              <a:rPr lang="en-US" dirty="0" smtClean="0"/>
              <a:t>fraud: </a:t>
            </a:r>
            <a:r>
              <a:rPr lang="en-US" dirty="0"/>
              <a:t>An application that tricks users to subscribe or purchase content </a:t>
            </a:r>
            <a:r>
              <a:rPr lang="en-US" dirty="0" smtClean="0"/>
              <a:t>via their </a:t>
            </a:r>
            <a:r>
              <a:rPr lang="en-US" dirty="0"/>
              <a:t>mobile phone bill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1258</Words>
  <Application>Microsoft Office PowerPoint</Application>
  <PresentationFormat>On-screen Show (4:3)</PresentationFormat>
  <Paragraphs>76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Data and Network Security</vt:lpstr>
      <vt:lpstr>Basic Vocabulary</vt:lpstr>
      <vt:lpstr>Basic Vocabulary</vt:lpstr>
      <vt:lpstr>Basic Vocabulary</vt:lpstr>
      <vt:lpstr>Basic Vocabulary</vt:lpstr>
      <vt:lpstr>Basic Vocabulary</vt:lpstr>
      <vt:lpstr>Basic Vocabulary</vt:lpstr>
      <vt:lpstr>Basic Vocabulary</vt:lpstr>
      <vt:lpstr>Basic Vocabulary</vt:lpstr>
      <vt:lpstr>Basic Vocabulary</vt:lpstr>
      <vt:lpstr>Basic Vocabulary</vt:lpstr>
      <vt:lpstr>Basic Vocabulary</vt:lpstr>
      <vt:lpstr>Basic Vocabulary</vt:lpstr>
      <vt:lpstr>Basic Vocabulary</vt:lpstr>
      <vt:lpstr>Basic Vocabulary</vt:lpstr>
      <vt:lpstr>Basic Vocabulary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Basic Vocabulary</dc:title>
  <dc:creator>hp 1000</dc:creator>
  <cp:lastModifiedBy>hp 1000</cp:lastModifiedBy>
  <cp:revision>139</cp:revision>
  <dcterms:created xsi:type="dcterms:W3CDTF">2020-09-17T06:39:16Z</dcterms:created>
  <dcterms:modified xsi:type="dcterms:W3CDTF">2020-10-15T07:25:13Z</dcterms:modified>
</cp:coreProperties>
</file>