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4C23D-D86D-4755-8152-F623B60CB3E7}" type="datetimeFigureOut">
              <a:rPr lang="en-PK" smtClean="0"/>
              <a:t>17/03/2022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6967A-F1CA-40B9-A5C1-B494E23118A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1650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Convention is oldest type of cryptography.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6967A-F1CA-40B9-A5C1-B494E23118AF}" type="slidenum">
              <a:rPr lang="en-PK" smtClean="0"/>
              <a:t>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29445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6967A-F1CA-40B9-A5C1-B494E23118AF}" type="slidenum">
              <a:rPr lang="en-PK" smtClean="0"/>
              <a:t>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56043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Conventional is also called symmetric.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6967A-F1CA-40B9-A5C1-B494E23118AF}" type="slidenum">
              <a:rPr lang="en-PK" smtClean="0"/>
              <a:t>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02053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Substitution means replacing current words with other words.</a:t>
            </a:r>
          </a:p>
          <a:p>
            <a:r>
              <a:rPr lang="en-GB" dirty="0"/>
              <a:t>Transposition means replacing positions of words. Means finding factorial of given characters.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6967A-F1CA-40B9-A5C1-B494E23118AF}" type="slidenum">
              <a:rPr lang="en-PK" smtClean="0"/>
              <a:t>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03209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Caeser</a:t>
            </a:r>
            <a:r>
              <a:rPr lang="en-GB" dirty="0"/>
              <a:t> = P+3 for cipher text</a:t>
            </a:r>
          </a:p>
          <a:p>
            <a:r>
              <a:rPr lang="en-GB" dirty="0"/>
              <a:t>Plain = C-3 for plain text</a:t>
            </a:r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6967A-F1CA-40B9-A5C1-B494E23118AF}" type="slidenum">
              <a:rPr lang="en-PK" smtClean="0"/>
              <a:t>11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67120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Mono means 1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6967A-F1CA-40B9-A5C1-B494E23118AF}" type="slidenum">
              <a:rPr lang="en-PK" smtClean="0"/>
              <a:t>16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82789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34FEF2-2ED2-4650-8E13-F7F1639217ED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58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D44BA5-28C8-4F36-9228-CBBF3983A8D7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72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54017" y="836613"/>
            <a:ext cx="2743200" cy="5821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4417" y="836613"/>
            <a:ext cx="8026400" cy="5821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135FB1-7286-4ECD-B6A9-EC44C1EB3C7C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54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487D32-66EF-4E06-97BE-35981F25D0C3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30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EF94CD-BA9C-4EE3-82D3-88596C356AB3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01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417" y="2060575"/>
            <a:ext cx="5384800" cy="459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2417" y="2060575"/>
            <a:ext cx="5384800" cy="459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A87FC4-E61C-44D4-BAF4-7A04C2849270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55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185E2B-124B-4A16-A367-618E9BC7DB63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5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6947DF-F3F7-4502-9B67-9CE92DBD75B2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355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D92013-9BCB-4B97-AFA3-F749F4261265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14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532BBC-568A-4B55-B11E-C91742DE9D88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6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52DD4C-48F6-4D1B-838F-9AE924F0EEF2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51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836613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2060575"/>
            <a:ext cx="10972800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D0CCFF-2F19-4721-A34B-0BD398911408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31" name="Picture 7" descr="head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4" y="0"/>
            <a:ext cx="121920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65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75F8311A-C719-4D7A-B4B1-400D566A95E8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838200"/>
            <a:ext cx="7772400" cy="1143000"/>
          </a:xfrm>
        </p:spPr>
        <p:txBody>
          <a:bodyPr/>
          <a:lstStyle/>
          <a:p>
            <a:pPr eaLnBrk="1" hangingPunct="1"/>
            <a:br>
              <a:rPr lang="en-US" altLang="en-US"/>
            </a:b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Cryptography and Network Security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2286000"/>
            <a:ext cx="6400800" cy="1752600"/>
          </a:xfrm>
        </p:spPr>
        <p:txBody>
          <a:bodyPr/>
          <a:lstStyle/>
          <a:p>
            <a:pPr eaLnBrk="1" hangingPunct="1"/>
            <a:endParaRPr lang="sv-SE" altLang="en-US"/>
          </a:p>
          <a:p>
            <a:pPr eaLnBrk="1" hangingPunct="1"/>
            <a:r>
              <a:rPr lang="sv-SE" altLang="en-US"/>
              <a:t> </a:t>
            </a:r>
          </a:p>
          <a:p>
            <a:pPr eaLnBrk="1" hangingPunct="1"/>
            <a:r>
              <a:rPr lang="sv-SE" altLang="en-US"/>
              <a:t>Lecture : Classical encryption</a:t>
            </a:r>
            <a:endParaRPr lang="en-US" altLang="en-US"/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5257800" y="63246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151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408893AD-2CD6-43BC-AEE7-BEBE8EA21189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10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Cryptanalysis &amp; Brute force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/>
              <a:t>Cryptanalysis: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refers to the study of ciphers, ciphertext, with a view to finding weakness in them that will permit retrieval of the plaintext from the ciphertext , without knowing the key or the algorithm. This is known as breaking cipher, or ciphertext</a:t>
            </a:r>
            <a:r>
              <a:rPr lang="en-US" altLang="en-US" sz="1800" b="1"/>
              <a:t>.</a:t>
            </a:r>
            <a:endParaRPr lang="en-US" altLang="en-US" sz="1800"/>
          </a:p>
          <a:p>
            <a:pPr eaLnBrk="1" hangingPunct="1">
              <a:lnSpc>
                <a:spcPct val="90000"/>
              </a:lnSpc>
            </a:pPr>
            <a:r>
              <a:rPr lang="en-US" altLang="en-US" b="1"/>
              <a:t>Brute-force attack: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The attacker tries every possible key on a piece of ciphertext until an intelligible translation into plaintext is obtained. On average, half of all possible keys must be tried to achieve success.</a:t>
            </a:r>
          </a:p>
        </p:txBody>
      </p:sp>
    </p:spTree>
    <p:extLst>
      <p:ext uri="{BB962C8B-B14F-4D97-AF65-F5344CB8AC3E}">
        <p14:creationId xmlns:p14="http://schemas.microsoft.com/office/powerpoint/2010/main" val="3783402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47B30283-1BA6-4BC8-8CCA-77FAEE149D73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11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Caesar Cipher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Mathematically give each letter a number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9900"/>
                </a:solidFill>
              </a:rPr>
              <a:t>a b c d e f g h </a:t>
            </a:r>
            <a:r>
              <a:rPr lang="en-US" altLang="en-US" sz="2400" dirty="0" err="1">
                <a:solidFill>
                  <a:srgbClr val="009900"/>
                </a:solidFill>
              </a:rPr>
              <a:t>i</a:t>
            </a:r>
            <a:r>
              <a:rPr lang="en-US" altLang="en-US" sz="2400" dirty="0">
                <a:solidFill>
                  <a:srgbClr val="009900"/>
                </a:solidFill>
              </a:rPr>
              <a:t> j  k  l  m n   o  p q r s t u v w x y z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rgbClr val="009900"/>
                </a:solidFill>
              </a:rPr>
              <a:t>0 1   2  3  4 5 6   7 8 9 10 11 12 13 14 15 16 17 18 19 20 21 22 23 2425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The key is a number from 0 to 25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Caesar cipher can now be given as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4991055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9C654C37-BC1B-401D-B868-8E9CC0C70406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12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Caesar Cipher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It is a typical </a:t>
            </a:r>
            <a:r>
              <a:rPr lang="en-US" altLang="en-US" sz="2000">
                <a:solidFill>
                  <a:srgbClr val="333399"/>
                </a:solidFill>
              </a:rPr>
              <a:t>substitution cipher</a:t>
            </a:r>
            <a:r>
              <a:rPr lang="en-US" altLang="en-US" sz="2000"/>
              <a:t> and the oldest known –attributed to Julius Caesar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Simple rule: replace each letter of the alphabet with the letter standing 3 places further down the alphabet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solidFill>
                  <a:srgbClr val="333399"/>
                </a:solidFill>
              </a:rPr>
              <a:t>For decryption move back ward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Example: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MEET ME AFTER THE TOGA PARTY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PHHW PH DIWHU WKH WRJD SDUWB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Here the key is 3 –choose another key to get a different substitution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The alphabet is wrapped around so that after Z follows A: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	a  b c d  e  f g h i   j   k  l  m n  o p q  r  s  t   u  v  w x  y  z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D E F G H I J K L M N O P Q R S T U V W X Y  Z  A B C</a:t>
            </a:r>
          </a:p>
        </p:txBody>
      </p:sp>
    </p:spTree>
    <p:extLst>
      <p:ext uri="{BB962C8B-B14F-4D97-AF65-F5344CB8AC3E}">
        <p14:creationId xmlns:p14="http://schemas.microsoft.com/office/powerpoint/2010/main" val="318704864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B2DD1B4D-CCDC-456A-9289-1BA13EF432D7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13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en-US" sz="4000"/>
            </a:br>
            <a:r>
              <a:rPr lang="en-US" altLang="en-US" sz="4000"/>
              <a:t>Attacking Caesar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Caesar can be broken if we only know one pair (</a:t>
            </a:r>
            <a:r>
              <a:rPr lang="en-US" altLang="en-US" sz="2800">
                <a:solidFill>
                  <a:srgbClr val="009900"/>
                </a:solidFill>
              </a:rPr>
              <a:t>plain letter</a:t>
            </a:r>
            <a:r>
              <a:rPr lang="en-US" altLang="en-US" sz="2800"/>
              <a:t>, </a:t>
            </a:r>
            <a:r>
              <a:rPr lang="en-US" altLang="en-US" sz="2800">
                <a:solidFill>
                  <a:srgbClr val="009900"/>
                </a:solidFill>
              </a:rPr>
              <a:t>encrypted letter</a:t>
            </a:r>
            <a:r>
              <a:rPr lang="en-US" altLang="en-US" sz="2800"/>
              <a:t>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The difference between them is the key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Caesar can be broken even if we only have the encrypted text and no knowledge of the plaintext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/>
              <a:t>Brute-force attack  </a:t>
            </a:r>
            <a:r>
              <a:rPr lang="en-US" altLang="en-US" sz="2400"/>
              <a:t>is easy: there are only 25 keys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	Try all 25 keys and check to see which key gives an intelligible message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379317712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46239E55-1A74-4194-88CD-8D36FBE4A563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14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7896226" y="2781300"/>
            <a:ext cx="2771775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Why is Caesar easy to break?􀂄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Only 25 keys to try􀂄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The language of the plaintext is known and easily recognizable</a:t>
            </a:r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836614"/>
            <a:ext cx="5672137" cy="602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35903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2E65A8A0-1A43-4D9E-8FFC-8670C7B926D2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15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Another example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>
                <a:solidFill>
                  <a:srgbClr val="333399"/>
                </a:solidFill>
              </a:rPr>
              <a:t>Key						Text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0					exxegoexsrgi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1					dwwdfndwrqfh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2					cvvcemcvqpeg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3					buubdlbupodf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4					attackatonce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5					zsszbjzsnmbd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6					yrryaiyrmlac...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23					haahjrhavujl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24					gzzgiqgzutik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25					fyyfhpfytshj</a:t>
            </a:r>
          </a:p>
        </p:txBody>
      </p:sp>
    </p:spTree>
    <p:extLst>
      <p:ext uri="{BB962C8B-B14F-4D97-AF65-F5344CB8AC3E}">
        <p14:creationId xmlns:p14="http://schemas.microsoft.com/office/powerpoint/2010/main" val="213682815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51AC6B54-6667-48D2-B4B3-9DCB75AF682D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16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solidFill>
                  <a:schemeClr val="folHlink"/>
                </a:solidFill>
              </a:rPr>
              <a:t>Strengthening Caesar: monoalphabetic ciphers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Caesar only has 25 possible keys –far from secure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/>
              <a:t>Idea: </a:t>
            </a:r>
            <a:r>
              <a:rPr lang="en-US" altLang="en-US" sz="2400"/>
              <a:t>instead of shifting the letters with a fixed amount how about allowing any permutation of the alphabet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Plain:    a  b c  d e f g h  I   j  k  l  m n o p  q  r s  t  u  v   w  x  y  z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Cipher: D K V Q F I B J W PE S C X H T M Y A U O L   R G Z N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Plaintext: if we wish to replace letters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Cipher text: WI RF RWAJ UH YFTSDVF SFUUFYA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This is called </a:t>
            </a:r>
            <a:r>
              <a:rPr lang="en-US" altLang="en-US" sz="2400" b="1"/>
              <a:t>monoalphabetic substitution cipher</a:t>
            </a:r>
            <a:r>
              <a:rPr lang="en-US" altLang="en-US" sz="2400"/>
              <a:t>–a single alphabet is used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The increase in the number of keys is dramatic: 26!, i.e., more than  400,000,000,000,000,000,000,000,000 such rearrangements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09103054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Security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Cryptography(Data Replacement)</a:t>
            </a:r>
          </a:p>
          <a:p>
            <a:r>
              <a:rPr lang="en-US" altLang="en-US"/>
              <a:t>Steganography(Data Hiding)(Text, Image, Audio, Video)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342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DD296A50-A4B7-402E-8488-85629FB22793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3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v-SE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Outline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v-SE" altLang="en-US">
                <a:latin typeface="Comic Sans MS" panose="030F0702030302020204" pitchFamily="66" charset="0"/>
              </a:rPr>
              <a:t>Conventional Encryption </a:t>
            </a:r>
            <a:r>
              <a:rPr lang="en-US" altLang="en-US">
                <a:latin typeface="Comic Sans MS" panose="030F0702030302020204" pitchFamily="66" charset="0"/>
              </a:rPr>
              <a:t>Principles</a:t>
            </a:r>
          </a:p>
          <a:p>
            <a:pPr eaLnBrk="1" hangingPunct="1"/>
            <a:r>
              <a:rPr lang="sv-SE" altLang="en-US">
                <a:latin typeface="Comic Sans MS" panose="030F0702030302020204" pitchFamily="66" charset="0"/>
              </a:rPr>
              <a:t>Conventional Encryption </a:t>
            </a:r>
            <a:r>
              <a:rPr lang="en-US" altLang="en-US">
                <a:latin typeface="Comic Sans MS" panose="030F0702030302020204" pitchFamily="66" charset="0"/>
              </a:rPr>
              <a:t>Algorithms</a:t>
            </a:r>
            <a:endParaRPr lang="en-US" altLang="en-US"/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826726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2DC5CA23-568B-4D08-B2D5-04183C245225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4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Background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Cryptography is the science of writing in secret code </a:t>
            </a:r>
          </a:p>
          <a:p>
            <a:pPr eaLnBrk="1" hangingPunct="1"/>
            <a:r>
              <a:rPr lang="en-US" altLang="en-US" sz="2800"/>
              <a:t>Ancient art; </a:t>
            </a:r>
          </a:p>
          <a:p>
            <a:pPr lvl="1" eaLnBrk="1" hangingPunct="1"/>
            <a:r>
              <a:rPr lang="en-US" altLang="en-US" sz="2400"/>
              <a:t>the first documented use of cryptography in writing dates back to  1900 B.C. </a:t>
            </a:r>
          </a:p>
          <a:p>
            <a:pPr lvl="1" eaLnBrk="1" hangingPunct="1"/>
            <a:r>
              <a:rPr lang="en-US" altLang="en-US" sz="2400"/>
              <a:t>Egyptian scribe used non-standard hieroglyphs in an inscription. Some experts argue that cryptography appeared spontaneously sometime after writing was invented, with applications ranging from diplomatic missives to war-time battle plans. </a:t>
            </a:r>
          </a:p>
        </p:txBody>
      </p:sp>
    </p:spTree>
    <p:extLst>
      <p:ext uri="{BB962C8B-B14F-4D97-AF65-F5344CB8AC3E}">
        <p14:creationId xmlns:p14="http://schemas.microsoft.com/office/powerpoint/2010/main" val="403986310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FBBFCD55-3BEF-4309-B334-62CA5906BF5A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5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/>
              <a:t>Secret-key cryptography</a:t>
            </a:r>
            <a:br>
              <a:rPr lang="en-US" altLang="en-US" sz="4000"/>
            </a:br>
            <a:endParaRPr lang="en-US" altLang="en-US" sz="400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484313"/>
            <a:ext cx="8229600" cy="5173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b="1"/>
              <a:t>Will cover more than half of this course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b="1"/>
              <a:t>I.1 Secret-key cryptography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b="1"/>
              <a:t>Also called symmetric or conventional cryptography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b="1"/>
              <a:t>􀂉Five ingredients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b="1"/>
              <a:t>􀂄Plaintext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b="1"/>
              <a:t>􀂄Encryption algorithm: runs on the plaintext and the encryption key to yield the cipher text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b="1"/>
              <a:t>􀂄Secret key: an input to the encryption algorithm, value independent of the plaintext; different keys will yield different outputs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b="1"/>
              <a:t>􀂄Cipher text: the scrambled text produced as an output by the encryption algorithm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b="1"/>
              <a:t>􀂄Decryption algorithm: runs on the cipher text and the key to produce the plaintext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b="1"/>
              <a:t>􀂉Requirements for secure conventional encryption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b="1"/>
              <a:t>􀂄Strong encryption algorithm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200" b="1"/>
              <a:t>􀂉An opponent who knows one or more cipher texts would not be able to find the plaintexts or the key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200" b="1"/>
              <a:t>􀂉Ideally, even if he knows one or more pairs plaintext-cipher text, he would not be able to find the key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b="1"/>
              <a:t>􀂄Sender and receiver must share the same key. Once the key is compromised, all communications using that key are readable􀂄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b="1"/>
              <a:t>It is impractical to decrypt the message on the basis of the cipher text plus the knowledge of the encryption algorithm 􀃆encryption algorithm is not a secret</a:t>
            </a:r>
          </a:p>
          <a:p>
            <a:pPr eaLnBrk="1" hangingPunct="1">
              <a:lnSpc>
                <a:spcPct val="80000"/>
              </a:lnSpc>
            </a:pPr>
            <a:endParaRPr lang="en-US" altLang="en-US" sz="1600" b="1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765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FEC166F0-BCEC-4E28-B229-684883EBBFC5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6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Cryptography –some notations</a:t>
            </a:r>
            <a:br>
              <a:rPr lang="en-US" altLang="en-US" sz="4000"/>
            </a:br>
            <a:endParaRPr lang="en-US" altLang="en-US" sz="400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􀂄Notation for relating the plaintext, cipher text, and the keys</a:t>
            </a:r>
          </a:p>
          <a:p>
            <a:pPr lvl="1" eaLnBrk="1" hangingPunct="1"/>
            <a:r>
              <a:rPr lang="en-US" altLang="en-US" dirty="0"/>
              <a:t>􀂉</a:t>
            </a:r>
            <a:r>
              <a:rPr lang="en-US" altLang="en-US" sz="2400" dirty="0"/>
              <a:t>C=E</a:t>
            </a:r>
            <a:r>
              <a:rPr lang="en-US" altLang="en-US" sz="1400" dirty="0"/>
              <a:t>K</a:t>
            </a:r>
            <a:r>
              <a:rPr lang="en-US" altLang="en-US" sz="2400" dirty="0"/>
              <a:t>(P) denotes that C is the encryption of the plaintext P using the key K</a:t>
            </a:r>
          </a:p>
          <a:p>
            <a:pPr lvl="1" eaLnBrk="1" hangingPunct="1"/>
            <a:r>
              <a:rPr lang="en-US" altLang="en-US" sz="2400" dirty="0"/>
              <a:t>􀂉P=D</a:t>
            </a:r>
            <a:r>
              <a:rPr lang="en-US" altLang="en-US" sz="1200" dirty="0"/>
              <a:t>K</a:t>
            </a:r>
            <a:r>
              <a:rPr lang="en-US" altLang="en-US" sz="2400" dirty="0"/>
              <a:t>(C) denotes that P is the decryption of the cipher text C using the key K</a:t>
            </a:r>
          </a:p>
          <a:p>
            <a:pPr lvl="1" eaLnBrk="1" hangingPunct="1"/>
            <a:r>
              <a:rPr lang="en-US" altLang="en-US" sz="2400" dirty="0"/>
              <a:t>􀂉Then D</a:t>
            </a:r>
            <a:r>
              <a:rPr lang="en-US" altLang="en-US" sz="1200" dirty="0"/>
              <a:t>K</a:t>
            </a:r>
            <a:r>
              <a:rPr lang="en-US" altLang="en-US" sz="2400" dirty="0"/>
              <a:t>(E</a:t>
            </a:r>
            <a:r>
              <a:rPr lang="en-US" altLang="en-US" sz="1200" dirty="0"/>
              <a:t>K</a:t>
            </a:r>
            <a:r>
              <a:rPr lang="en-US" altLang="en-US" sz="2400" dirty="0"/>
              <a:t>(P))=P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30566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BE4EE52F-1E15-4C4D-B737-D4FE20E9C24C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7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br>
              <a:rPr lang="sv-SE" sz="40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sv-SE" sz="40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Conventional Encryption </a:t>
            </a:r>
            <a:r>
              <a:rPr 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Principles</a:t>
            </a:r>
            <a:b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endParaRPr lang="en-US" b="1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pic>
        <p:nvPicPr>
          <p:cNvPr id="10244" name="Picture 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25676" y="2060575"/>
            <a:ext cx="7762875" cy="4597400"/>
          </a:xfrm>
          <a:noFill/>
        </p:spPr>
      </p:pic>
    </p:spTree>
    <p:extLst>
      <p:ext uri="{BB962C8B-B14F-4D97-AF65-F5344CB8AC3E}">
        <p14:creationId xmlns:p14="http://schemas.microsoft.com/office/powerpoint/2010/main" val="46567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46064B7A-CD01-45F8-87FA-6E8F6F086E1F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8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Disadvantage of symmetric crypto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disadvantage of symmetric cryptography is that it presumes two parties have agreed on a key and been able to exchange that key in a secure manner prior to communication. This is a significant challenge.</a:t>
            </a:r>
          </a:p>
        </p:txBody>
      </p:sp>
    </p:spTree>
    <p:extLst>
      <p:ext uri="{BB962C8B-B14F-4D97-AF65-F5344CB8AC3E}">
        <p14:creationId xmlns:p14="http://schemas.microsoft.com/office/powerpoint/2010/main" val="354728077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A29EAFDC-C8C8-49EF-A67A-877CEEC7CD55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9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Cryptography</a:t>
            </a:r>
            <a:endParaRPr lang="en-US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latin typeface="Comic Sans MS" panose="030F0702030302020204" pitchFamily="66" charset="0"/>
              </a:rPr>
              <a:t>Classified along three independent dimensions:</a:t>
            </a:r>
          </a:p>
          <a:p>
            <a:pPr lvl="1" eaLnBrk="1" hangingPunct="1"/>
            <a:r>
              <a:rPr lang="en-US" altLang="en-US" sz="2400" dirty="0">
                <a:latin typeface="Comic Sans MS" panose="030F0702030302020204" pitchFamily="66" charset="0"/>
              </a:rPr>
              <a:t>The type of operations used for transforming plaintext to cipher text(substitution or transposition)</a:t>
            </a:r>
          </a:p>
          <a:p>
            <a:pPr lvl="1" eaLnBrk="1" hangingPunct="1"/>
            <a:r>
              <a:rPr lang="en-US" altLang="en-US" sz="2400" dirty="0">
                <a:latin typeface="Comic Sans MS" panose="030F0702030302020204" pitchFamily="66" charset="0"/>
              </a:rPr>
              <a:t>The number of keys used</a:t>
            </a:r>
          </a:p>
          <a:p>
            <a:pPr lvl="2" eaLnBrk="1" hangingPunct="1"/>
            <a:r>
              <a:rPr lang="en-US" altLang="en-US" sz="2000" dirty="0">
                <a:latin typeface="Comic Sans MS" panose="030F0702030302020204" pitchFamily="66" charset="0"/>
              </a:rPr>
              <a:t>symmetric (single key)</a:t>
            </a:r>
          </a:p>
          <a:p>
            <a:pPr lvl="2" eaLnBrk="1" hangingPunct="1"/>
            <a:r>
              <a:rPr lang="en-US" altLang="en-US" sz="2000" dirty="0">
                <a:latin typeface="Comic Sans MS" panose="030F0702030302020204" pitchFamily="66" charset="0"/>
              </a:rPr>
              <a:t>asymmetric (two-keys, or public-key encryption)</a:t>
            </a:r>
          </a:p>
          <a:p>
            <a:pPr lvl="1" eaLnBrk="1" hangingPunct="1"/>
            <a:r>
              <a:rPr lang="en-US" altLang="en-US" sz="2400" dirty="0">
                <a:latin typeface="Comic Sans MS" panose="030F0702030302020204" pitchFamily="66" charset="0"/>
              </a:rPr>
              <a:t>The way in which the plaintext is processed(Block/Stream cipher)</a:t>
            </a:r>
          </a:p>
          <a:p>
            <a:pPr lvl="1" eaLnBrk="1" hangingPunct="1"/>
            <a:endParaRPr lang="en-US" altLang="en-US" sz="2400" dirty="0">
              <a:latin typeface="Comic Sans MS" panose="030F0702030302020204" pitchFamily="66" charset="0"/>
            </a:endParaRPr>
          </a:p>
          <a:p>
            <a:pPr lvl="1" eaLnBrk="1" hangingPunct="1"/>
            <a:endParaRPr lang="en-US" altLang="en-US" sz="2400" dirty="0">
              <a:latin typeface="Comic Sans MS" panose="030F0702030302020204" pitchFamily="66" charset="0"/>
            </a:endParaRPr>
          </a:p>
          <a:p>
            <a:pPr lvl="1" eaLnBrk="1" hangingPunct="1"/>
            <a:endParaRPr lang="en-US" altLang="en-US" sz="2400" dirty="0">
              <a:latin typeface="Comic Sans MS" panose="030F0702030302020204" pitchFamily="66" charset="0"/>
            </a:endParaRPr>
          </a:p>
          <a:p>
            <a:pPr lvl="1" eaLnBrk="1" hangingPunct="1"/>
            <a:endParaRPr lang="en-US" altLang="en-US" sz="2400" dirty="0">
              <a:latin typeface="Comic Sans MS" panose="030F0702030302020204" pitchFamily="66" charset="0"/>
            </a:endParaRPr>
          </a:p>
          <a:p>
            <a:pPr lvl="1" eaLnBrk="1" hangingPunct="1"/>
            <a:endParaRPr lang="en-US" altLang="en-US" sz="2400" dirty="0">
              <a:latin typeface="Comic Sans MS" panose="030F0702030302020204" pitchFamily="66" charset="0"/>
            </a:endParaRPr>
          </a:p>
          <a:p>
            <a:pPr lvl="1" eaLnBrk="1" hangingPunct="1"/>
            <a:endParaRPr lang="en-US" altLang="en-US" sz="2400" dirty="0">
              <a:latin typeface="Comic Sans MS" panose="030F0702030302020204" pitchFamily="66" charset="0"/>
            </a:endParaRPr>
          </a:p>
          <a:p>
            <a:pPr lvl="1" eaLnBrk="1" hangingPunct="1"/>
            <a:endParaRPr lang="en-US" altLang="en-US" sz="2400" dirty="0">
              <a:latin typeface="Comic Sans MS" panose="030F0702030302020204" pitchFamily="66" charset="0"/>
            </a:endParaRPr>
          </a:p>
          <a:p>
            <a:pPr marL="457200" lvl="1" indent="0" eaLnBrk="1" hangingPunct="1">
              <a:buNone/>
            </a:pPr>
            <a:endParaRPr lang="en-US" alt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383251"/>
      </p:ext>
    </p:extLst>
  </p:cSld>
  <p:clrMapOvr>
    <a:masterClrMapping/>
  </p:clrMapOvr>
</p:sld>
</file>

<file path=ppt/theme/theme1.xml><?xml version="1.0" encoding="utf-8"?>
<a:theme xmlns:a="http://schemas.openxmlformats.org/drawingml/2006/main" name="UOS">
  <a:themeElements>
    <a:clrScheme name="UO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O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O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20</TotalTime>
  <Words>1164</Words>
  <Application>Microsoft Office PowerPoint</Application>
  <PresentationFormat>Widescreen</PresentationFormat>
  <Paragraphs>139</Paragraphs>
  <Slides>16</Slides>
  <Notes>6</Notes>
  <HiddenSlides>8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Comic Sans MS</vt:lpstr>
      <vt:lpstr>UOS</vt:lpstr>
      <vt:lpstr>   Cryptography and Network Security</vt:lpstr>
      <vt:lpstr>Network Security</vt:lpstr>
      <vt:lpstr>Outline</vt:lpstr>
      <vt:lpstr>Background</vt:lpstr>
      <vt:lpstr>Secret-key cryptography </vt:lpstr>
      <vt:lpstr>Cryptography –some notations </vt:lpstr>
      <vt:lpstr> Conventional Encryption Principles </vt:lpstr>
      <vt:lpstr>Disadvantage of symmetric crypto</vt:lpstr>
      <vt:lpstr>Cryptography</vt:lpstr>
      <vt:lpstr>Cryptanalysis &amp; Brute force</vt:lpstr>
      <vt:lpstr>Caesar Cipher</vt:lpstr>
      <vt:lpstr>Caesar Cipher</vt:lpstr>
      <vt:lpstr> Attacking Caesar</vt:lpstr>
      <vt:lpstr>PowerPoint Presentation</vt:lpstr>
      <vt:lpstr>Another example</vt:lpstr>
      <vt:lpstr>Strengthening Caesar: monoalphabetic ciphers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Cryptography and Network Security</dc:title>
  <dc:creator>Farooq</dc:creator>
  <cp:lastModifiedBy>Subhan Ahmed</cp:lastModifiedBy>
  <cp:revision>4</cp:revision>
  <dcterms:created xsi:type="dcterms:W3CDTF">2020-11-26T15:59:00Z</dcterms:created>
  <dcterms:modified xsi:type="dcterms:W3CDTF">2022-03-17T04:23:15Z</dcterms:modified>
</cp:coreProperties>
</file>