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9"/>
  </p:notesMasterIdLst>
  <p:handoutMasterIdLst>
    <p:handoutMasterId r:id="rId20"/>
  </p:handoutMasterIdLst>
  <p:sldIdLst>
    <p:sldId id="256" r:id="rId2"/>
    <p:sldId id="280" r:id="rId3"/>
    <p:sldId id="257" r:id="rId4"/>
    <p:sldId id="271" r:id="rId5"/>
    <p:sldId id="267" r:id="rId6"/>
    <p:sldId id="270" r:id="rId7"/>
    <p:sldId id="258" r:id="rId8"/>
    <p:sldId id="276" r:id="rId9"/>
    <p:sldId id="261" r:id="rId10"/>
    <p:sldId id="259" r:id="rId11"/>
    <p:sldId id="260" r:id="rId12"/>
    <p:sldId id="262" r:id="rId13"/>
    <p:sldId id="263" r:id="rId14"/>
    <p:sldId id="268" r:id="rId15"/>
    <p:sldId id="279" r:id="rId16"/>
    <p:sldId id="277" r:id="rId17"/>
    <p:sldId id="278"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4" d="100"/>
          <a:sy n="74" d="100"/>
        </p:scale>
        <p:origin x="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29A7CB07-48C3-4C3C-89B7-6C4D89A40343}" type="slidenum">
              <a:rPr lang="en-US"/>
              <a:pPr>
                <a:defRPr/>
              </a:pPr>
              <a:t>‹#›</a:t>
            </a:fld>
            <a:endParaRPr lang="en-US"/>
          </a:p>
        </p:txBody>
      </p:sp>
    </p:spTree>
    <p:extLst>
      <p:ext uri="{BB962C8B-B14F-4D97-AF65-F5344CB8AC3E}">
        <p14:creationId xmlns:p14="http://schemas.microsoft.com/office/powerpoint/2010/main" val="109549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Klicka här för att ändra format på bakgrundstexten</a:t>
            </a:r>
          </a:p>
          <a:p>
            <a:pPr lvl="1"/>
            <a:r>
              <a:rPr lang="en-US" noProof="0" smtClean="0"/>
              <a:t>Nivå två</a:t>
            </a:r>
          </a:p>
          <a:p>
            <a:pPr lvl="2"/>
            <a:r>
              <a:rPr lang="en-US" noProof="0" smtClean="0"/>
              <a:t>Nivå tre</a:t>
            </a:r>
          </a:p>
          <a:p>
            <a:pPr lvl="3"/>
            <a:r>
              <a:rPr lang="en-US" noProof="0" smtClean="0"/>
              <a:t>Nivå fyra</a:t>
            </a:r>
          </a:p>
          <a:p>
            <a:pPr lvl="4"/>
            <a:r>
              <a:rPr lang="en-US" noProof="0" smtClean="0"/>
              <a:t>Nivå fem</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29680AE9-51D8-48C3-9652-2084EAF38367}" type="slidenum">
              <a:rPr lang="en-US"/>
              <a:pPr>
                <a:defRPr/>
              </a:pPr>
              <a:t>‹#›</a:t>
            </a:fld>
            <a:endParaRPr lang="en-US"/>
          </a:p>
        </p:txBody>
      </p:sp>
    </p:spTree>
    <p:extLst>
      <p:ext uri="{BB962C8B-B14F-4D97-AF65-F5344CB8AC3E}">
        <p14:creationId xmlns:p14="http://schemas.microsoft.com/office/powerpoint/2010/main" val="2478727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BE7C1F-DF8A-4AD3-ADE9-E9CD5A86B01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903A1C-8178-4B64-8C84-29123DCC21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836613"/>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836613"/>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85C4A9-2E7A-4A44-B634-1B1C2932ECB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8366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8313" y="2060575"/>
            <a:ext cx="4038600" cy="459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2060575"/>
            <a:ext cx="4038600" cy="459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AA7F34-132F-4B4B-8EC7-D3FE9E313D6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8313" y="836613"/>
            <a:ext cx="8229600" cy="5821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D888CC5-6280-489C-9F54-24ABB8AAFFA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0034E8-E5BD-496B-A43F-CD4B135606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C759B7-E368-4DE4-B886-E40D071E61B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2060575"/>
            <a:ext cx="40386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2060575"/>
            <a:ext cx="40386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D55EBC-CBF9-43A2-93A4-B981F14D8F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D55AAF3-2A97-4612-AC07-FFCBA70FA13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722156-C938-40FD-9EBD-027BB0A732E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8D8095-D96A-4ECC-9C7C-4B1C54BB43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A33CF3-1587-4CA3-A4BB-D0EB9DAA6A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7A0FDE-9494-43ED-A51E-F403AC8E59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83661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2060575"/>
            <a:ext cx="8229600" cy="459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25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25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79FA796-528D-4933-8018-70448F02F3E4}" type="slidenum">
              <a:rPr lang="en-US"/>
              <a:pPr>
                <a:defRPr/>
              </a:pPr>
              <a:t>‹#›</a:t>
            </a:fld>
            <a:endParaRPr lang="en-US"/>
          </a:p>
        </p:txBody>
      </p:sp>
      <p:pic>
        <p:nvPicPr>
          <p:cNvPr id="1031" name="Picture 7" descr="header"/>
          <p:cNvPicPr>
            <a:picLocks noChangeAspect="1" noChangeArrowheads="1"/>
          </p:cNvPicPr>
          <p:nvPr/>
        </p:nvPicPr>
        <p:blipFill>
          <a:blip r:embed="rId15" cstate="print"/>
          <a:srcRect/>
          <a:stretch>
            <a:fillRect/>
          </a:stretch>
        </p:blipFill>
        <p:spPr bwMode="auto">
          <a:xfrm>
            <a:off x="179388" y="0"/>
            <a:ext cx="9144000" cy="819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0301FFB5-0361-4B80-BB91-E2416B4F467A}" type="slidenum">
              <a:rPr lang="en-US"/>
              <a:pPr/>
              <a:t>1</a:t>
            </a:fld>
            <a:endParaRPr lang="en-US"/>
          </a:p>
        </p:txBody>
      </p:sp>
      <p:sp>
        <p:nvSpPr>
          <p:cNvPr id="2" name="Rectangle 2"/>
          <p:cNvSpPr>
            <a:spLocks noGrp="1" noChangeArrowheads="1"/>
          </p:cNvSpPr>
          <p:nvPr>
            <p:ph type="ctrTitle"/>
          </p:nvPr>
        </p:nvSpPr>
        <p:spPr>
          <a:xfrm>
            <a:off x="381000" y="609600"/>
            <a:ext cx="8305800" cy="1143000"/>
          </a:xfrm>
        </p:spPr>
        <p:txBody>
          <a:bodyPr/>
          <a:lstStyle/>
          <a:p>
            <a:pPr eaLnBrk="1" hangingPunct="1">
              <a:defRPr/>
            </a:pPr>
            <a:r>
              <a:rPr lang="en-US" sz="7200" b="1" smtClean="0">
                <a:effectLst>
                  <a:outerShdw blurRad="38100" dist="38100" dir="2700000" algn="tl">
                    <a:srgbClr val="C0C0C0"/>
                  </a:outerShdw>
                </a:effectLst>
                <a:latin typeface="Comic Sans MS" pitchFamily="66" charset="0"/>
              </a:rPr>
              <a:t/>
            </a:r>
            <a:br>
              <a:rPr lang="en-US" sz="7200" b="1" smtClean="0">
                <a:effectLst>
                  <a:outerShdw blurRad="38100" dist="38100" dir="2700000" algn="tl">
                    <a:srgbClr val="C0C0C0"/>
                  </a:outerShdw>
                </a:effectLst>
                <a:latin typeface="Comic Sans MS" pitchFamily="66" charset="0"/>
              </a:rPr>
            </a:br>
            <a:r>
              <a:rPr lang="en-US" sz="7200" b="1" smtClean="0">
                <a:effectLst>
                  <a:outerShdw blurRad="38100" dist="38100" dir="2700000" algn="tl">
                    <a:srgbClr val="C0C0C0"/>
                  </a:outerShdw>
                </a:effectLst>
                <a:latin typeface="Comic Sans MS" pitchFamily="66" charset="0"/>
              </a:rPr>
              <a:t/>
            </a:r>
            <a:br>
              <a:rPr lang="en-US" sz="7200" b="1" smtClean="0">
                <a:effectLst>
                  <a:outerShdw blurRad="38100" dist="38100" dir="2700000" algn="tl">
                    <a:srgbClr val="C0C0C0"/>
                  </a:outerShdw>
                </a:effectLst>
                <a:latin typeface="Comic Sans MS" pitchFamily="66" charset="0"/>
              </a:rPr>
            </a:br>
            <a:r>
              <a:rPr lang="en-US" sz="7200" b="1" smtClean="0">
                <a:effectLst>
                  <a:outerShdw blurRad="38100" dist="38100" dir="2700000" algn="tl">
                    <a:srgbClr val="C0C0C0"/>
                  </a:outerShdw>
                </a:effectLst>
                <a:latin typeface="Comic Sans MS" pitchFamily="66" charset="0"/>
              </a:rPr>
              <a:t>Data and Network Security</a:t>
            </a:r>
            <a:endParaRPr lang="en-US" sz="7200" smtClean="0"/>
          </a:p>
        </p:txBody>
      </p:sp>
      <p:pic>
        <p:nvPicPr>
          <p:cNvPr id="2053" name="Picture 4" descr="j0254382"/>
          <p:cNvPicPr>
            <a:picLocks noChangeAspect="1" noChangeArrowheads="1"/>
          </p:cNvPicPr>
          <p:nvPr/>
        </p:nvPicPr>
        <p:blipFill>
          <a:blip r:embed="rId2" cstate="print"/>
          <a:srcRect/>
          <a:stretch>
            <a:fillRect/>
          </a:stretch>
        </p:blipFill>
        <p:spPr bwMode="auto">
          <a:xfrm>
            <a:off x="3779912" y="4077072"/>
            <a:ext cx="1154113" cy="1371600"/>
          </a:xfrm>
          <a:prstGeom prst="rect">
            <a:avLst/>
          </a:prstGeom>
          <a:noFill/>
          <a:ln w="9525">
            <a:noFill/>
            <a:miter lim="800000"/>
            <a:headEnd/>
            <a:tailEnd/>
          </a:ln>
        </p:spPr>
      </p:pic>
      <p:sp>
        <p:nvSpPr>
          <p:cNvPr id="2054" name="Rectangle 6"/>
          <p:cNvSpPr>
            <a:spLocks noChangeArrowheads="1"/>
          </p:cNvSpPr>
          <p:nvPr/>
        </p:nvSpPr>
        <p:spPr bwMode="auto">
          <a:xfrm>
            <a:off x="3886200" y="6248400"/>
            <a:ext cx="1219200" cy="304800"/>
          </a:xfrm>
          <a:prstGeom prst="rect">
            <a:avLst/>
          </a:prstGeom>
          <a:solidFill>
            <a:schemeClr val="bg1"/>
          </a:solidFill>
          <a:ln w="9525">
            <a:noFill/>
            <a:miter lim="800000"/>
            <a:headEnd/>
            <a:tailEnd/>
          </a:ln>
        </p:spPr>
        <p:txBody>
          <a:bodyPr wrap="none" anchor="ctr"/>
          <a:lstStyle/>
          <a:p>
            <a:endParaRPr lang="en-US"/>
          </a:p>
        </p:txBody>
      </p:sp>
      <p:pic>
        <p:nvPicPr>
          <p:cNvPr id="2055" name="Picture 7" descr="header"/>
          <p:cNvPicPr>
            <a:picLocks noChangeAspect="1" noChangeArrowheads="1"/>
          </p:cNvPicPr>
          <p:nvPr/>
        </p:nvPicPr>
        <p:blipFill>
          <a:blip r:embed="rId3" cstate="print"/>
          <a:srcRect/>
          <a:stretch>
            <a:fillRect/>
          </a:stretch>
        </p:blipFill>
        <p:spPr bwMode="auto">
          <a:xfrm>
            <a:off x="0" y="0"/>
            <a:ext cx="914400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134292C-58C8-4C91-88FE-B5F8AC2EFCA7}" type="slidenum">
              <a:rPr lang="en-US"/>
              <a:pPr/>
              <a:t>10</a:t>
            </a:fld>
            <a:endParaRPr lang="en-US"/>
          </a:p>
        </p:txBody>
      </p:sp>
      <p:sp>
        <p:nvSpPr>
          <p:cNvPr id="614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Security Attacks</a:t>
            </a:r>
          </a:p>
        </p:txBody>
      </p:sp>
      <p:sp>
        <p:nvSpPr>
          <p:cNvPr id="12292" name="Rectangle 3"/>
          <p:cNvSpPr>
            <a:spLocks noGrp="1" noChangeArrowheads="1"/>
          </p:cNvSpPr>
          <p:nvPr>
            <p:ph type="body" idx="1"/>
          </p:nvPr>
        </p:nvSpPr>
        <p:spPr/>
        <p:txBody>
          <a:bodyPr/>
          <a:lstStyle/>
          <a:p>
            <a:pPr eaLnBrk="1" hangingPunct="1">
              <a:lnSpc>
                <a:spcPct val="90000"/>
              </a:lnSpc>
            </a:pPr>
            <a:r>
              <a:rPr lang="en-US" b="1" smtClean="0">
                <a:latin typeface="Comic Sans MS" pitchFamily="66" charset="0"/>
              </a:rPr>
              <a:t>Interruption:</a:t>
            </a:r>
            <a:r>
              <a:rPr lang="en-US" smtClean="0">
                <a:latin typeface="Comic Sans MS" pitchFamily="66" charset="0"/>
              </a:rPr>
              <a:t> This is an attack on availability</a:t>
            </a:r>
          </a:p>
          <a:p>
            <a:pPr eaLnBrk="1" hangingPunct="1">
              <a:lnSpc>
                <a:spcPct val="90000"/>
              </a:lnSpc>
            </a:pPr>
            <a:r>
              <a:rPr lang="en-US" b="1" smtClean="0">
                <a:latin typeface="Comic Sans MS" pitchFamily="66" charset="0"/>
              </a:rPr>
              <a:t>Interception:</a:t>
            </a:r>
            <a:r>
              <a:rPr lang="en-US" smtClean="0">
                <a:latin typeface="Comic Sans MS" pitchFamily="66" charset="0"/>
              </a:rPr>
              <a:t> This is an attack on confidentiality</a:t>
            </a:r>
          </a:p>
          <a:p>
            <a:pPr eaLnBrk="1" hangingPunct="1">
              <a:lnSpc>
                <a:spcPct val="90000"/>
              </a:lnSpc>
            </a:pPr>
            <a:r>
              <a:rPr lang="en-US" b="1" smtClean="0">
                <a:latin typeface="Comic Sans MS" pitchFamily="66" charset="0"/>
              </a:rPr>
              <a:t>Modification:</a:t>
            </a:r>
            <a:r>
              <a:rPr lang="en-US" smtClean="0">
                <a:latin typeface="Comic Sans MS" pitchFamily="66" charset="0"/>
              </a:rPr>
              <a:t> This is an attack on integrity</a:t>
            </a:r>
          </a:p>
          <a:p>
            <a:pPr eaLnBrk="1" hangingPunct="1">
              <a:lnSpc>
                <a:spcPct val="90000"/>
              </a:lnSpc>
            </a:pPr>
            <a:r>
              <a:rPr lang="en-US" b="1" smtClean="0">
                <a:latin typeface="Comic Sans MS" pitchFamily="66" charset="0"/>
              </a:rPr>
              <a:t>Fabrication:</a:t>
            </a:r>
            <a:r>
              <a:rPr lang="en-US" smtClean="0">
                <a:latin typeface="Comic Sans MS" pitchFamily="66" charset="0"/>
              </a:rPr>
              <a:t> This is an attack on authenticity</a:t>
            </a:r>
          </a:p>
          <a:p>
            <a:pPr eaLnBrk="1" hangingPunct="1">
              <a:lnSpc>
                <a:spcPct val="90000"/>
              </a:lnSpc>
              <a:buFontTx/>
              <a:buNone/>
            </a:pPr>
            <a:endParaRPr lang="en-US" smtClean="0"/>
          </a:p>
        </p:txBody>
      </p:sp>
    </p:spTree>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69AF36C6-D186-4FBC-A0DD-E1525558AB2F}" type="slidenum">
              <a:rPr lang="en-US"/>
              <a:pPr/>
              <a:t>11</a:t>
            </a:fld>
            <a:endParaRPr lang="en-US"/>
          </a:p>
        </p:txBody>
      </p:sp>
      <p:sp>
        <p:nvSpPr>
          <p:cNvPr id="7170" name="Rectangle 2"/>
          <p:cNvSpPr>
            <a:spLocks noGrp="1" noChangeArrowheads="1"/>
          </p:cNvSpPr>
          <p:nvPr>
            <p:ph type="title"/>
          </p:nvPr>
        </p:nvSpPr>
        <p:spPr>
          <a:xfrm>
            <a:off x="685800" y="381000"/>
            <a:ext cx="7772400" cy="1143000"/>
          </a:xfrm>
        </p:spPr>
        <p:txBody>
          <a:bodyPr/>
          <a:lstStyle/>
          <a:p>
            <a:pPr eaLnBrk="1" hangingPunct="1">
              <a:defRPr/>
            </a:pPr>
            <a:r>
              <a:rPr lang="en-US" b="1" smtClean="0">
                <a:effectLst>
                  <a:outerShdw blurRad="38100" dist="38100" dir="2700000" algn="tl">
                    <a:srgbClr val="C0C0C0"/>
                  </a:outerShdw>
                </a:effectLst>
                <a:latin typeface="Comic Sans MS" pitchFamily="66" charset="0"/>
              </a:rPr>
              <a:t>Security Attacks</a:t>
            </a:r>
            <a:endParaRPr lang="en-US" smtClean="0"/>
          </a:p>
        </p:txBody>
      </p:sp>
      <p:pic>
        <p:nvPicPr>
          <p:cNvPr id="13316" name="Picture 4"/>
          <p:cNvPicPr>
            <a:picLocks noChangeAspect="1" noChangeArrowheads="1"/>
          </p:cNvPicPr>
          <p:nvPr/>
        </p:nvPicPr>
        <p:blipFill>
          <a:blip r:embed="rId2" cstate="print"/>
          <a:srcRect/>
          <a:stretch>
            <a:fillRect/>
          </a:stretch>
        </p:blipFill>
        <p:spPr bwMode="auto">
          <a:xfrm>
            <a:off x="1143000" y="1371600"/>
            <a:ext cx="6477000" cy="4802188"/>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4E7D85E4-F2DD-4335-8EBD-5CB318A25A61}" type="slidenum">
              <a:rPr lang="en-US"/>
              <a:pPr/>
              <a:t>12</a:t>
            </a:fld>
            <a:endParaRPr lang="en-US"/>
          </a:p>
        </p:txBody>
      </p:sp>
      <p:sp>
        <p:nvSpPr>
          <p:cNvPr id="921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Security Services</a:t>
            </a:r>
            <a:endParaRPr lang="en-US" smtClean="0"/>
          </a:p>
        </p:txBody>
      </p:sp>
      <p:sp>
        <p:nvSpPr>
          <p:cNvPr id="14340" name="Rectangle 3"/>
          <p:cNvSpPr>
            <a:spLocks noGrp="1" noChangeArrowheads="1"/>
          </p:cNvSpPr>
          <p:nvPr>
            <p:ph type="body" idx="1"/>
          </p:nvPr>
        </p:nvSpPr>
        <p:spPr/>
        <p:txBody>
          <a:bodyPr/>
          <a:lstStyle/>
          <a:p>
            <a:pPr eaLnBrk="1" hangingPunct="1">
              <a:lnSpc>
                <a:spcPct val="80000"/>
              </a:lnSpc>
            </a:pPr>
            <a:r>
              <a:rPr lang="en-US" sz="1800" smtClean="0">
                <a:latin typeface="Comic Sans MS" pitchFamily="66" charset="0"/>
              </a:rPr>
              <a:t>Processing or communication service that is provided by a system to give a specific kind of protection to system resources; security services implement security policies and are implemented by security mechanisms</a:t>
            </a:r>
          </a:p>
          <a:p>
            <a:pPr lvl="1" eaLnBrk="1" hangingPunct="1">
              <a:lnSpc>
                <a:spcPct val="80000"/>
              </a:lnSpc>
              <a:spcAft>
                <a:spcPts val="1200"/>
              </a:spcAft>
            </a:pPr>
            <a:r>
              <a:rPr lang="en-US" sz="1600" smtClean="0">
                <a:latin typeface="Comic Sans MS" pitchFamily="66" charset="0"/>
              </a:rPr>
              <a:t>Confidentiality (protect data from unauthorized disclosure)</a:t>
            </a:r>
          </a:p>
          <a:p>
            <a:pPr lvl="1" eaLnBrk="1" hangingPunct="1">
              <a:lnSpc>
                <a:spcPct val="80000"/>
              </a:lnSpc>
              <a:spcAft>
                <a:spcPts val="1200"/>
              </a:spcAft>
            </a:pPr>
            <a:r>
              <a:rPr lang="en-US" sz="1600" smtClean="0">
                <a:latin typeface="Comic Sans MS" pitchFamily="66" charset="0"/>
              </a:rPr>
              <a:t>Authentication (who created or sent the data)</a:t>
            </a:r>
          </a:p>
          <a:p>
            <a:pPr lvl="1" eaLnBrk="1" hangingPunct="1">
              <a:lnSpc>
                <a:spcPct val="80000"/>
              </a:lnSpc>
              <a:spcAft>
                <a:spcPts val="1200"/>
              </a:spcAft>
            </a:pPr>
            <a:r>
              <a:rPr lang="en-US" sz="1600" smtClean="0">
                <a:latin typeface="Comic Sans MS" pitchFamily="66" charset="0"/>
              </a:rPr>
              <a:t>Data Integrity (has not been altered)</a:t>
            </a:r>
          </a:p>
          <a:p>
            <a:pPr lvl="1" eaLnBrk="1" hangingPunct="1">
              <a:lnSpc>
                <a:spcPct val="80000"/>
              </a:lnSpc>
            </a:pPr>
            <a:r>
              <a:rPr lang="en-US" sz="1600" smtClean="0">
                <a:latin typeface="Comic Sans MS" pitchFamily="66" charset="0"/>
              </a:rPr>
              <a:t>Non-repudiation (the order is final) </a:t>
            </a:r>
            <a:r>
              <a:rPr lang="en-US" sz="1600" smtClean="0"/>
              <a:t>Non repudiation prevents either sender or receiver from denying a transmitted message. Thus, when a message is sent, the receiver can prove that the alleged sender in fact sent the message. Similarly, when a message is received, the sender can prove that the alleged receiver in fact received the message.</a:t>
            </a:r>
            <a:endParaRPr lang="en-US" sz="1600" smtClean="0">
              <a:latin typeface="Comic Sans MS" pitchFamily="66" charset="0"/>
            </a:endParaRPr>
          </a:p>
          <a:p>
            <a:pPr lvl="1" eaLnBrk="1" hangingPunct="1">
              <a:lnSpc>
                <a:spcPct val="80000"/>
              </a:lnSpc>
              <a:spcAft>
                <a:spcPts val="1200"/>
              </a:spcAft>
            </a:pPr>
            <a:r>
              <a:rPr lang="en-US" sz="1600" smtClean="0">
                <a:latin typeface="Comic Sans MS" pitchFamily="66" charset="0"/>
              </a:rPr>
              <a:t>Access control (prevent misuse of resources)</a:t>
            </a:r>
          </a:p>
          <a:p>
            <a:pPr lvl="1" eaLnBrk="1" hangingPunct="1">
              <a:lnSpc>
                <a:spcPct val="80000"/>
              </a:lnSpc>
            </a:pPr>
            <a:r>
              <a:rPr lang="en-US" sz="1600" smtClean="0">
                <a:latin typeface="Comic Sans MS" pitchFamily="66" charset="0"/>
              </a:rPr>
              <a:t>Availability (property of a system or a system resource being accessible and usable upon demand by an authorized system entity)</a:t>
            </a:r>
          </a:p>
          <a:p>
            <a:pPr lvl="2" eaLnBrk="1" hangingPunct="1">
              <a:lnSpc>
                <a:spcPct val="80000"/>
              </a:lnSpc>
              <a:spcAft>
                <a:spcPts val="1200"/>
              </a:spcAft>
            </a:pPr>
            <a:r>
              <a:rPr lang="en-US" sz="1600" smtClean="0">
                <a:latin typeface="Comic Sans MS" pitchFamily="66" charset="0"/>
              </a:rPr>
              <a:t> Denial of Service Attacks</a:t>
            </a:r>
          </a:p>
          <a:p>
            <a:pPr lvl="2" eaLnBrk="1" hangingPunct="1">
              <a:lnSpc>
                <a:spcPct val="80000"/>
              </a:lnSpc>
              <a:spcAft>
                <a:spcPts val="1200"/>
              </a:spcAft>
              <a:buFontTx/>
              <a:buNone/>
            </a:pPr>
            <a:endParaRPr lang="en-US" sz="1600" smtClean="0">
              <a:latin typeface="Comic Sans MS" pitchFamily="66" charset="0"/>
            </a:endParaRPr>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3AD08BA8-6390-406D-8286-DE7A5241AAF8}" type="slidenum">
              <a:rPr lang="en-US"/>
              <a:pPr/>
              <a:t>13</a:t>
            </a:fld>
            <a:endParaRPr lang="en-US"/>
          </a:p>
        </p:txBody>
      </p:sp>
      <p:pic>
        <p:nvPicPr>
          <p:cNvPr id="15363" name="Picture 4"/>
          <p:cNvPicPr>
            <a:picLocks noChangeAspect="1" noChangeArrowheads="1"/>
          </p:cNvPicPr>
          <p:nvPr/>
        </p:nvPicPr>
        <p:blipFill>
          <a:blip r:embed="rId2" cstate="print"/>
          <a:srcRect/>
          <a:stretch>
            <a:fillRect/>
          </a:stretch>
        </p:blipFill>
        <p:spPr bwMode="auto">
          <a:xfrm>
            <a:off x="207963" y="1052513"/>
            <a:ext cx="8726487" cy="5462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7D25DEF4-B5ED-4F83-9139-622B3B8FB4EA}" type="slidenum">
              <a:rPr lang="en-US"/>
              <a:pPr/>
              <a:t>14</a:t>
            </a:fld>
            <a:endParaRPr lang="en-US"/>
          </a:p>
        </p:txBody>
      </p:sp>
      <p:sp>
        <p:nvSpPr>
          <p:cNvPr id="15362"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Methods of Defense</a:t>
            </a:r>
            <a:endParaRPr lang="en-US" smtClean="0"/>
          </a:p>
        </p:txBody>
      </p:sp>
      <p:sp>
        <p:nvSpPr>
          <p:cNvPr id="16388" name="Rectangle 3"/>
          <p:cNvSpPr>
            <a:spLocks noGrp="1" noChangeArrowheads="1"/>
          </p:cNvSpPr>
          <p:nvPr>
            <p:ph type="body" idx="1"/>
          </p:nvPr>
        </p:nvSpPr>
        <p:spPr/>
        <p:txBody>
          <a:bodyPr/>
          <a:lstStyle/>
          <a:p>
            <a:pPr eaLnBrk="1" hangingPunct="1">
              <a:lnSpc>
                <a:spcPct val="90000"/>
              </a:lnSpc>
            </a:pPr>
            <a:r>
              <a:rPr lang="en-US" smtClean="0">
                <a:latin typeface="Comic Sans MS" pitchFamily="66" charset="0"/>
              </a:rPr>
              <a:t>Encryption</a:t>
            </a:r>
          </a:p>
          <a:p>
            <a:pPr eaLnBrk="1" hangingPunct="1">
              <a:lnSpc>
                <a:spcPct val="90000"/>
              </a:lnSpc>
            </a:pPr>
            <a:r>
              <a:rPr lang="en-US" smtClean="0">
                <a:latin typeface="Comic Sans MS" pitchFamily="66" charset="0"/>
              </a:rPr>
              <a:t>Software Controls (access limitations in a data base, in operating system protect each user from other users)</a:t>
            </a:r>
          </a:p>
          <a:p>
            <a:pPr eaLnBrk="1" hangingPunct="1">
              <a:lnSpc>
                <a:spcPct val="90000"/>
              </a:lnSpc>
            </a:pPr>
            <a:r>
              <a:rPr lang="en-US" smtClean="0">
                <a:latin typeface="Comic Sans MS" pitchFamily="66" charset="0"/>
              </a:rPr>
              <a:t>Hardware Controls (smartcard)</a:t>
            </a:r>
          </a:p>
          <a:p>
            <a:pPr eaLnBrk="1" hangingPunct="1">
              <a:lnSpc>
                <a:spcPct val="90000"/>
              </a:lnSpc>
            </a:pPr>
            <a:r>
              <a:rPr lang="en-US" smtClean="0">
                <a:latin typeface="Comic Sans MS" pitchFamily="66" charset="0"/>
              </a:rPr>
              <a:t>Policies (frequent changes of passwords)</a:t>
            </a:r>
          </a:p>
          <a:p>
            <a:pPr eaLnBrk="1" hangingPunct="1">
              <a:lnSpc>
                <a:spcPct val="90000"/>
              </a:lnSpc>
            </a:pPr>
            <a:r>
              <a:rPr lang="en-US" smtClean="0">
                <a:latin typeface="Comic Sans MS" pitchFamily="66" charset="0"/>
              </a:rPr>
              <a:t>Physical Controls</a:t>
            </a: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alpha val="98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196752"/>
            <a:ext cx="7560071" cy="504056"/>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290034E8-E5BD-496B-A43F-CD4B135606FE}" type="slidenum">
              <a:rPr lang="en-US" smtClean="0"/>
              <a:pPr>
                <a:defRPr/>
              </a:pPr>
              <a:t>15</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3100388" y="3314700"/>
            <a:ext cx="2943225" cy="2286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1619672" y="1124744"/>
            <a:ext cx="5688632" cy="576064"/>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3" cstate="print"/>
          <a:srcRect/>
          <a:stretch>
            <a:fillRect/>
          </a:stretch>
        </p:blipFill>
        <p:spPr bwMode="auto">
          <a:xfrm>
            <a:off x="539552" y="1844825"/>
            <a:ext cx="7776864" cy="2304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0FB5A9B8-B13A-4A20-9442-0B5272341233}" type="slidenum">
              <a:rPr lang="en-US"/>
              <a:pPr/>
              <a:t>16</a:t>
            </a:fld>
            <a:endParaRPr lang="en-US"/>
          </a:p>
        </p:txBody>
      </p:sp>
      <p:sp>
        <p:nvSpPr>
          <p:cNvPr id="17411" name="Rectangle 2"/>
          <p:cNvSpPr>
            <a:spLocks noGrp="1" noChangeArrowheads="1"/>
          </p:cNvSpPr>
          <p:nvPr>
            <p:ph type="title"/>
          </p:nvPr>
        </p:nvSpPr>
        <p:spPr/>
        <p:txBody>
          <a:bodyPr/>
          <a:lstStyle/>
          <a:p>
            <a:pPr eaLnBrk="1" hangingPunct="1"/>
            <a:r>
              <a:rPr lang="en-US" smtClean="0"/>
              <a:t>Example</a:t>
            </a:r>
          </a:p>
        </p:txBody>
      </p:sp>
      <p:sp>
        <p:nvSpPr>
          <p:cNvPr id="17412" name="Rectangle 3"/>
          <p:cNvSpPr>
            <a:spLocks noGrp="1" noChangeArrowheads="1"/>
          </p:cNvSpPr>
          <p:nvPr>
            <p:ph type="body" idx="1"/>
          </p:nvPr>
        </p:nvSpPr>
        <p:spPr/>
        <p:txBody>
          <a:bodyPr/>
          <a:lstStyle/>
          <a:p>
            <a:pPr eaLnBrk="1" hangingPunct="1">
              <a:lnSpc>
                <a:spcPct val="90000"/>
              </a:lnSpc>
            </a:pPr>
            <a:r>
              <a:rPr lang="en-US" sz="2400" smtClean="0"/>
              <a:t>A security-related transformation on the information to be sent. Examples include the encryption of the message, which scrambles the message so that it is unreadable by the opponent, and the addition of a code based on the contents of the message, which can be used to verify the identity of the sender. </a:t>
            </a:r>
          </a:p>
          <a:p>
            <a:pPr eaLnBrk="1" hangingPunct="1">
              <a:lnSpc>
                <a:spcPct val="90000"/>
              </a:lnSpc>
            </a:pPr>
            <a:r>
              <a:rPr lang="en-US" sz="2400" smtClean="0"/>
              <a:t>Some secret information shared by the two principals and, it is hoped, unknown to the opponent. An example is an encryption key used in conjunction with the transformation to scramble the message before transmission and unscramble it on reception.</a:t>
            </a:r>
          </a:p>
          <a:p>
            <a:pPr eaLnBrk="1" hangingPunct="1">
              <a:lnSpc>
                <a:spcPct val="90000"/>
              </a:lnSpc>
              <a:buFontTx/>
              <a:buNone/>
            </a:pPr>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sz="2400" dirty="0" smtClean="0"/>
              <a:t>Pizza hut has opened a shop recently in Sargodha and offering </a:t>
            </a:r>
            <a:r>
              <a:rPr lang="en-US" sz="2400" dirty="0" err="1" smtClean="0"/>
              <a:t>Wifi</a:t>
            </a:r>
            <a:r>
              <a:rPr lang="en-US" sz="2400" dirty="0" smtClean="0"/>
              <a:t> Connection. One day you decided to lunch at Pizza hut and a bit of web surfing. You got confused to see that Pizza hut network is sending all the packets unencrypted. This situation got come to know when you saw Mr. </a:t>
            </a:r>
            <a:r>
              <a:rPr lang="en-US" sz="2400" dirty="0" err="1" smtClean="0"/>
              <a:t>Faheem</a:t>
            </a:r>
            <a:r>
              <a:rPr lang="en-US" sz="2400" dirty="0" smtClean="0"/>
              <a:t> sitting in the corner using his laptop and connected on the same </a:t>
            </a:r>
            <a:r>
              <a:rPr lang="en-US" sz="2400" dirty="0" err="1" smtClean="0"/>
              <a:t>Wifi</a:t>
            </a:r>
            <a:r>
              <a:rPr lang="en-US" sz="2400" dirty="0" smtClean="0"/>
              <a:t> connection.</a:t>
            </a:r>
          </a:p>
          <a:p>
            <a:r>
              <a:rPr lang="en-US" sz="2400" dirty="0" smtClean="0"/>
              <a:t>	Consider the properties of confidentiality, integrity and availability for you http web connection. For each of confidentiality, integrity and availability do you agree/disagree that Mr. </a:t>
            </a:r>
            <a:r>
              <a:rPr lang="en-US" sz="2400" dirty="0" err="1" smtClean="0"/>
              <a:t>Faheem</a:t>
            </a:r>
            <a:r>
              <a:rPr lang="en-US" sz="2400" dirty="0" smtClean="0"/>
              <a:t> can destabilize/damage the given property? Support your answer with reasoning</a:t>
            </a:r>
            <a:endParaRPr lang="en-US" sz="2400" dirty="0"/>
          </a:p>
        </p:txBody>
      </p:sp>
      <p:sp>
        <p:nvSpPr>
          <p:cNvPr id="3" name="Slide Number Placeholder 2"/>
          <p:cNvSpPr>
            <a:spLocks noGrp="1"/>
          </p:cNvSpPr>
          <p:nvPr>
            <p:ph type="sldNum" sz="quarter" idx="12"/>
          </p:nvPr>
        </p:nvSpPr>
        <p:spPr/>
        <p:txBody>
          <a:bodyPr/>
          <a:lstStyle/>
          <a:p>
            <a:pPr>
              <a:defRPr/>
            </a:pPr>
            <a:fld id="{AD888CC5-6280-489C-9F54-24ABB8AAFFA9}"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4597400"/>
          </a:xfrm>
        </p:spPr>
        <p:txBody>
          <a:bodyPr/>
          <a:lstStyle/>
          <a:p>
            <a:r>
              <a:rPr lang="en-US" smtClean="0"/>
              <a:t>Objective of the Course</a:t>
            </a:r>
          </a:p>
          <a:p>
            <a:r>
              <a:rPr lang="en-US" smtClean="0"/>
              <a:t>Learning Outcomes</a:t>
            </a:r>
          </a:p>
          <a:p>
            <a:r>
              <a:rPr lang="en-US" smtClean="0"/>
              <a:t>Syllabous </a:t>
            </a:r>
            <a:endParaRPr lang="en-US"/>
          </a:p>
        </p:txBody>
      </p:sp>
      <p:sp>
        <p:nvSpPr>
          <p:cNvPr id="4" name="Slide Number Placeholder 3"/>
          <p:cNvSpPr>
            <a:spLocks noGrp="1"/>
          </p:cNvSpPr>
          <p:nvPr>
            <p:ph type="sldNum" sz="quarter" idx="12"/>
          </p:nvPr>
        </p:nvSpPr>
        <p:spPr/>
        <p:txBody>
          <a:bodyPr/>
          <a:lstStyle/>
          <a:p>
            <a:pPr>
              <a:defRPr/>
            </a:pPr>
            <a:fld id="{290034E8-E5BD-496B-A43F-CD4B135606FE}" type="slidenum">
              <a:rPr lang="en-US" smtClean="0"/>
              <a:pPr>
                <a:defRPr/>
              </a:pPr>
              <a:t>2</a:t>
            </a:fld>
            <a:endParaRPr lang="en-US"/>
          </a:p>
        </p:txBody>
      </p:sp>
    </p:spTree>
    <p:extLst>
      <p:ext uri="{BB962C8B-B14F-4D97-AF65-F5344CB8AC3E}">
        <p14:creationId xmlns:p14="http://schemas.microsoft.com/office/powerpoint/2010/main" val="161051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A86A1098-8B31-4061-8867-98434AD63B71}" type="slidenum">
              <a:rPr lang="en-US"/>
              <a:pPr/>
              <a:t>3</a:t>
            </a:fld>
            <a:endParaRPr lang="en-US"/>
          </a:p>
        </p:txBody>
      </p:sp>
      <p:sp>
        <p:nvSpPr>
          <p:cNvPr id="307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Outline</a:t>
            </a:r>
            <a:endParaRPr lang="en-US" smtClean="0"/>
          </a:p>
        </p:txBody>
      </p:sp>
      <p:sp>
        <p:nvSpPr>
          <p:cNvPr id="5124" name="Rectangle 3"/>
          <p:cNvSpPr>
            <a:spLocks noGrp="1" noChangeArrowheads="1"/>
          </p:cNvSpPr>
          <p:nvPr>
            <p:ph type="body" idx="1"/>
          </p:nvPr>
        </p:nvSpPr>
        <p:spPr/>
        <p:txBody>
          <a:bodyPr/>
          <a:lstStyle/>
          <a:p>
            <a:pPr eaLnBrk="1" hangingPunct="1"/>
            <a:r>
              <a:rPr lang="en-US" dirty="0" smtClean="0">
                <a:latin typeface="Comic Sans MS" pitchFamily="66" charset="0"/>
              </a:rPr>
              <a:t>Attacks, services and mechanisms</a:t>
            </a:r>
          </a:p>
          <a:p>
            <a:pPr eaLnBrk="1" hangingPunct="1"/>
            <a:r>
              <a:rPr lang="en-US" dirty="0" smtClean="0">
                <a:latin typeface="Comic Sans MS" pitchFamily="66" charset="0"/>
              </a:rPr>
              <a:t>Security attacks</a:t>
            </a:r>
          </a:p>
          <a:p>
            <a:pPr eaLnBrk="1" hangingPunct="1"/>
            <a:r>
              <a:rPr lang="en-US" dirty="0" smtClean="0">
                <a:latin typeface="Comic Sans MS" pitchFamily="66" charset="0"/>
              </a:rPr>
              <a:t>Security services</a:t>
            </a:r>
          </a:p>
          <a:p>
            <a:pPr eaLnBrk="1" hangingPunct="1"/>
            <a:r>
              <a:rPr lang="en-US" dirty="0" smtClean="0">
                <a:latin typeface="Comic Sans MS" pitchFamily="66" charset="0"/>
              </a:rPr>
              <a:t>Methods of Defense</a:t>
            </a:r>
          </a:p>
          <a:p>
            <a:pPr eaLnBrk="1" hangingPunct="1"/>
            <a:r>
              <a:rPr lang="en-US" dirty="0" smtClean="0">
                <a:latin typeface="Comic Sans MS" pitchFamily="66" charset="0"/>
              </a:rPr>
              <a:t>A model for Internetwork Security</a:t>
            </a:r>
          </a:p>
          <a:p>
            <a:pPr eaLnBrk="1" hangingPunct="1"/>
            <a:r>
              <a:rPr lang="en-US" dirty="0" smtClean="0">
                <a:latin typeface="Comic Sans MS" pitchFamily="66" charset="0"/>
              </a:rPr>
              <a:t>Internet standards and RFCs</a:t>
            </a:r>
          </a:p>
          <a:p>
            <a:pPr eaLnBrk="1" hangingPunct="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p:cNvSpPr>
            <a:spLocks noGrp="1"/>
          </p:cNvSpPr>
          <p:nvPr>
            <p:ph type="sldNum" sz="quarter" idx="12"/>
          </p:nvPr>
        </p:nvSpPr>
        <p:spPr>
          <a:noFill/>
        </p:spPr>
        <p:txBody>
          <a:bodyPr/>
          <a:lstStyle/>
          <a:p>
            <a:fld id="{84FC0B92-312F-4A2D-A245-131BCC50A098}" type="slidenum">
              <a:rPr lang="en-US"/>
              <a:pPr/>
              <a:t>4</a:t>
            </a:fld>
            <a:endParaRPr lang="en-US"/>
          </a:p>
        </p:txBody>
      </p:sp>
      <p:sp>
        <p:nvSpPr>
          <p:cNvPr id="6147" name="Rectangle 2"/>
          <p:cNvSpPr>
            <a:spLocks noGrp="1" noChangeArrowheads="1"/>
          </p:cNvSpPr>
          <p:nvPr>
            <p:ph type="title"/>
          </p:nvPr>
        </p:nvSpPr>
        <p:spPr/>
        <p:txBody>
          <a:bodyPr/>
          <a:lstStyle/>
          <a:p>
            <a:pPr eaLnBrk="1" hangingPunct="1"/>
            <a:r>
              <a:rPr lang="en-US" smtClean="0"/>
              <a:t>Security?</a:t>
            </a:r>
          </a:p>
        </p:txBody>
      </p:sp>
      <p:sp>
        <p:nvSpPr>
          <p:cNvPr id="6148" name="Rectangle 3"/>
          <p:cNvSpPr>
            <a:spLocks noGrp="1" noChangeArrowheads="1"/>
          </p:cNvSpPr>
          <p:nvPr>
            <p:ph type="body" sz="half" idx="1"/>
          </p:nvPr>
        </p:nvSpPr>
        <p:spPr>
          <a:xfrm>
            <a:off x="468313" y="2060575"/>
            <a:ext cx="8351837" cy="4597400"/>
          </a:xfrm>
        </p:spPr>
        <p:txBody>
          <a:bodyPr/>
          <a:lstStyle/>
          <a:p>
            <a:pPr eaLnBrk="1" hangingPunct="1">
              <a:lnSpc>
                <a:spcPct val="90000"/>
              </a:lnSpc>
            </a:pPr>
            <a:r>
              <a:rPr lang="en-US" sz="2800" dirty="0" smtClean="0">
                <a:latin typeface="Comic Sans MS" pitchFamily="66" charset="0"/>
              </a:rPr>
              <a:t>What does it refer to?</a:t>
            </a:r>
          </a:p>
          <a:p>
            <a:pPr eaLnBrk="1" hangingPunct="1">
              <a:lnSpc>
                <a:spcPct val="90000"/>
              </a:lnSpc>
            </a:pPr>
            <a:r>
              <a:rPr lang="en-US" sz="2800" dirty="0" smtClean="0">
                <a:latin typeface="Comic Sans MS" pitchFamily="66" charset="0"/>
              </a:rPr>
              <a:t>Three Fundamentals</a:t>
            </a:r>
          </a:p>
          <a:p>
            <a:pPr lvl="1" eaLnBrk="1" hangingPunct="1">
              <a:lnSpc>
                <a:spcPct val="90000"/>
              </a:lnSpc>
            </a:pPr>
            <a:r>
              <a:rPr lang="en-US" sz="2400" dirty="0" smtClean="0">
                <a:latin typeface="Comic Sans MS" pitchFamily="66" charset="0"/>
              </a:rPr>
              <a:t>Confidentiality</a:t>
            </a:r>
          </a:p>
          <a:p>
            <a:pPr lvl="2" eaLnBrk="1" hangingPunct="1">
              <a:lnSpc>
                <a:spcPct val="90000"/>
              </a:lnSpc>
            </a:pPr>
            <a:r>
              <a:rPr lang="en-US" sz="2000" dirty="0" smtClean="0">
                <a:latin typeface="Comic Sans MS" pitchFamily="66" charset="0"/>
              </a:rPr>
              <a:t>Authorized users get entry</a:t>
            </a:r>
          </a:p>
          <a:p>
            <a:pPr lvl="2" eaLnBrk="1" hangingPunct="1">
              <a:lnSpc>
                <a:spcPct val="90000"/>
              </a:lnSpc>
            </a:pPr>
            <a:r>
              <a:rPr lang="en-US" sz="2000" dirty="0" smtClean="0">
                <a:latin typeface="Comic Sans MS" pitchFamily="66" charset="0"/>
              </a:rPr>
              <a:t>Inspection of information, printing of information and knowledge of resource existence</a:t>
            </a:r>
          </a:p>
          <a:p>
            <a:pPr lvl="1" eaLnBrk="1" hangingPunct="1">
              <a:lnSpc>
                <a:spcPct val="90000"/>
              </a:lnSpc>
            </a:pPr>
            <a:r>
              <a:rPr lang="en-US" sz="2400" dirty="0" smtClean="0">
                <a:latin typeface="Comic Sans MS" pitchFamily="66" charset="0"/>
              </a:rPr>
              <a:t>Availability</a:t>
            </a:r>
          </a:p>
          <a:p>
            <a:pPr lvl="2" eaLnBrk="1" hangingPunct="1">
              <a:lnSpc>
                <a:spcPct val="90000"/>
              </a:lnSpc>
            </a:pPr>
            <a:r>
              <a:rPr lang="en-US" sz="2000" dirty="0" smtClean="0">
                <a:latin typeface="Comic Sans MS" pitchFamily="66" charset="0"/>
              </a:rPr>
              <a:t>Legitimate user be able to access resources and service should be provided at anytime</a:t>
            </a:r>
          </a:p>
          <a:p>
            <a:pPr lvl="1" eaLnBrk="1" hangingPunct="1">
              <a:lnSpc>
                <a:spcPct val="90000"/>
              </a:lnSpc>
            </a:pPr>
            <a:r>
              <a:rPr lang="en-US" sz="2400" dirty="0" smtClean="0">
                <a:latin typeface="Comic Sans MS" pitchFamily="66" charset="0"/>
              </a:rPr>
              <a:t>Integrity</a:t>
            </a:r>
          </a:p>
          <a:p>
            <a:pPr lvl="2" eaLnBrk="1" hangingPunct="1">
              <a:lnSpc>
                <a:spcPct val="90000"/>
              </a:lnSpc>
            </a:pPr>
            <a:r>
              <a:rPr lang="en-US" sz="2000" dirty="0" smtClean="0">
                <a:latin typeface="Comic Sans MS" pitchFamily="66" charset="0"/>
              </a:rPr>
              <a:t>Changed in adequate way</a:t>
            </a:r>
          </a:p>
          <a:p>
            <a:pPr lvl="2" eaLnBrk="1" hangingPunct="1">
              <a:lnSpc>
                <a:spcPct val="90000"/>
              </a:lnSpc>
            </a:pPr>
            <a:r>
              <a:rPr lang="en-US" sz="2000" dirty="0" smtClean="0">
                <a:latin typeface="Comic Sans MS" pitchFamily="66" charset="0"/>
              </a:rPr>
              <a:t>Modification done by authorized people</a:t>
            </a:r>
          </a:p>
          <a:p>
            <a:pPr eaLnBrk="1" hangingPunct="1">
              <a:lnSpc>
                <a:spcPct val="90000"/>
              </a:lnSpc>
              <a:buFontTx/>
              <a:buNone/>
            </a:pPr>
            <a:endParaRPr lang="en-US" sz="2800" dirty="0" smtClean="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A073A44E-FE69-4F85-84D1-2B8DA1BB86CC}" type="slidenum">
              <a:rPr lang="en-US"/>
              <a:pPr/>
              <a:t>5</a:t>
            </a:fld>
            <a:endParaRPr lang="en-US"/>
          </a:p>
        </p:txBody>
      </p:sp>
      <p:sp>
        <p:nvSpPr>
          <p:cNvPr id="14338" name="Rectangle 1026"/>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Security Goals</a:t>
            </a:r>
            <a:endParaRPr lang="en-US" smtClean="0"/>
          </a:p>
        </p:txBody>
      </p:sp>
      <p:sp>
        <p:nvSpPr>
          <p:cNvPr id="7172" name="Oval 1029"/>
          <p:cNvSpPr>
            <a:spLocks noChangeArrowheads="1"/>
          </p:cNvSpPr>
          <p:nvPr/>
        </p:nvSpPr>
        <p:spPr bwMode="auto">
          <a:xfrm>
            <a:off x="3048000" y="1905000"/>
            <a:ext cx="3276600" cy="2971800"/>
          </a:xfrm>
          <a:prstGeom prst="ellipse">
            <a:avLst/>
          </a:prstGeom>
          <a:solidFill>
            <a:srgbClr val="99CCFF"/>
          </a:solidFill>
          <a:ln w="9525">
            <a:solidFill>
              <a:schemeClr val="tx1"/>
            </a:solidFill>
            <a:round/>
            <a:headEnd/>
            <a:tailEnd/>
          </a:ln>
        </p:spPr>
        <p:txBody>
          <a:bodyPr wrap="none" anchor="ctr"/>
          <a:lstStyle/>
          <a:p>
            <a:endParaRPr lang="en-US"/>
          </a:p>
        </p:txBody>
      </p:sp>
      <p:sp>
        <p:nvSpPr>
          <p:cNvPr id="7173" name="Oval 1031"/>
          <p:cNvSpPr>
            <a:spLocks noChangeArrowheads="1"/>
          </p:cNvSpPr>
          <p:nvPr/>
        </p:nvSpPr>
        <p:spPr bwMode="auto">
          <a:xfrm>
            <a:off x="1600200" y="3276600"/>
            <a:ext cx="3276600" cy="2971800"/>
          </a:xfrm>
          <a:prstGeom prst="ellipse">
            <a:avLst/>
          </a:prstGeom>
          <a:solidFill>
            <a:srgbClr val="FF0000">
              <a:alpha val="50195"/>
            </a:srgbClr>
          </a:solidFill>
          <a:ln w="9525">
            <a:solidFill>
              <a:schemeClr val="tx1"/>
            </a:solidFill>
            <a:round/>
            <a:headEnd/>
            <a:tailEnd/>
          </a:ln>
        </p:spPr>
        <p:txBody>
          <a:bodyPr wrap="none" anchor="ctr"/>
          <a:lstStyle/>
          <a:p>
            <a:endParaRPr lang="en-US"/>
          </a:p>
        </p:txBody>
      </p:sp>
      <p:sp>
        <p:nvSpPr>
          <p:cNvPr id="7174" name="Oval 1032"/>
          <p:cNvSpPr>
            <a:spLocks noChangeArrowheads="1"/>
          </p:cNvSpPr>
          <p:nvPr/>
        </p:nvSpPr>
        <p:spPr bwMode="auto">
          <a:xfrm>
            <a:off x="4419600" y="3352800"/>
            <a:ext cx="3276600" cy="2971800"/>
          </a:xfrm>
          <a:prstGeom prst="ellipse">
            <a:avLst/>
          </a:prstGeom>
          <a:solidFill>
            <a:srgbClr val="00FF00">
              <a:alpha val="50195"/>
            </a:srgbClr>
          </a:solidFill>
          <a:ln w="9525">
            <a:solidFill>
              <a:schemeClr val="tx1"/>
            </a:solidFill>
            <a:round/>
            <a:headEnd/>
            <a:tailEnd/>
          </a:ln>
        </p:spPr>
        <p:txBody>
          <a:bodyPr wrap="none" anchor="ctr"/>
          <a:lstStyle/>
          <a:p>
            <a:endParaRPr lang="en-US"/>
          </a:p>
        </p:txBody>
      </p:sp>
      <p:sp>
        <p:nvSpPr>
          <p:cNvPr id="7175" name="Text Box 1033"/>
          <p:cNvSpPr txBox="1">
            <a:spLocks noChangeArrowheads="1"/>
          </p:cNvSpPr>
          <p:nvPr/>
        </p:nvSpPr>
        <p:spPr bwMode="auto">
          <a:xfrm>
            <a:off x="2057400" y="4953000"/>
            <a:ext cx="1981200" cy="457200"/>
          </a:xfrm>
          <a:prstGeom prst="rect">
            <a:avLst/>
          </a:prstGeom>
          <a:noFill/>
          <a:ln w="9525">
            <a:noFill/>
            <a:miter lim="800000"/>
            <a:headEnd/>
            <a:tailEnd/>
          </a:ln>
        </p:spPr>
        <p:txBody>
          <a:bodyPr>
            <a:spAutoFit/>
          </a:bodyPr>
          <a:lstStyle/>
          <a:p>
            <a:pPr eaLnBrk="0" hangingPunct="0">
              <a:spcBef>
                <a:spcPct val="50000"/>
              </a:spcBef>
            </a:pPr>
            <a:r>
              <a:rPr lang="en-US" sz="2400" b="1">
                <a:latin typeface="Comic Sans MS" pitchFamily="66" charset="0"/>
              </a:rPr>
              <a:t>Integrity</a:t>
            </a:r>
            <a:endParaRPr lang="en-US" sz="2400">
              <a:latin typeface="Times New Roman" pitchFamily="18" charset="0"/>
            </a:endParaRPr>
          </a:p>
        </p:txBody>
      </p:sp>
      <p:sp>
        <p:nvSpPr>
          <p:cNvPr id="7176" name="Text Box 1034"/>
          <p:cNvSpPr txBox="1">
            <a:spLocks noChangeArrowheads="1"/>
          </p:cNvSpPr>
          <p:nvPr/>
        </p:nvSpPr>
        <p:spPr bwMode="auto">
          <a:xfrm>
            <a:off x="3581400" y="2590800"/>
            <a:ext cx="2438400" cy="457200"/>
          </a:xfrm>
          <a:prstGeom prst="rect">
            <a:avLst/>
          </a:prstGeom>
          <a:noFill/>
          <a:ln w="9525">
            <a:noFill/>
            <a:miter lim="800000"/>
            <a:headEnd/>
            <a:tailEnd/>
          </a:ln>
        </p:spPr>
        <p:txBody>
          <a:bodyPr>
            <a:spAutoFit/>
          </a:bodyPr>
          <a:lstStyle/>
          <a:p>
            <a:pPr eaLnBrk="0" hangingPunct="0">
              <a:spcBef>
                <a:spcPct val="50000"/>
              </a:spcBef>
            </a:pPr>
            <a:r>
              <a:rPr lang="en-US" sz="2400" b="1">
                <a:latin typeface="Comic Sans MS" pitchFamily="66" charset="0"/>
              </a:rPr>
              <a:t>Confidentiality</a:t>
            </a:r>
          </a:p>
        </p:txBody>
      </p:sp>
      <p:sp>
        <p:nvSpPr>
          <p:cNvPr id="7177" name="Text Box 1035"/>
          <p:cNvSpPr txBox="1">
            <a:spLocks noChangeArrowheads="1"/>
          </p:cNvSpPr>
          <p:nvPr/>
        </p:nvSpPr>
        <p:spPr bwMode="auto">
          <a:xfrm>
            <a:off x="5410200" y="5105400"/>
            <a:ext cx="2057400" cy="457200"/>
          </a:xfrm>
          <a:prstGeom prst="rect">
            <a:avLst/>
          </a:prstGeom>
          <a:noFill/>
          <a:ln w="9525">
            <a:noFill/>
            <a:miter lim="800000"/>
            <a:headEnd/>
            <a:tailEnd/>
          </a:ln>
        </p:spPr>
        <p:txBody>
          <a:bodyPr>
            <a:spAutoFit/>
          </a:bodyPr>
          <a:lstStyle/>
          <a:p>
            <a:pPr eaLnBrk="0" hangingPunct="0">
              <a:spcBef>
                <a:spcPct val="50000"/>
              </a:spcBef>
            </a:pPr>
            <a:r>
              <a:rPr lang="en-US" sz="2400" b="1">
                <a:latin typeface="Comic Sans MS" pitchFamily="66" charset="0"/>
              </a:rPr>
              <a:t>Availability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8790B82C-FA85-410F-A94F-184DCAB698A7}" type="slidenum">
              <a:rPr lang="en-US"/>
              <a:pPr/>
              <a:t>6</a:t>
            </a:fld>
            <a:endParaRPr lang="en-US"/>
          </a:p>
        </p:txBody>
      </p:sp>
      <p:sp>
        <p:nvSpPr>
          <p:cNvPr id="8195" name="Rectangle 2"/>
          <p:cNvSpPr>
            <a:spLocks noGrp="1" noChangeArrowheads="1"/>
          </p:cNvSpPr>
          <p:nvPr>
            <p:ph type="title"/>
          </p:nvPr>
        </p:nvSpPr>
        <p:spPr/>
        <p:txBody>
          <a:bodyPr/>
          <a:lstStyle/>
          <a:p>
            <a:pPr eaLnBrk="1" hangingPunct="1"/>
            <a:r>
              <a:rPr lang="en-US" smtClean="0">
                <a:latin typeface="Comic Sans MS" pitchFamily="66" charset="0"/>
              </a:rPr>
              <a:t>Attack Process</a:t>
            </a:r>
          </a:p>
        </p:txBody>
      </p:sp>
      <p:sp>
        <p:nvSpPr>
          <p:cNvPr id="8196" name="Rectangle 3"/>
          <p:cNvSpPr>
            <a:spLocks noGrp="1" noChangeArrowheads="1"/>
          </p:cNvSpPr>
          <p:nvPr>
            <p:ph type="body" idx="1"/>
          </p:nvPr>
        </p:nvSpPr>
        <p:spPr/>
        <p:txBody>
          <a:bodyPr/>
          <a:lstStyle/>
          <a:p>
            <a:pPr eaLnBrk="1" hangingPunct="1">
              <a:lnSpc>
                <a:spcPct val="80000"/>
              </a:lnSpc>
            </a:pPr>
            <a:r>
              <a:rPr lang="en-US" sz="2400" smtClean="0">
                <a:latin typeface="Comic Sans MS" pitchFamily="66" charset="0"/>
              </a:rPr>
              <a:t>Three stages called MOM</a:t>
            </a:r>
          </a:p>
          <a:p>
            <a:pPr eaLnBrk="1" hangingPunct="1">
              <a:lnSpc>
                <a:spcPct val="80000"/>
              </a:lnSpc>
            </a:pPr>
            <a:r>
              <a:rPr lang="en-US" sz="2800" smtClean="0">
                <a:latin typeface="Comic Sans MS" pitchFamily="66" charset="0"/>
              </a:rPr>
              <a:t>Method</a:t>
            </a:r>
          </a:p>
          <a:p>
            <a:pPr lvl="1" eaLnBrk="1" hangingPunct="1">
              <a:lnSpc>
                <a:spcPct val="80000"/>
              </a:lnSpc>
            </a:pPr>
            <a:r>
              <a:rPr lang="en-US" sz="2000" smtClean="0">
                <a:latin typeface="Comic Sans MS" pitchFamily="66" charset="0"/>
              </a:rPr>
              <a:t>Ability, information, tools</a:t>
            </a:r>
          </a:p>
          <a:p>
            <a:pPr eaLnBrk="1" hangingPunct="1">
              <a:lnSpc>
                <a:spcPct val="80000"/>
              </a:lnSpc>
            </a:pPr>
            <a:r>
              <a:rPr lang="en-US" smtClean="0">
                <a:latin typeface="Comic Sans MS" pitchFamily="66" charset="0"/>
              </a:rPr>
              <a:t>Opportunity</a:t>
            </a:r>
          </a:p>
          <a:p>
            <a:pPr lvl="1" eaLnBrk="1" hangingPunct="1">
              <a:lnSpc>
                <a:spcPct val="80000"/>
              </a:lnSpc>
            </a:pPr>
            <a:r>
              <a:rPr lang="en-US" sz="2000" smtClean="0">
                <a:latin typeface="Comic Sans MS" pitchFamily="66" charset="0"/>
              </a:rPr>
              <a:t>Time and Access</a:t>
            </a:r>
          </a:p>
          <a:p>
            <a:pPr eaLnBrk="1" hangingPunct="1">
              <a:lnSpc>
                <a:spcPct val="80000"/>
              </a:lnSpc>
            </a:pPr>
            <a:r>
              <a:rPr lang="en-US" smtClean="0">
                <a:latin typeface="Comic Sans MS" pitchFamily="66" charset="0"/>
              </a:rPr>
              <a:t>Motive</a:t>
            </a:r>
          </a:p>
          <a:p>
            <a:pPr lvl="1" eaLnBrk="1" hangingPunct="1">
              <a:lnSpc>
                <a:spcPct val="80000"/>
              </a:lnSpc>
            </a:pPr>
            <a:r>
              <a:rPr lang="en-US" sz="1600" smtClean="0">
                <a:latin typeface="Comic Sans MS" pitchFamily="66" charset="0"/>
              </a:rPr>
              <a:t>Testing system reliability</a:t>
            </a:r>
          </a:p>
          <a:p>
            <a:pPr lvl="1" eaLnBrk="1" hangingPunct="1">
              <a:lnSpc>
                <a:spcPct val="80000"/>
              </a:lnSpc>
            </a:pPr>
            <a:r>
              <a:rPr lang="en-US" sz="1600" smtClean="0">
                <a:latin typeface="Comic Sans MS" pitchFamily="66" charset="0"/>
              </a:rPr>
              <a:t>Competition between attackers or testing their own skills</a:t>
            </a:r>
          </a:p>
          <a:p>
            <a:pPr lvl="1" eaLnBrk="1" hangingPunct="1">
              <a:lnSpc>
                <a:spcPct val="80000"/>
              </a:lnSpc>
            </a:pPr>
            <a:r>
              <a:rPr lang="en-US" sz="1600" smtClean="0">
                <a:latin typeface="Comic Sans MS" pitchFamily="66" charset="0"/>
              </a:rPr>
              <a:t>Breaking into well secured systems like law enforcement, government agencies</a:t>
            </a:r>
          </a:p>
          <a:p>
            <a:pPr lvl="1" eaLnBrk="1" hangingPunct="1">
              <a:lnSpc>
                <a:spcPct val="80000"/>
              </a:lnSpc>
            </a:pPr>
            <a:r>
              <a:rPr lang="en-US" sz="1600" smtClean="0">
                <a:latin typeface="Comic Sans MS" pitchFamily="66" charset="0"/>
              </a:rPr>
              <a:t>To gain popularity, financial gain, information gain</a:t>
            </a:r>
          </a:p>
          <a:p>
            <a:pPr lvl="1" eaLnBrk="1" hangingPunct="1">
              <a:lnSpc>
                <a:spcPct val="80000"/>
              </a:lnSpc>
            </a:pPr>
            <a:r>
              <a:rPr lang="en-US" sz="1600" smtClean="0">
                <a:latin typeface="Comic Sans MS" pitchFamily="66" charset="0"/>
              </a:rPr>
              <a:t>Just for fun</a:t>
            </a:r>
          </a:p>
          <a:p>
            <a:pPr lvl="1" eaLnBrk="1" hangingPunct="1">
              <a:lnSpc>
                <a:spcPct val="80000"/>
              </a:lnSpc>
            </a:pPr>
            <a:r>
              <a:rPr lang="en-US" sz="1600" smtClean="0">
                <a:latin typeface="Comic Sans MS" pitchFamily="66" charset="0"/>
              </a:rPr>
              <a:t>No motive at all</a:t>
            </a:r>
          </a:p>
          <a:p>
            <a:pPr lvl="1" eaLnBrk="1" hangingPunct="1">
              <a:lnSpc>
                <a:spcPct val="80000"/>
              </a:lnSpc>
              <a:buFontTx/>
              <a:buNone/>
            </a:pPr>
            <a:endParaRPr lang="en-US" sz="1600" smtClean="0">
              <a:latin typeface="Comic Sans MS" pitchFamily="66" charset="0"/>
            </a:endParaRPr>
          </a:p>
          <a:p>
            <a:pPr lvl="1" eaLnBrk="1" hangingPunct="1">
              <a:lnSpc>
                <a:spcPct val="80000"/>
              </a:lnSpc>
              <a:buFontTx/>
              <a:buNone/>
            </a:pPr>
            <a:endParaRPr lang="en-US" sz="800" smtClean="0"/>
          </a:p>
          <a:p>
            <a:pPr eaLnBrk="1" hangingPunct="1">
              <a:lnSpc>
                <a:spcPct val="80000"/>
              </a:lnSpc>
              <a:buFontTx/>
              <a:buNone/>
            </a:pPr>
            <a:r>
              <a:rPr lang="en-US" sz="9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50D2144F-B561-40EC-B479-49D10E1705AB}" type="slidenum">
              <a:rPr lang="en-US"/>
              <a:pPr/>
              <a:t>7</a:t>
            </a:fld>
            <a:endParaRPr lang="en-US"/>
          </a:p>
        </p:txBody>
      </p:sp>
      <p:sp>
        <p:nvSpPr>
          <p:cNvPr id="4098" name="Rectangle 2"/>
          <p:cNvSpPr>
            <a:spLocks noGrp="1" noChangeArrowheads="1"/>
          </p:cNvSpPr>
          <p:nvPr>
            <p:ph type="title"/>
          </p:nvPr>
        </p:nvSpPr>
        <p:spPr>
          <a:xfrm>
            <a:off x="685800" y="838200"/>
            <a:ext cx="7772400" cy="1143000"/>
          </a:xfrm>
        </p:spPr>
        <p:txBody>
          <a:bodyPr/>
          <a:lstStyle/>
          <a:p>
            <a:pPr eaLnBrk="1" hangingPunct="1">
              <a:defRPr/>
            </a:pPr>
            <a:r>
              <a:rPr lang="en-US" b="1" smtClean="0">
                <a:effectLst>
                  <a:outerShdw blurRad="38100" dist="38100" dir="2700000" algn="tl">
                    <a:srgbClr val="C0C0C0"/>
                  </a:outerShdw>
                </a:effectLst>
                <a:latin typeface="Comic Sans MS" pitchFamily="66" charset="0"/>
              </a:rPr>
              <a:t/>
            </a:r>
            <a:br>
              <a:rPr lang="en-US" b="1" smtClean="0">
                <a:effectLst>
                  <a:outerShdw blurRad="38100" dist="38100" dir="2700000" algn="tl">
                    <a:srgbClr val="C0C0C0"/>
                  </a:outerShdw>
                </a:effectLst>
                <a:latin typeface="Comic Sans MS" pitchFamily="66" charset="0"/>
              </a:rPr>
            </a:br>
            <a:r>
              <a:rPr lang="en-US" b="1" smtClean="0">
                <a:effectLst>
                  <a:outerShdw blurRad="38100" dist="38100" dir="2700000" algn="tl">
                    <a:srgbClr val="C0C0C0"/>
                  </a:outerShdw>
                </a:effectLst>
                <a:latin typeface="Comic Sans MS" pitchFamily="66" charset="0"/>
              </a:rPr>
              <a:t/>
            </a:r>
            <a:br>
              <a:rPr lang="en-US" b="1" smtClean="0">
                <a:effectLst>
                  <a:outerShdw blurRad="38100" dist="38100" dir="2700000" algn="tl">
                    <a:srgbClr val="C0C0C0"/>
                  </a:outerShdw>
                </a:effectLst>
                <a:latin typeface="Comic Sans MS" pitchFamily="66" charset="0"/>
              </a:rPr>
            </a:br>
            <a:r>
              <a:rPr lang="en-US" sz="4000" smtClean="0">
                <a:latin typeface="Comic Sans MS" pitchFamily="66" charset="0"/>
              </a:rPr>
              <a:t>The OSI (open systems interconnection) security architecture</a:t>
            </a:r>
            <a:r>
              <a:rPr lang="en-US" b="1" smtClean="0">
                <a:effectLst>
                  <a:outerShdw blurRad="38100" dist="38100" dir="2700000" algn="tl">
                    <a:srgbClr val="C0C0C0"/>
                  </a:outerShdw>
                </a:effectLst>
                <a:latin typeface="Comic Sans MS" pitchFamily="66" charset="0"/>
              </a:rPr>
              <a:t/>
            </a:r>
            <a:br>
              <a:rPr lang="en-US" b="1" smtClean="0">
                <a:effectLst>
                  <a:outerShdw blurRad="38100" dist="38100" dir="2700000" algn="tl">
                    <a:srgbClr val="C0C0C0"/>
                  </a:outerShdw>
                </a:effectLst>
                <a:latin typeface="Comic Sans MS" pitchFamily="66" charset="0"/>
              </a:rPr>
            </a:br>
            <a:r>
              <a:rPr lang="en-US" b="1" smtClean="0">
                <a:effectLst>
                  <a:outerShdw blurRad="38100" dist="38100" dir="2700000" algn="tl">
                    <a:srgbClr val="C0C0C0"/>
                  </a:outerShdw>
                </a:effectLst>
                <a:latin typeface="Comic Sans MS" pitchFamily="66" charset="0"/>
              </a:rPr>
              <a:t>	</a:t>
            </a:r>
          </a:p>
        </p:txBody>
      </p:sp>
      <p:sp>
        <p:nvSpPr>
          <p:cNvPr id="9220" name="Rectangle 3"/>
          <p:cNvSpPr>
            <a:spLocks noGrp="1" noChangeArrowheads="1"/>
          </p:cNvSpPr>
          <p:nvPr>
            <p:ph type="body" idx="1"/>
          </p:nvPr>
        </p:nvSpPr>
        <p:spPr>
          <a:xfrm>
            <a:off x="468313" y="2781300"/>
            <a:ext cx="8382000" cy="3467100"/>
          </a:xfrm>
        </p:spPr>
        <p:txBody>
          <a:bodyPr/>
          <a:lstStyle/>
          <a:p>
            <a:pPr eaLnBrk="1" hangingPunct="1">
              <a:lnSpc>
                <a:spcPct val="90000"/>
              </a:lnSpc>
            </a:pPr>
            <a:r>
              <a:rPr lang="en-US" sz="2800" b="1" dirty="0" smtClean="0">
                <a:latin typeface="Comic Sans MS" pitchFamily="66" charset="0"/>
              </a:rPr>
              <a:t>Security Attack:</a:t>
            </a:r>
            <a:r>
              <a:rPr lang="en-US" sz="2800" dirty="0" smtClean="0">
                <a:latin typeface="Comic Sans MS" pitchFamily="66" charset="0"/>
              </a:rPr>
              <a:t> </a:t>
            </a:r>
            <a:r>
              <a:rPr lang="en-US" sz="2400" dirty="0" smtClean="0">
                <a:latin typeface="Comic Sans MS" pitchFamily="66" charset="0"/>
              </a:rPr>
              <a:t>Any action that compromises the security of information.</a:t>
            </a:r>
          </a:p>
          <a:p>
            <a:pPr eaLnBrk="1" hangingPunct="1">
              <a:lnSpc>
                <a:spcPct val="90000"/>
              </a:lnSpc>
            </a:pPr>
            <a:r>
              <a:rPr lang="en-US" sz="2800" b="1" dirty="0" smtClean="0">
                <a:latin typeface="Comic Sans MS" pitchFamily="66" charset="0"/>
              </a:rPr>
              <a:t>Security Mechanism:</a:t>
            </a:r>
            <a:r>
              <a:rPr lang="en-US" sz="2800" dirty="0" smtClean="0">
                <a:latin typeface="Comic Sans MS" pitchFamily="66" charset="0"/>
              </a:rPr>
              <a:t> </a:t>
            </a:r>
            <a:r>
              <a:rPr lang="en-US" sz="2400" dirty="0" smtClean="0">
                <a:latin typeface="Comic Sans MS" pitchFamily="66" charset="0"/>
              </a:rPr>
              <a:t>A mechanism that is designed to </a:t>
            </a:r>
            <a:r>
              <a:rPr lang="en-US" sz="2400" dirty="0" smtClean="0">
                <a:latin typeface="Comic Sans MS" pitchFamily="66" charset="0"/>
              </a:rPr>
              <a:t>prevent, </a:t>
            </a:r>
            <a:r>
              <a:rPr lang="en-US" sz="2400" dirty="0">
                <a:latin typeface="Comic Sans MS" pitchFamily="66" charset="0"/>
              </a:rPr>
              <a:t>detect</a:t>
            </a:r>
            <a:r>
              <a:rPr lang="en-US" sz="2400" dirty="0" smtClean="0">
                <a:latin typeface="Comic Sans MS" pitchFamily="66" charset="0"/>
              </a:rPr>
              <a:t>, </a:t>
            </a:r>
            <a:r>
              <a:rPr lang="en-US" sz="2400" dirty="0" smtClean="0">
                <a:latin typeface="Comic Sans MS" pitchFamily="66" charset="0"/>
              </a:rPr>
              <a:t>or recover from a security attack.</a:t>
            </a:r>
          </a:p>
          <a:p>
            <a:pPr eaLnBrk="1" hangingPunct="1">
              <a:lnSpc>
                <a:spcPct val="90000"/>
              </a:lnSpc>
            </a:pPr>
            <a:r>
              <a:rPr lang="en-US" sz="2800" b="1" dirty="0" smtClean="0">
                <a:latin typeface="Comic Sans MS" pitchFamily="66" charset="0"/>
              </a:rPr>
              <a:t>Security Service:</a:t>
            </a:r>
            <a:r>
              <a:rPr lang="en-US" sz="2800" dirty="0" smtClean="0">
                <a:latin typeface="Comic Sans MS" pitchFamily="66" charset="0"/>
              </a:rPr>
              <a:t> </a:t>
            </a:r>
            <a:r>
              <a:rPr lang="en-US" sz="2400" dirty="0" smtClean="0">
                <a:latin typeface="Comic Sans MS" pitchFamily="66" charset="0"/>
              </a:rPr>
              <a:t>A service that enhances the security of data processing systems and information transfers.  A security service makes use of one or more security mechanisms.</a:t>
            </a:r>
          </a:p>
          <a:p>
            <a:pPr eaLnBrk="1" hangingPunct="1">
              <a:lnSpc>
                <a:spcPct val="90000"/>
              </a:lnSpc>
            </a:pPr>
            <a:endParaRPr lang="en-US" sz="2800" dirty="0"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08F0C790-7ECE-438A-8300-0FDC718C72C7}" type="slidenum">
              <a:rPr lang="en-US"/>
              <a:pPr/>
              <a:t>8</a:t>
            </a:fld>
            <a:endParaRPr lang="en-US"/>
          </a:p>
        </p:txBody>
      </p:sp>
      <p:sp>
        <p:nvSpPr>
          <p:cNvPr id="33794"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latin typeface="Comic Sans MS" pitchFamily="66" charset="0"/>
              </a:rPr>
              <a:t>Security Attacks</a:t>
            </a:r>
          </a:p>
        </p:txBody>
      </p:sp>
      <p:sp>
        <p:nvSpPr>
          <p:cNvPr id="10244" name="Rectangle 3"/>
          <p:cNvSpPr>
            <a:spLocks noGrp="1" noChangeArrowheads="1"/>
          </p:cNvSpPr>
          <p:nvPr>
            <p:ph type="body" idx="1"/>
          </p:nvPr>
        </p:nvSpPr>
        <p:spPr/>
        <p:txBody>
          <a:bodyPr/>
          <a:lstStyle/>
          <a:p>
            <a:pPr eaLnBrk="1" hangingPunct="1"/>
            <a:r>
              <a:rPr lang="en-US" smtClean="0">
                <a:latin typeface="Comic Sans MS" pitchFamily="66" charset="0"/>
              </a:rPr>
              <a:t>Passive Attack</a:t>
            </a:r>
          </a:p>
          <a:p>
            <a:pPr eaLnBrk="1" hangingPunct="1"/>
            <a:r>
              <a:rPr lang="en-US" sz="2000" smtClean="0">
                <a:latin typeface="Comic Sans MS" pitchFamily="66" charset="0"/>
              </a:rPr>
              <a:t>Passive attacks are in the nature of eavesdropping on, or monitoring of, transmissions. The goal of the opponent is to obtain information that is being transmitted</a:t>
            </a:r>
          </a:p>
          <a:p>
            <a:pPr lvl="1" eaLnBrk="1" hangingPunct="1"/>
            <a:r>
              <a:rPr lang="en-US" sz="1800" smtClean="0">
                <a:latin typeface="Comic Sans MS" pitchFamily="66" charset="0"/>
              </a:rPr>
              <a:t>attempts to learn or make use of information from the system but does not affect system resources</a:t>
            </a:r>
          </a:p>
          <a:p>
            <a:pPr eaLnBrk="1" hangingPunct="1"/>
            <a:r>
              <a:rPr lang="en-US" smtClean="0">
                <a:latin typeface="Comic Sans MS" pitchFamily="66" charset="0"/>
              </a:rPr>
              <a:t>Active Attack</a:t>
            </a:r>
          </a:p>
          <a:p>
            <a:pPr lvl="1" eaLnBrk="1" hangingPunct="1"/>
            <a:r>
              <a:rPr lang="en-US" sz="1800" smtClean="0">
                <a:latin typeface="Comic Sans MS" pitchFamily="66" charset="0"/>
              </a:rPr>
              <a:t>attempts to alter system resources or affect their operation</a:t>
            </a:r>
          </a:p>
          <a:p>
            <a:pPr lvl="1" eaLnBrk="1" hangingPunct="1"/>
            <a:r>
              <a:rPr lang="en-US" sz="1800" smtClean="0">
                <a:latin typeface="Comic Sans MS" pitchFamily="66" charset="0"/>
              </a:rPr>
              <a:t>Active attacks involve some modification of the data stream or the creation of a false stream and can be subdivided into four categories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D98811FA-BAF5-407B-AEA7-E8912D7D1099}" type="slidenum">
              <a:rPr lang="en-US"/>
              <a:pPr/>
              <a:t>9</a:t>
            </a:fld>
            <a:endParaRPr lang="en-US"/>
          </a:p>
        </p:txBody>
      </p:sp>
      <p:pic>
        <p:nvPicPr>
          <p:cNvPr id="11267" name="Picture 4"/>
          <p:cNvPicPr>
            <a:picLocks noChangeAspect="1" noChangeArrowheads="1"/>
          </p:cNvPicPr>
          <p:nvPr/>
        </p:nvPicPr>
        <p:blipFill>
          <a:blip r:embed="rId2" cstate="print"/>
          <a:srcRect/>
          <a:stretch>
            <a:fillRect/>
          </a:stretch>
        </p:blipFill>
        <p:spPr bwMode="auto">
          <a:xfrm>
            <a:off x="685800" y="1371600"/>
            <a:ext cx="7924800"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OS">
  <a:themeElements>
    <a:clrScheme name="UO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20299</TotalTime>
  <Words>709</Words>
  <Application>Microsoft Office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Comic Sans MS</vt:lpstr>
      <vt:lpstr>Times New Roman</vt:lpstr>
      <vt:lpstr>UOS</vt:lpstr>
      <vt:lpstr>  Data and Network Security</vt:lpstr>
      <vt:lpstr>PowerPoint Presentation</vt:lpstr>
      <vt:lpstr>Outline</vt:lpstr>
      <vt:lpstr>Security?</vt:lpstr>
      <vt:lpstr>Security Goals</vt:lpstr>
      <vt:lpstr>Attack Process</vt:lpstr>
      <vt:lpstr>  The OSI (open systems interconnection) security architecture  </vt:lpstr>
      <vt:lpstr>Security Attacks</vt:lpstr>
      <vt:lpstr>PowerPoint Presentation</vt:lpstr>
      <vt:lpstr>Security Attacks</vt:lpstr>
      <vt:lpstr>Security Attacks</vt:lpstr>
      <vt:lpstr>Security Services</vt:lpstr>
      <vt:lpstr>PowerPoint Presentation</vt:lpstr>
      <vt:lpstr>Methods of Defense</vt:lpstr>
      <vt:lpstr>PowerPoint Presentation</vt:lpstr>
      <vt:lpstr>Example</vt:lpstr>
      <vt:lpstr>PowerPoint Presentation</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Vicky</dc:creator>
  <cp:lastModifiedBy>MyUserName</cp:lastModifiedBy>
  <cp:revision>51</cp:revision>
  <dcterms:created xsi:type="dcterms:W3CDTF">2001-06-06T20:52:39Z</dcterms:created>
  <dcterms:modified xsi:type="dcterms:W3CDTF">2020-10-20T09:02:36Z</dcterms:modified>
</cp:coreProperties>
</file>