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4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EC548F-9C9B-4157-BA39-0C229E094820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30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76C312-DDD0-4D7A-A18F-25B70D8D0DF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7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3A1F97-6E6E-4AB0-ACE3-6702D6D1C4EB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8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7" y="2060575"/>
            <a:ext cx="53848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2060575"/>
            <a:ext cx="5384800" cy="459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08B173-28E8-446E-949A-5320C8B00CBF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28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8CF49D-2D12-4974-B67A-10366D33B3D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87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D28792-43DD-4E36-BFD1-A68227B4DB12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97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F85728-33E9-4DFE-8735-31E833D9840B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2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CCE3BD-DFE7-4B23-923E-FF6C34DDF8AD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90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28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DEF1C5-87CA-4189-8470-6A913F4C1A3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03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8C457B-F4D3-459F-A85E-349DCDC774ED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64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7" y="836613"/>
            <a:ext cx="27432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7" y="836613"/>
            <a:ext cx="80264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F9A44A-2B9B-45AD-B827-0933EB5D8A07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47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8366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2060575"/>
            <a:ext cx="5384800" cy="459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2060575"/>
            <a:ext cx="5384800" cy="459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EC64E1-52D6-4666-AD7C-E6D3F195D84C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50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8366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7" y="2060575"/>
            <a:ext cx="5384800" cy="459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417" y="2060575"/>
            <a:ext cx="5384800" cy="459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939A39-ACF0-49A6-891F-24F15DAE30A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31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8366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2060575"/>
            <a:ext cx="5384800" cy="459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2417" y="2060575"/>
            <a:ext cx="5384800" cy="222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2417" y="4435475"/>
            <a:ext cx="5384800" cy="222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D53012-3CAF-4DC3-B9C0-249B09E77CCF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12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3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9FDC-E7BD-442E-B152-DB8C9FC5B52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7157-BF82-4EC8-8C7C-355629A0D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8366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2060575"/>
            <a:ext cx="109728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9FF33-B6AC-41C1-B774-C21B4176E2E1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223" name="Picture 7" descr="head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0"/>
            <a:ext cx="121920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1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4000"/>
            </a:br>
            <a:r>
              <a:rPr lang="en-US" altLang="en-US" sz="4000"/>
              <a:t>Feistel Cipher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Virtually all modern block encryption algorithms use the </a:t>
            </a:r>
            <a:r>
              <a:rPr lang="en-US" altLang="en-US" sz="2000" b="1"/>
              <a:t>Feistel structure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􀂄</a:t>
            </a:r>
            <a:r>
              <a:rPr lang="en-US" altLang="en-US" sz="2000" i="1"/>
              <a:t>Horst Feistel </a:t>
            </a:r>
            <a:r>
              <a:rPr lang="en-US" altLang="en-US" sz="2000"/>
              <a:t>was the leader of the IBM team that worked in late 1960s on LUCIFER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􀂄He devised the so-called “</a:t>
            </a:r>
            <a:r>
              <a:rPr lang="en-US" altLang="en-US" sz="2000" b="1"/>
              <a:t>feistelcipher”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􀂄Algorithm structure –perform n rounds, each round has the following structure (for encryption and decryption):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􀂉Input is of length 2w (bits), key is 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􀂉Divide the input into two halves L0and R0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􀂉L1= R0, R1=L0⊕f(R0,K)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􀂉In the next round use (L1, R1) instead of (L0, R0),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􀂉Function f is the same in all rounds but uses a different subkeyin each round –the subkeyof each round is generated from the key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7693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33" y="866437"/>
            <a:ext cx="7428777" cy="599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89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4048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sv-SE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Feistel Cipher Structure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3414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Comic Sans MS" panose="030F0702030302020204" pitchFamily="66" charset="0"/>
              </a:rPr>
              <a:t>Block size:</a:t>
            </a:r>
            <a:r>
              <a:rPr lang="en-US" altLang="en-US" sz="2800">
                <a:latin typeface="Comic Sans MS" panose="030F0702030302020204" pitchFamily="66" charset="0"/>
              </a:rPr>
              <a:t> larger block sizes mean greater 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Comic Sans MS" panose="030F0702030302020204" pitchFamily="66" charset="0"/>
              </a:rPr>
              <a:t>Key Size:</a:t>
            </a:r>
            <a:r>
              <a:rPr lang="en-US" altLang="en-US" sz="2800">
                <a:latin typeface="Comic Sans MS" panose="030F0702030302020204" pitchFamily="66" charset="0"/>
              </a:rPr>
              <a:t> larger key size means</a:t>
            </a:r>
            <a:r>
              <a:rPr lang="sv-SE" altLang="en-US" sz="2800">
                <a:latin typeface="Comic Sans MS" panose="030F0702030302020204" pitchFamily="66" charset="0"/>
              </a:rPr>
              <a:t> greater security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800" b="1">
                <a:latin typeface="Comic Sans MS" panose="030F0702030302020204" pitchFamily="66" charset="0"/>
              </a:rPr>
              <a:t>Number of rounds:</a:t>
            </a:r>
            <a:r>
              <a:rPr lang="sv-SE" altLang="en-US" sz="2800">
                <a:latin typeface="Comic Sans MS" panose="030F0702030302020204" pitchFamily="66" charset="0"/>
              </a:rPr>
              <a:t>  multiple rounds offer increasing security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800" b="1">
                <a:latin typeface="Comic Sans MS" panose="030F0702030302020204" pitchFamily="66" charset="0"/>
              </a:rPr>
              <a:t>Subkey generation algorithm:</a:t>
            </a:r>
            <a:r>
              <a:rPr lang="sv-SE" altLang="en-US" sz="2800">
                <a:latin typeface="Comic Sans MS" panose="030F0702030302020204" pitchFamily="66" charset="0"/>
              </a:rPr>
              <a:t> greater complexity will lead to greater difficulty of cryptanalysis.</a:t>
            </a:r>
          </a:p>
          <a:p>
            <a:pPr eaLnBrk="1" hangingPunct="1">
              <a:lnSpc>
                <a:spcPct val="90000"/>
              </a:lnSpc>
            </a:pPr>
            <a:r>
              <a:rPr lang="sv-SE" altLang="en-US" sz="2800" b="1">
                <a:latin typeface="Comic Sans MS" panose="030F0702030302020204" pitchFamily="66" charset="0"/>
              </a:rPr>
              <a:t>Fast software encryption/decryption:</a:t>
            </a:r>
            <a:r>
              <a:rPr lang="sv-SE" altLang="en-US" sz="2800">
                <a:latin typeface="Comic Sans MS" panose="030F0702030302020204" pitchFamily="66" charset="0"/>
              </a:rPr>
              <a:t> the speed of execution of the algorithm becomes a concern</a:t>
            </a:r>
            <a:endParaRPr lang="en-US" altLang="en-US" sz="28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8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 key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 keys are created from the original key by a key expansion algorithm designed for multiple-round ciphers called a </a:t>
            </a:r>
            <a:r>
              <a:rPr lang="en-US" altLang="en-US" b="1"/>
              <a:t>key schedule</a:t>
            </a:r>
            <a:r>
              <a:rPr lang="en-US" altLang="en-US"/>
              <a:t>. A popular method of combining a sub key with data is bitwise XOR. In each round, after the key mixing, the data is scrambled further using substitution and permutation functions. </a:t>
            </a:r>
          </a:p>
        </p:txBody>
      </p:sp>
    </p:spTree>
    <p:extLst>
      <p:ext uri="{BB962C8B-B14F-4D97-AF65-F5344CB8AC3E}">
        <p14:creationId xmlns:p14="http://schemas.microsoft.com/office/powerpoint/2010/main" val="340936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b="1" dirty="0"/>
              <a:t>D</a:t>
            </a:r>
            <a:r>
              <a:rPr lang="en-US" altLang="en-US" dirty="0"/>
              <a:t>ata </a:t>
            </a:r>
            <a:r>
              <a:rPr lang="en-US" altLang="en-US" b="1" dirty="0"/>
              <a:t>E</a:t>
            </a:r>
            <a:r>
              <a:rPr lang="en-US" altLang="en-US" dirty="0"/>
              <a:t>ncryption </a:t>
            </a:r>
            <a:r>
              <a:rPr lang="en-US" altLang="en-US" b="1" dirty="0"/>
              <a:t>S</a:t>
            </a:r>
            <a:r>
              <a:rPr lang="en-US" altLang="en-US" dirty="0"/>
              <a:t>tandard </a:t>
            </a:r>
            <a:br>
              <a:rPr lang="en-US" altLang="en-US" dirty="0"/>
            </a:br>
            <a:r>
              <a:rPr lang="en-US" altLang="en-US" sz="3600" i="1" dirty="0">
                <a:latin typeface="Bahnschrift" panose="020B0502040204020203" pitchFamily="34" charset="0"/>
              </a:rPr>
              <a:t>Foundation</a:t>
            </a:r>
          </a:p>
        </p:txBody>
      </p:sp>
    </p:spTree>
    <p:extLst>
      <p:ext uri="{BB962C8B-B14F-4D97-AF65-F5344CB8AC3E}">
        <p14:creationId xmlns:p14="http://schemas.microsoft.com/office/powerpoint/2010/main" val="215408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Most Common Website Hacking Techniques</a:t>
            </a:r>
            <a:endParaRPr lang="en-US" alt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br>
              <a:rPr lang="en-US" altLang="en-US" b="1"/>
            </a:br>
            <a:r>
              <a:rPr lang="en-US" altLang="en-US" b="1"/>
              <a:t>1. Cross-Site Scripting</a:t>
            </a:r>
            <a:br>
              <a:rPr lang="en-US" altLang="en-US" b="1"/>
            </a:br>
            <a:r>
              <a:rPr lang="en-US" altLang="en-US" b="1"/>
              <a:t>2. SQL Injection </a:t>
            </a:r>
            <a:br>
              <a:rPr lang="en-US" altLang="en-US" b="1"/>
            </a:br>
            <a:r>
              <a:rPr lang="en-US" altLang="en-US" b="1"/>
              <a:t>3. Remote File Inclusion</a:t>
            </a:r>
            <a:br>
              <a:rPr lang="en-US" altLang="en-US" b="1"/>
            </a:br>
            <a:r>
              <a:rPr lang="en-US" altLang="en-US" b="1"/>
              <a:t>4. Local File Inclusion</a:t>
            </a:r>
            <a:br>
              <a:rPr lang="en-US" altLang="en-US" b="1"/>
            </a:br>
            <a:r>
              <a:rPr lang="en-US" altLang="en-US" b="1"/>
              <a:t>5. Denial of Service Attack</a:t>
            </a:r>
            <a:br>
              <a:rPr lang="en-US" altLang="en-US" b="1"/>
            </a:br>
            <a:r>
              <a:rPr lang="en-US" altLang="en-US" b="1"/>
              <a:t>6. Brute-Force Massive Attack</a:t>
            </a:r>
          </a:p>
        </p:txBody>
      </p:sp>
    </p:spTree>
    <p:extLst>
      <p:ext uri="{BB962C8B-B14F-4D97-AF65-F5344CB8AC3E}">
        <p14:creationId xmlns:p14="http://schemas.microsoft.com/office/powerpoint/2010/main" val="314398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D</a:t>
            </a:r>
            <a:r>
              <a:rPr lang="en-US" altLang="en-US" sz="4000"/>
              <a:t>ata </a:t>
            </a:r>
            <a:r>
              <a:rPr lang="en-US" altLang="en-US" sz="4000" b="1"/>
              <a:t>E</a:t>
            </a:r>
            <a:r>
              <a:rPr lang="en-US" altLang="en-US" sz="4000"/>
              <a:t>ncryption </a:t>
            </a:r>
            <a:r>
              <a:rPr lang="en-US" altLang="en-US" sz="4000" b="1"/>
              <a:t>S</a:t>
            </a:r>
            <a:r>
              <a:rPr lang="en-US" altLang="en-US" sz="4000"/>
              <a:t>tandard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􀂄We focus now on the most widely used symmetric cipher: 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􀂉DES has been replaced by AES as a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􀂉We will use DES to illustrate the principles of modern symmetric ciphers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􀂄Adopted in 1977 by the National Bureau of Standards (US), nowadays NIST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􀂄Originates from an IBM project from late 1960s led by Feistel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􀂉Project ended in 1971 with the development of LUCIFER (key 128 bits)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􀂉LUCIFER was then refined with the help of NSA to produce DES (key 56 bits)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􀂉Immediate criticism: the reduction in key length was enormous and the internal details of the design were (and remained) classified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􀂉1994: DES is reaffirmed as a standard for 5 more years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􀂉1999: DES should only be used for legacy systems and 3DES should replace it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530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cipher principles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Stream cipher </a:t>
            </a:r>
            <a:r>
              <a:rPr lang="en-US" altLang="en-US" sz="2800"/>
              <a:t>is one that encrypts a digital data stream one bit (or byte)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􀂉Example: autokey Vigenère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􀂄</a:t>
            </a:r>
            <a:r>
              <a:rPr lang="en-US" altLang="en-US" sz="2800" b="1"/>
              <a:t>Block cipher </a:t>
            </a:r>
            <a:r>
              <a:rPr lang="en-US" altLang="en-US" sz="2800"/>
              <a:t>is one in which the plaintext is divided in blocks and one block is encrypted at one time producing a ciphertext of equal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􀂉Similar to substitution ciphers on very big characters: 64 bits or 128 bits are typical block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􀂉Many modern ciphers are block ciphers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30206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4000"/>
            </a:br>
            <a:r>
              <a:rPr lang="en-US" altLang="en-US" sz="4000"/>
              <a:t>Principle: Substitution-Permutation Ciphers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􀂄Claude Shannon (1949) introduced idea of substitution-permutation (S-P)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􀂉These form the basis for modern substitution-transposition product cipher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􀂄S-P networks are based on the two primitive cryptographic operations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􀂉	</a:t>
            </a:r>
            <a:r>
              <a:rPr lang="en-US" altLang="en-US" sz="1800" i="1" dirty="0"/>
              <a:t>substitution</a:t>
            </a:r>
            <a:r>
              <a:rPr lang="en-US" altLang="en-US" sz="1800" dirty="0"/>
              <a:t>(S-box)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􀂉	</a:t>
            </a:r>
            <a:r>
              <a:rPr lang="en-US" altLang="en-US" sz="1800" i="1" dirty="0"/>
              <a:t>permutation </a:t>
            </a:r>
            <a:r>
              <a:rPr lang="en-US" altLang="en-US" sz="1800" dirty="0"/>
              <a:t>(P-box)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􀂄The goal is to provide </a:t>
            </a:r>
            <a:r>
              <a:rPr lang="en-US" altLang="en-US" sz="2400" i="1" dirty="0"/>
              <a:t>confusion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diffusion </a:t>
            </a:r>
            <a:r>
              <a:rPr lang="en-US" altLang="en-US" sz="2400" dirty="0"/>
              <a:t>of message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4340" name="AutoShape 7" descr="?pid=bl&amp;srcid=ADGEESh7CdUaW89LF6RGDNgcc6sS0QYQlkrMBcwFEqdBZOv5U8BcZdYICaBNs7oh3y83YKTVdl87o-ZVcHECiXsE0ctx2AfSjnB9wwEpAttQNfpULJ9qx8ze5pFdI82D7hJ4p2fgTM8v&amp;q=cache%3AFYOXB1SAYyUJ%3Aww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Shannon’s building blocks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071688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/>
              <a:t>Shannon proposed product ciphers with two components </a:t>
            </a:r>
          </a:p>
          <a:p>
            <a:pPr lvl="1" eaLnBrk="1" hangingPunct="1"/>
            <a:r>
              <a:rPr lang="en-US" altLang="en-US"/>
              <a:t>P-Boxes -- </a:t>
            </a:r>
            <a:r>
              <a:rPr lang="en-US" altLang="en-US" i="1"/>
              <a:t>permutation</a:t>
            </a:r>
          </a:p>
          <a:p>
            <a:pPr lvl="2" eaLnBrk="1" hangingPunct="1"/>
            <a:r>
              <a:rPr lang="en-US" altLang="en-US"/>
              <a:t>providing diffusion across S-box inputs</a:t>
            </a:r>
          </a:p>
          <a:p>
            <a:pPr lvl="1" eaLnBrk="1" hangingPunct="1"/>
            <a:r>
              <a:rPr lang="en-US" altLang="en-US"/>
              <a:t>S-Boxes -- </a:t>
            </a:r>
            <a:r>
              <a:rPr lang="en-US" altLang="en-US" i="1"/>
              <a:t>substitution</a:t>
            </a:r>
          </a:p>
          <a:p>
            <a:pPr lvl="2" eaLnBrk="1" hangingPunct="1"/>
            <a:r>
              <a:rPr lang="en-US" altLang="en-US"/>
              <a:t>providing confusion of input bits </a:t>
            </a:r>
          </a:p>
          <a:p>
            <a:pPr eaLnBrk="1" hangingPunct="1"/>
            <a:r>
              <a:rPr lang="en-US" altLang="en-US"/>
              <a:t>n rounds of S-P boxes</a:t>
            </a:r>
          </a:p>
        </p:txBody>
      </p:sp>
    </p:spTree>
    <p:extLst>
      <p:ext uri="{BB962C8B-B14F-4D97-AF65-F5344CB8AC3E}">
        <p14:creationId xmlns:p14="http://schemas.microsoft.com/office/powerpoint/2010/main" val="149384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4000"/>
            </a:br>
            <a:r>
              <a:rPr lang="en-US" altLang="en-US" sz="4000"/>
              <a:t>Confusion and Diffusion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Cipher need to completely obscure(unclear) statistical properties of original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􀂉A one-time pad does this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Diffusion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Makes the statistical relationship plaintext -</a:t>
            </a:r>
            <a:r>
              <a:rPr lang="en-US" altLang="en-US" sz="2400" dirty="0" err="1"/>
              <a:t>ciphertext</a:t>
            </a:r>
            <a:r>
              <a:rPr lang="en-US" altLang="en-US" sz="2400" dirty="0"/>
              <a:t> as complex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Achieved by requiring that every digit of the plaintext affects many digits of the </a:t>
            </a:r>
            <a:r>
              <a:rPr lang="en-US" altLang="en-US" sz="2400" dirty="0" err="1"/>
              <a:t>ciphertext</a:t>
            </a:r>
            <a:r>
              <a:rPr lang="en-US" altLang="en-US" sz="2400" dirty="0"/>
              <a:t> (equivalently, every digit of the </a:t>
            </a:r>
            <a:r>
              <a:rPr lang="en-US" altLang="en-US" sz="2400" dirty="0" err="1"/>
              <a:t>ciphertext</a:t>
            </a:r>
            <a:r>
              <a:rPr lang="en-US" altLang="en-US" sz="2400" dirty="0"/>
              <a:t> is affected by many digits of the plaintext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9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Confusion &amp; Diffusion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Diffusion complicates the statistics of the cipher text, and makes it difficult to discover the key of the encryption process.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process of </a:t>
            </a:r>
            <a:r>
              <a:rPr lang="en-US" altLang="en-US" sz="2400" b="1"/>
              <a:t>confusion</a:t>
            </a:r>
            <a:r>
              <a:rPr lang="en-US" altLang="en-US" sz="2400"/>
              <a:t>, makes the use of the key so complex, that even when an attacker knows the statistics, it is still difficult to deduce the key.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Confusion</a:t>
            </a:r>
            <a:r>
              <a:rPr lang="en-US" altLang="en-US" sz="2400"/>
              <a:t> can be accomplished by using a complex substitution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principles of confusion and diffusion are the most essential concepts in the design of modern block ciphers they defend against statistical attacks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rgbClr val="00FF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924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OS">
  <a:themeElements>
    <a:clrScheme name="UO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Comic Sans MS</vt:lpstr>
      <vt:lpstr>Office Theme</vt:lpstr>
      <vt:lpstr>UOS</vt:lpstr>
      <vt:lpstr>PowerPoint Presentation</vt:lpstr>
      <vt:lpstr> Data Encryption Standard  Foundation</vt:lpstr>
      <vt:lpstr>Most Common Website Hacking Techniques</vt:lpstr>
      <vt:lpstr>Data Encryption Standard </vt:lpstr>
      <vt:lpstr>Block cipher principles</vt:lpstr>
      <vt:lpstr> Principle: Substitution-Permutation Ciphers</vt:lpstr>
      <vt:lpstr>Shannon’s building blocks</vt:lpstr>
      <vt:lpstr> Confusion and Diffusion</vt:lpstr>
      <vt:lpstr>Confusion &amp; Diffusion</vt:lpstr>
      <vt:lpstr> Feistel Cipher Structure</vt:lpstr>
      <vt:lpstr>PowerPoint Presentation</vt:lpstr>
      <vt:lpstr>Feistel Cipher Structure</vt:lpstr>
      <vt:lpstr>Sub key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Farooq</dc:creator>
  <cp:lastModifiedBy>Subhan Ahmed</cp:lastModifiedBy>
  <cp:revision>4</cp:revision>
  <dcterms:created xsi:type="dcterms:W3CDTF">2020-11-26T16:10:04Z</dcterms:created>
  <dcterms:modified xsi:type="dcterms:W3CDTF">2022-03-24T04:23:56Z</dcterms:modified>
</cp:coreProperties>
</file>