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notesMasterIdLst>
    <p:notesMasterId r:id="rId12"/>
  </p:notesMasterIdLst>
  <p:sldIdLst>
    <p:sldId id="371" r:id="rId2"/>
    <p:sldId id="372" r:id="rId3"/>
    <p:sldId id="403" r:id="rId4"/>
    <p:sldId id="394" r:id="rId5"/>
    <p:sldId id="410" r:id="rId6"/>
    <p:sldId id="438" r:id="rId7"/>
    <p:sldId id="439" r:id="rId8"/>
    <p:sldId id="411" r:id="rId9"/>
    <p:sldId id="415" r:id="rId10"/>
    <p:sldId id="399" r:id="rId11"/>
  </p:sldIdLst>
  <p:sldSz cx="9144000" cy="6858000" type="screen4x3"/>
  <p:notesSz cx="70231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00"/>
    <a:srgbClr val="990033"/>
    <a:srgbClr val="A50021"/>
    <a:srgbClr val="CC3300"/>
    <a:srgbClr val="0099CC"/>
    <a:srgbClr val="A7D971"/>
    <a:srgbClr val="996600"/>
    <a:srgbClr val="C07200"/>
    <a:srgbClr val="FFCC66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4820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4820"/>
          </a:xfrm>
          <a:prstGeom prst="rect">
            <a:avLst/>
          </a:prstGeom>
        </p:spPr>
        <p:txBody>
          <a:bodyPr vert="horz" lIns="93251" tIns="46625" rIns="93251" bIns="46625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BEC015-475B-41AD-ACDA-FE5480A89D45}" type="datetimeFigureOut">
              <a:rPr lang="en-US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745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1" tIns="46625" rIns="93251" bIns="4662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15790"/>
            <a:ext cx="5618480" cy="4183380"/>
          </a:xfrm>
          <a:prstGeom prst="rect">
            <a:avLst/>
          </a:prstGeom>
        </p:spPr>
        <p:txBody>
          <a:bodyPr vert="horz" lIns="93251" tIns="46625" rIns="93251" bIns="46625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43343" cy="464820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29967"/>
            <a:ext cx="3043343" cy="464820"/>
          </a:xfrm>
          <a:prstGeom prst="rect">
            <a:avLst/>
          </a:prstGeom>
        </p:spPr>
        <p:txBody>
          <a:bodyPr vert="horz" lIns="93251" tIns="46625" rIns="93251" bIns="46625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72EC801-07BB-4CB2-A3F5-780A0365C5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2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09030F-8752-4E98-81DD-A3826A230682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DB2C7-5A01-4096-BA9A-3CE2B67385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716F00-39BA-4346-BAB0-2A8471C11F0C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5E877B-3351-42C5-AAD5-1EBFCB839F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B53DC-0733-4CCD-8D48-034D84100055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98EA10-D112-44A4-A62C-C0315107E4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9F25ED-12F6-47C4-8B28-CE2884FA40A1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BA5899-28D6-49CC-A91D-9DAA23AAE2A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D88FD-3C7C-4C64-B496-304F2DA0907A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C87C1-336E-4568-A58C-DC9E20FE38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A6575-3C38-495B-B9B8-89E801D1DDD6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80E1F-E83B-4AE7-8D77-80F353D75E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CDAC00-7F89-48C2-BC77-4A4DFA1E6FCA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893DB-8896-4199-AFB9-D8246612BE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BD2C89-1474-41FA-A5FD-F1FF0758E047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D802D9-2AF1-46E5-B532-6730E3215A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5924D1-507D-418A-ACB9-A8DDB8E9F575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65AAB7-5030-43AA-B2E5-7F30257A94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DC0D1B-9222-48F1-9E67-0385BBAC31A4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01BE3-475C-4BBE-89E9-AFF37AF9FA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BF8A7-769E-4D7D-BBBC-D0CB1E861CFF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9958DA-1899-404A-A6FF-BECBD9DB4F6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61C3CE-732A-46E4-9DC7-E257A22B457E}" type="datetime1">
              <a:rPr lang="en-US" smtClean="0"/>
              <a:pPr>
                <a:defRPr/>
              </a:pPr>
              <a:t>11-Mar-22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2DCD5CE-CB64-4BE9-A8FF-D2ADFF04831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934200" cy="21336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cap="all" dirty="0" smtClean="0">
                <a:solidFill>
                  <a:srgbClr val="A50021"/>
                </a:solidFill>
                <a:latin typeface="+mj-lt"/>
                <a:cs typeface="Arial" pitchFamily="34" charset="0"/>
              </a:rPr>
              <a:t>V-semester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cap="all" dirty="0" smtClean="0">
                <a:solidFill>
                  <a:srgbClr val="A50021"/>
                </a:solidFill>
                <a:latin typeface="+mj-lt"/>
                <a:cs typeface="Arial" pitchFamily="34" charset="0"/>
              </a:rPr>
              <a:t>COMPUTER SECURITY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cap="all" dirty="0" smtClean="0">
              <a:solidFill>
                <a:srgbClr val="A50021"/>
              </a:solidFill>
              <a:latin typeface="+mj-lt"/>
              <a:cs typeface="Arial" pitchFamily="34" charset="0"/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cap="all" dirty="0" smtClean="0">
              <a:solidFill>
                <a:srgbClr val="A50021"/>
              </a:solidFill>
              <a:latin typeface="+mj-lt"/>
              <a:cs typeface="Arial" pitchFamily="34" charset="0"/>
            </a:endParaRPr>
          </a:p>
          <a:p>
            <a:pPr fontAlgn="auto">
              <a:spcAft>
                <a:spcPts val="0"/>
              </a:spcAft>
              <a:defRPr/>
            </a:pPr>
            <a:r>
              <a:rPr lang="en-US" b="1" cap="all" dirty="0" smtClean="0">
                <a:solidFill>
                  <a:srgbClr val="A50021"/>
                </a:solidFill>
                <a:latin typeface="+mj-lt"/>
                <a:cs typeface="Arial" pitchFamily="34" charset="0"/>
              </a:rPr>
              <a:t>                </a:t>
            </a:r>
            <a:endParaRPr lang="en-US" b="1" dirty="0">
              <a:solidFill>
                <a:srgbClr val="A5002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1125"/>
            <a:ext cx="304800" cy="396875"/>
          </a:xfrm>
          <a:solidFill>
            <a:srgbClr val="CC3300"/>
          </a:solidFill>
        </p:spPr>
        <p:txBody>
          <a:bodyPr/>
          <a:lstStyle/>
          <a:p>
            <a:pPr>
              <a:defRPr/>
            </a:pPr>
            <a:fld id="{3534C672-E0E8-4F7D-B1C6-D2546AB2C1BC}" type="slidenum">
              <a:rPr lang="en-US" b="1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5" name="Picture 2" descr="C:\Documents and Settings\ACER\My Documents\My Pictures\Picture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03187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77200" y="1"/>
            <a:ext cx="1066800" cy="914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69277" y="3581400"/>
            <a:ext cx="8110810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A50021"/>
                </a:solidFill>
                <a:latin typeface="+mj-lt"/>
                <a:cs typeface="Arial" pitchFamily="34" charset="0"/>
              </a:rPr>
              <a:t>CHAPTER NO.1</a:t>
            </a:r>
          </a:p>
          <a:p>
            <a:pPr algn="ctr"/>
            <a:r>
              <a:rPr lang="en-US" sz="3600" b="1" dirty="0" smtClean="0">
                <a:solidFill>
                  <a:srgbClr val="990033"/>
                </a:solidFill>
                <a:latin typeface="+mj-lt"/>
              </a:rPr>
              <a:t>INTRODUCTION TO COMPUTER SECURITY</a:t>
            </a:r>
          </a:p>
          <a:p>
            <a:pPr algn="ctr"/>
            <a:r>
              <a:rPr lang="en-US" sz="3600" b="1" dirty="0" smtClean="0">
                <a:solidFill>
                  <a:srgbClr val="990033"/>
                </a:solidFill>
                <a:latin typeface="+mj-lt"/>
              </a:rPr>
              <a:t> AND</a:t>
            </a:r>
          </a:p>
          <a:p>
            <a:pPr algn="ctr"/>
            <a:r>
              <a:rPr lang="en-US" sz="3600" b="1" dirty="0" smtClean="0">
                <a:solidFill>
                  <a:srgbClr val="990033"/>
                </a:solidFill>
                <a:latin typeface="+mj-lt"/>
              </a:rPr>
              <a:t> SECURITY TRENDS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Arrow 5"/>
          <p:cNvSpPr/>
          <p:nvPr/>
        </p:nvSpPr>
        <p:spPr>
          <a:xfrm>
            <a:off x="0" y="63246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0" y="4572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3"/>
          <p:cNvSpPr txBox="1">
            <a:spLocks/>
          </p:cNvSpPr>
          <p:nvPr/>
        </p:nvSpPr>
        <p:spPr>
          <a:xfrm>
            <a:off x="8763000" y="6324601"/>
            <a:ext cx="381000" cy="533400"/>
          </a:xfrm>
          <a:prstGeom prst="rect">
            <a:avLst/>
          </a:prstGeom>
          <a:solidFill>
            <a:srgbClr val="CC33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34C672-E0E8-4F7D-B1C6-D2546AB2C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219200" y="2590800"/>
            <a:ext cx="6477000" cy="1752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sz="4000">
                <a:solidFill>
                  <a:srgbClr val="FFFFFF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THANK YOU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3300"/>
                </a:solidFill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>
                <a:outerShdw blurRad="50800" dist="38100" dir="2700000">
                  <a:srgbClr val="000000">
                    <a:alpha val="43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0" y="1"/>
            <a:ext cx="4267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200" cap="all" dirty="0" smtClean="0">
                <a:latin typeface="+mj-lt"/>
                <a:cs typeface="Arial" pitchFamily="34" charset="0"/>
              </a:rPr>
              <a:t>CHAPTER </a:t>
            </a:r>
            <a:r>
              <a:rPr lang="en-US" sz="3200" cap="all" dirty="0">
                <a:latin typeface="+mj-lt"/>
                <a:cs typeface="Arial" pitchFamily="34" charset="0"/>
              </a:rPr>
              <a:t>1:-  SYLLABUS</a:t>
            </a:r>
          </a:p>
        </p:txBody>
      </p:sp>
      <p:sp>
        <p:nvSpPr>
          <p:cNvPr id="6" name="Right Arrow 5"/>
          <p:cNvSpPr/>
          <p:nvPr/>
        </p:nvSpPr>
        <p:spPr>
          <a:xfrm>
            <a:off x="0" y="63246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0" y="4572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3"/>
          <p:cNvGrpSpPr>
            <a:grpSpLocks/>
          </p:cNvGrpSpPr>
          <p:nvPr/>
        </p:nvGrpSpPr>
        <p:grpSpPr bwMode="auto">
          <a:xfrm>
            <a:off x="381001" y="838200"/>
            <a:ext cx="8230043" cy="665162"/>
            <a:chOff x="0" y="0"/>
            <a:chExt cx="4789" cy="419"/>
          </a:xfrm>
        </p:grpSpPr>
        <p:grpSp>
          <p:nvGrpSpPr>
            <p:cNvPr id="42" name="Group 4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46" name="AutoShape 5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AutoShap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AutoShape 7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FFCC66"/>
              </a:solidFill>
              <a:ln w="9525" cmpd="sng">
                <a:solidFill>
                  <a:srgbClr val="22517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V="1">
              <a:off x="384" y="355"/>
              <a:ext cx="4405" cy="29"/>
            </a:xfrm>
            <a:prstGeom prst="line">
              <a:avLst/>
            </a:prstGeom>
            <a:noFill/>
            <a:ln w="25400" cmpd="sng">
              <a:solidFill>
                <a:srgbClr val="225174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.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864" y="14"/>
              <a:ext cx="21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To understand CIA model</a:t>
              </a: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grpSp>
        <p:nvGrpSpPr>
          <p:cNvPr id="49" name="Group 11"/>
          <p:cNvGrpSpPr>
            <a:grpSpLocks/>
          </p:cNvGrpSpPr>
          <p:nvPr/>
        </p:nvGrpSpPr>
        <p:grpSpPr bwMode="auto">
          <a:xfrm>
            <a:off x="381001" y="1676400"/>
            <a:ext cx="8229724" cy="665162"/>
            <a:chOff x="0" y="0"/>
            <a:chExt cx="4771" cy="419"/>
          </a:xfrm>
        </p:grpSpPr>
        <p:grpSp>
          <p:nvGrpSpPr>
            <p:cNvPr id="50" name="Group 12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54" name="AutoShape 13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AutoShap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AutoShape 15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71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FF9900"/>
              </a:solidFill>
              <a:ln w="9525" cmpd="sng">
                <a:solidFill>
                  <a:srgbClr val="22517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V="1">
              <a:off x="384" y="355"/>
              <a:ext cx="4387" cy="29"/>
            </a:xfrm>
            <a:prstGeom prst="line">
              <a:avLst/>
            </a:prstGeom>
            <a:noFill/>
            <a:ln w="25400" cmpd="sng">
              <a:solidFill>
                <a:srgbClr val="225174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864" y="14"/>
              <a:ext cx="26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To identify the risks and threats</a:t>
              </a: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grpSp>
        <p:nvGrpSpPr>
          <p:cNvPr id="57" name="Group 19"/>
          <p:cNvGrpSpPr>
            <a:grpSpLocks/>
          </p:cNvGrpSpPr>
          <p:nvPr/>
        </p:nvGrpSpPr>
        <p:grpSpPr bwMode="auto">
          <a:xfrm>
            <a:off x="381000" y="2590800"/>
            <a:ext cx="8230127" cy="665162"/>
            <a:chOff x="0" y="0"/>
            <a:chExt cx="4757" cy="419"/>
          </a:xfrm>
        </p:grpSpPr>
        <p:grpSp>
          <p:nvGrpSpPr>
            <p:cNvPr id="58" name="Group 20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62" name="AutoShape 21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AutoShape 2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4" name="AutoShape 23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C07200"/>
              </a:solidFill>
              <a:ln w="9525" cmpd="sng">
                <a:solidFill>
                  <a:srgbClr val="22517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9" name="Line 24"/>
            <p:cNvSpPr>
              <a:spLocks noChangeShapeType="1"/>
            </p:cNvSpPr>
            <p:nvPr/>
          </p:nvSpPr>
          <p:spPr bwMode="auto">
            <a:xfrm flipV="1">
              <a:off x="384" y="336"/>
              <a:ext cx="4373" cy="48"/>
            </a:xfrm>
            <a:prstGeom prst="line">
              <a:avLst/>
            </a:prstGeom>
            <a:noFill/>
            <a:ln w="25400" cmpd="sng">
              <a:solidFill>
                <a:srgbClr val="225174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Text Box 25"/>
            <p:cNvSpPr txBox="1">
              <a:spLocks noChangeArrowheads="1"/>
            </p:cNvSpPr>
            <p:nvPr/>
          </p:nvSpPr>
          <p:spPr bwMode="auto">
            <a:xfrm>
              <a:off x="864" y="14"/>
              <a:ext cx="280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To understand the security attacks</a:t>
              </a:r>
            </a:p>
          </p:txBody>
        </p:sp>
        <p:sp>
          <p:nvSpPr>
            <p:cNvPr id="61" name="Text Box 26"/>
            <p:cNvSpPr txBox="1">
              <a:spLocks noChangeArrowheads="1"/>
            </p:cNvSpPr>
            <p:nvPr/>
          </p:nvSpPr>
          <p:spPr bwMode="auto"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</a:t>
              </a:r>
            </a:p>
          </p:txBody>
        </p:sp>
      </p:grpSp>
      <p:grpSp>
        <p:nvGrpSpPr>
          <p:cNvPr id="65" name="Group 27"/>
          <p:cNvGrpSpPr>
            <a:grpSpLocks/>
          </p:cNvGrpSpPr>
          <p:nvPr/>
        </p:nvGrpSpPr>
        <p:grpSpPr bwMode="auto">
          <a:xfrm>
            <a:off x="381000" y="3429000"/>
            <a:ext cx="8229600" cy="665162"/>
            <a:chOff x="0" y="0"/>
            <a:chExt cx="5184" cy="419"/>
          </a:xfrm>
        </p:grpSpPr>
        <p:grpSp>
          <p:nvGrpSpPr>
            <p:cNvPr id="66" name="Group 28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70" name="AutoShape 29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1" name="AutoShape 3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2" name="AutoShape 31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996600"/>
              </a:solidFill>
              <a:ln w="9525" cmpd="sng">
                <a:solidFill>
                  <a:srgbClr val="22517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384" y="355"/>
              <a:ext cx="4800" cy="29"/>
            </a:xfrm>
            <a:prstGeom prst="line">
              <a:avLst/>
            </a:prstGeom>
            <a:noFill/>
            <a:ln w="25400" cmpd="sng">
              <a:solidFill>
                <a:srgbClr val="225174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 Box 33"/>
            <p:cNvSpPr txBox="1">
              <a:spLocks noChangeArrowheads="1"/>
            </p:cNvSpPr>
            <p:nvPr/>
          </p:nvSpPr>
          <p:spPr bwMode="auto">
            <a:xfrm>
              <a:off x="864" y="14"/>
              <a:ext cx="10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  Malware </a:t>
              </a:r>
            </a:p>
          </p:txBody>
        </p:sp>
        <p:sp>
          <p:nvSpPr>
            <p:cNvPr id="69" name="Text Box 34"/>
            <p:cNvSpPr txBox="1">
              <a:spLocks noChangeArrowheads="1"/>
            </p:cNvSpPr>
            <p:nvPr/>
          </p:nvSpPr>
          <p:spPr bwMode="auto"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4</a:t>
              </a:r>
            </a:p>
          </p:txBody>
        </p:sp>
      </p:grpSp>
      <p:sp>
        <p:nvSpPr>
          <p:cNvPr id="39" name="Slide Number Placeholder 3"/>
          <p:cNvSpPr txBox="1">
            <a:spLocks/>
          </p:cNvSpPr>
          <p:nvPr/>
        </p:nvSpPr>
        <p:spPr>
          <a:xfrm>
            <a:off x="8763000" y="6324601"/>
            <a:ext cx="381000" cy="533400"/>
          </a:xfrm>
          <a:prstGeom prst="rect">
            <a:avLst/>
          </a:prstGeom>
          <a:solidFill>
            <a:srgbClr val="CC33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34C672-E0E8-4F7D-B1C6-D2546AB2C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0"/>
            <a:ext cx="8915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cap="all" dirty="0" smtClean="0">
                <a:latin typeface="+mj-lt"/>
                <a:cs typeface="Arial" pitchFamily="34" charset="0"/>
              </a:rPr>
              <a:t>CHAPTER-1  SPECIFIC  Objective / course outcome</a:t>
            </a:r>
            <a:endParaRPr lang="en-US" sz="2800" cap="all" dirty="0">
              <a:latin typeface="+mj-lt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0" y="62484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0" y="4572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28600" y="2209800"/>
            <a:ext cx="8229601" cy="665162"/>
            <a:chOff x="0" y="0"/>
            <a:chExt cx="5184" cy="419"/>
          </a:xfrm>
        </p:grpSpPr>
        <p:grpSp>
          <p:nvGrpSpPr>
            <p:cNvPr id="4" name="Group 4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46" name="AutoShape 5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AutoShape 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AutoShape 7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FFCC66"/>
              </a:solidFill>
              <a:ln w="9525" cmpd="sng">
                <a:solidFill>
                  <a:srgbClr val="22517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3" name="Line 8"/>
            <p:cNvSpPr>
              <a:spLocks noChangeShapeType="1"/>
            </p:cNvSpPr>
            <p:nvPr/>
          </p:nvSpPr>
          <p:spPr bwMode="auto">
            <a:xfrm flipV="1">
              <a:off x="384" y="336"/>
              <a:ext cx="4800" cy="48"/>
            </a:xfrm>
            <a:prstGeom prst="line">
              <a:avLst/>
            </a:prstGeom>
            <a:noFill/>
            <a:ln w="25400" cmpd="sng">
              <a:solidFill>
                <a:srgbClr val="225174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Text Box 9"/>
            <p:cNvSpPr txBox="1">
              <a:spLocks noChangeArrowheads="1"/>
            </p:cNvSpPr>
            <p:nvPr/>
          </p:nvSpPr>
          <p:spPr bwMode="auto">
            <a:xfrm>
              <a:off x="576" y="0"/>
              <a:ext cx="455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 smtClean="0"/>
                <a:t>Understand the Digital Systems and Logic Families.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  <p:grpSp>
        <p:nvGrpSpPr>
          <p:cNvPr id="7" name="Group 11"/>
          <p:cNvGrpSpPr>
            <a:grpSpLocks/>
          </p:cNvGrpSpPr>
          <p:nvPr/>
        </p:nvGrpSpPr>
        <p:grpSpPr bwMode="auto">
          <a:xfrm>
            <a:off x="304800" y="3200400"/>
            <a:ext cx="8153400" cy="665162"/>
            <a:chOff x="0" y="0"/>
            <a:chExt cx="5136" cy="419"/>
          </a:xfrm>
        </p:grpSpPr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0" y="0"/>
              <a:ext cx="480" cy="419"/>
              <a:chOff x="0" y="0"/>
              <a:chExt cx="1549" cy="1351"/>
            </a:xfrm>
          </p:grpSpPr>
          <p:sp>
            <p:nvSpPr>
              <p:cNvPr id="54" name="AutoShape 13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AutoShape 1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 cmpd="sng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AutoShape 15"/>
              <p:cNvSpPr>
                <a:spLocks noChangeArrowheads="1"/>
              </p:cNvSpPr>
              <p:nvPr/>
            </p:nvSpPr>
            <p:spPr bwMode="auto">
              <a:xfrm>
                <a:off x="90" y="80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solidFill>
                <a:srgbClr val="FF9900"/>
              </a:solidFill>
              <a:ln w="9525" cmpd="sng">
                <a:solidFill>
                  <a:srgbClr val="225174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" name="Line 16"/>
            <p:cNvSpPr>
              <a:spLocks noChangeShapeType="1"/>
            </p:cNvSpPr>
            <p:nvPr/>
          </p:nvSpPr>
          <p:spPr bwMode="auto">
            <a:xfrm flipV="1">
              <a:off x="384" y="355"/>
              <a:ext cx="4752" cy="29"/>
            </a:xfrm>
            <a:prstGeom prst="line">
              <a:avLst/>
            </a:prstGeom>
            <a:noFill/>
            <a:ln w="25400" cmpd="sng">
              <a:solidFill>
                <a:srgbClr val="225174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Text Box 17"/>
            <p:cNvSpPr txBox="1">
              <a:spLocks noChangeArrowheads="1"/>
            </p:cNvSpPr>
            <p:nvPr/>
          </p:nvSpPr>
          <p:spPr bwMode="auto">
            <a:xfrm>
              <a:off x="576" y="48"/>
              <a:ext cx="374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 smtClean="0"/>
                <a:t>Conversion of different number systems..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 Box 18"/>
            <p:cNvSpPr txBox="1">
              <a:spLocks noChangeArrowheads="1"/>
            </p:cNvSpPr>
            <p:nvPr/>
          </p:nvSpPr>
          <p:spPr bwMode="auto">
            <a:xfrm>
              <a:off x="124" y="6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</a:t>
              </a:r>
            </a:p>
          </p:txBody>
        </p:sp>
      </p:grpSp>
      <p:sp>
        <p:nvSpPr>
          <p:cNvPr id="39" name="Slide Number Placeholder 3"/>
          <p:cNvSpPr txBox="1">
            <a:spLocks/>
          </p:cNvSpPr>
          <p:nvPr/>
        </p:nvSpPr>
        <p:spPr>
          <a:xfrm>
            <a:off x="8763000" y="6324601"/>
            <a:ext cx="381000" cy="533400"/>
          </a:xfrm>
          <a:prstGeom prst="rect">
            <a:avLst/>
          </a:prstGeom>
          <a:solidFill>
            <a:srgbClr val="CC33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34C672-E0E8-4F7D-B1C6-D2546AB2C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990600" y="1143000"/>
            <a:ext cx="7010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The student will be able to: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114800" cy="738664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LECTURE </a:t>
            </a:r>
            <a:r>
              <a:rPr lang="en-US" sz="2400" b="1" cap="all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:-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990033"/>
                </a:solidFill>
              </a:rPr>
              <a:t>INTRODUCTION…….</a:t>
            </a:r>
          </a:p>
          <a:p>
            <a:pPr algn="ctr">
              <a:defRPr/>
            </a:pPr>
            <a:endParaRPr lang="en-US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0" y="63246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0" y="4572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276600" y="0"/>
            <a:ext cx="6019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Definition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and CIA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rPr>
              <a:t>Computer Security: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It is a collection of tools to design to protect the data from the hacker or unauthorized person</a:t>
            </a:r>
            <a:r>
              <a:rPr lang="en-US" sz="2400" dirty="0" smtClean="0"/>
              <a:t>.		OR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The term computer system security means the collective processes and mechanisms by which sensitive and valuable information and services are </a:t>
            </a:r>
            <a:r>
              <a:rPr lang="en-US" sz="2400" dirty="0" smtClean="0"/>
              <a:t>protected.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/>
              <a:t>This definition introduces three key objectives that are at the heart of </a:t>
            </a:r>
            <a:r>
              <a:rPr lang="en-US" sz="2400" dirty="0" smtClean="0"/>
              <a:t>computer security</a:t>
            </a:r>
            <a:r>
              <a:rPr lang="en-US" sz="2400" dirty="0"/>
              <a:t>: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CIA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8229600" y="5715000"/>
            <a:ext cx="609600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16A261-8460-447E-A909-D4FAB53E75D2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8763000" y="6324601"/>
            <a:ext cx="381000" cy="533400"/>
          </a:xfrm>
          <a:prstGeom prst="rect">
            <a:avLst/>
          </a:prstGeom>
          <a:solidFill>
            <a:srgbClr val="CC33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34C672-E0E8-4F7D-B1C6-D2546AB2C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114800" cy="738664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LECTURE </a:t>
            </a:r>
            <a:r>
              <a:rPr lang="en-US" sz="2400" b="1" cap="all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:-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990033"/>
                </a:solidFill>
              </a:rPr>
              <a:t>INTRODUCTION…….</a:t>
            </a:r>
          </a:p>
          <a:p>
            <a:pPr algn="ctr">
              <a:defRPr/>
            </a:pPr>
            <a:endParaRPr lang="en-US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0" y="63246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0" y="4572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276600" y="0"/>
            <a:ext cx="6019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Defination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CIA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839787"/>
            <a:ext cx="8305800" cy="553053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b="1" dirty="0" smtClean="0"/>
              <a:t>Confidentially:</a:t>
            </a:r>
          </a:p>
          <a:p>
            <a:pPr lvl="0"/>
            <a:r>
              <a:rPr lang="en-US" sz="2400" dirty="0"/>
              <a:t>	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Data confidentiality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Privacy: is the right to be let </a:t>
            </a:r>
            <a:r>
              <a:rPr lang="en-US" b="1" dirty="0" smtClean="0"/>
              <a:t>alone</a:t>
            </a:r>
            <a:endParaRPr lang="en-US" b="1" dirty="0"/>
          </a:p>
          <a:p>
            <a:r>
              <a:rPr lang="en-US" sz="2400" b="1" dirty="0" smtClean="0"/>
              <a:t>	</a:t>
            </a:r>
            <a:r>
              <a:rPr lang="en-US" sz="2400" dirty="0"/>
              <a:t>The purpose of this is to ensure that only those individuals who have the authority to view a piece of information may do so. No unauthorized individual should ever be able to view data they are not eligible. </a:t>
            </a:r>
            <a:endParaRPr lang="en-US" sz="2400" dirty="0" smtClean="0"/>
          </a:p>
          <a:p>
            <a:r>
              <a:rPr lang="en-US" sz="2400" b="1" dirty="0" smtClean="0"/>
              <a:t>Example: </a:t>
            </a:r>
            <a:r>
              <a:rPr lang="en-US" sz="2400" dirty="0"/>
              <a:t>Student grade information </a:t>
            </a:r>
            <a:r>
              <a:rPr lang="en-US" sz="2400" dirty="0" smtClean="0"/>
              <a:t>(</a:t>
            </a:r>
            <a:r>
              <a:rPr lang="en-US" sz="2400" dirty="0" err="1" smtClean="0"/>
              <a:t>pg</a:t>
            </a:r>
            <a:r>
              <a:rPr lang="en-US" sz="2400" dirty="0" smtClean="0"/>
              <a:t> 15</a:t>
            </a:r>
          </a:p>
          <a:p>
            <a:endParaRPr lang="en-US" sz="2400" b="1" dirty="0" smtClean="0"/>
          </a:p>
          <a:p>
            <a:pPr lvl="0"/>
            <a:r>
              <a:rPr lang="en-US" sz="2400" b="1" dirty="0" smtClean="0"/>
              <a:t>Integrity:</a:t>
            </a:r>
          </a:p>
          <a:p>
            <a:pPr lvl="0"/>
            <a:endParaRPr lang="en-US" sz="2400" b="1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Data integrity </a:t>
            </a:r>
            <a:r>
              <a:rPr lang="en-US" b="1" dirty="0" smtClean="0"/>
              <a:t>:</a:t>
            </a:r>
            <a:r>
              <a:rPr lang="en-US" dirty="0"/>
              <a:t> the state of being whole</a:t>
            </a:r>
            <a:endParaRPr lang="en-US" b="1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System integrity</a:t>
            </a:r>
          </a:p>
          <a:p>
            <a:pPr lvl="0"/>
            <a:r>
              <a:rPr lang="en-US" sz="2400" dirty="0"/>
              <a:t>		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0"/>
            <a:r>
              <a:rPr lang="en-US" sz="2400" b="1" dirty="0" smtClean="0"/>
              <a:t>	</a:t>
            </a:r>
          </a:p>
          <a:p>
            <a:pPr lvl="0"/>
            <a:r>
              <a:rPr lang="en-US" sz="2400" b="1" dirty="0" smtClean="0"/>
              <a:t>	</a:t>
            </a:r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8229600" y="5715000"/>
            <a:ext cx="609600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16A261-8460-447E-A909-D4FAB53E75D2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8763000" y="6324601"/>
            <a:ext cx="381000" cy="533400"/>
          </a:xfrm>
          <a:prstGeom prst="rect">
            <a:avLst/>
          </a:prstGeom>
          <a:solidFill>
            <a:srgbClr val="CC33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34C672-E0E8-4F7D-B1C6-D2546AB2C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845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114800" cy="738664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LECTURE </a:t>
            </a:r>
            <a:r>
              <a:rPr lang="en-US" sz="2400" b="1" cap="all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:-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990033"/>
                </a:solidFill>
              </a:rPr>
              <a:t>INTRODUCTION…….</a:t>
            </a:r>
          </a:p>
          <a:p>
            <a:pPr algn="ctr">
              <a:defRPr/>
            </a:pPr>
            <a:endParaRPr lang="en-US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0" y="63246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0" y="4572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276600" y="0"/>
            <a:ext cx="6019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Defination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CIA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400" b="1" dirty="0"/>
              <a:t>Integrity</a:t>
            </a:r>
            <a:r>
              <a:rPr lang="en-US" sz="2400" dirty="0" smtClean="0"/>
              <a:t> </a:t>
            </a:r>
            <a:r>
              <a:rPr lang="en-US" sz="2400" dirty="0"/>
              <a:t>is a related concept but deals with the generation and modification of data. Only authorized individuals should ever be able to create or change information.</a:t>
            </a:r>
          </a:p>
          <a:p>
            <a:pPr lvl="0"/>
            <a:r>
              <a:rPr lang="en-US" sz="2400" b="1" dirty="0"/>
              <a:t>Example </a:t>
            </a:r>
            <a:r>
              <a:rPr lang="en-US" sz="2400" dirty="0"/>
              <a:t>: The example of a hospital patient’s allergy information stored in a </a:t>
            </a:r>
            <a:r>
              <a:rPr lang="en-US" sz="2400" dirty="0" smtClean="0"/>
              <a:t>database.(</a:t>
            </a:r>
            <a:r>
              <a:rPr lang="en-US" sz="2400" dirty="0" err="1" smtClean="0"/>
              <a:t>pg</a:t>
            </a:r>
            <a:r>
              <a:rPr lang="en-US" sz="2400" dirty="0" smtClean="0"/>
              <a:t> 15)</a:t>
            </a:r>
            <a:endParaRPr lang="en-US" sz="2400" dirty="0"/>
          </a:p>
          <a:p>
            <a:pPr lvl="0"/>
            <a:r>
              <a:rPr lang="en-US" sz="2400" b="1" dirty="0" smtClean="0"/>
              <a:t>	</a:t>
            </a:r>
          </a:p>
          <a:p>
            <a:pPr lvl="0"/>
            <a:r>
              <a:rPr lang="en-US" sz="2400" b="1" dirty="0" smtClean="0"/>
              <a:t>Availability</a:t>
            </a:r>
            <a:r>
              <a:rPr lang="en-US" sz="2400" b="1" dirty="0"/>
              <a:t>:</a:t>
            </a:r>
            <a:r>
              <a:rPr lang="en-US" sz="2400" dirty="0"/>
              <a:t>	</a:t>
            </a:r>
            <a:endParaRPr lang="en-US" sz="2400" dirty="0" smtClean="0"/>
          </a:p>
          <a:p>
            <a:pPr lvl="0"/>
            <a:r>
              <a:rPr lang="en-US" sz="2400" dirty="0"/>
              <a:t> </a:t>
            </a:r>
            <a:r>
              <a:rPr lang="en-US" sz="2400" dirty="0" smtClean="0"/>
              <a:t>           Assures </a:t>
            </a:r>
            <a:r>
              <a:rPr lang="en-US" sz="2400" dirty="0"/>
              <a:t>that systems work promptly and service is not denied </a:t>
            </a:r>
            <a:r>
              <a:rPr lang="en-US" sz="2400" dirty="0" smtClean="0"/>
              <a:t>to authorized </a:t>
            </a:r>
            <a:r>
              <a:rPr lang="en-US" sz="2400" dirty="0"/>
              <a:t>users.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The goal of availability is </a:t>
            </a:r>
            <a:r>
              <a:rPr lang="en-US" sz="2400" dirty="0" smtClean="0"/>
              <a:t>to </a:t>
            </a:r>
            <a:r>
              <a:rPr lang="en-US" sz="2400" dirty="0"/>
              <a:t>ensure that the data or the system itself, is available for use when the authorized user wants </a:t>
            </a:r>
            <a:r>
              <a:rPr lang="en-US" sz="2400" dirty="0" smtClean="0"/>
              <a:t>it.</a:t>
            </a:r>
          </a:p>
          <a:p>
            <a:pPr lvl="0"/>
            <a:r>
              <a:rPr lang="en-US" sz="2400" dirty="0"/>
              <a:t> </a:t>
            </a:r>
            <a:r>
              <a:rPr lang="en-US" sz="2400" dirty="0" smtClean="0"/>
              <a:t>          These </a:t>
            </a:r>
            <a:r>
              <a:rPr lang="en-US" sz="2400" dirty="0"/>
              <a:t>three concepts form what is often referred to as the CIA </a:t>
            </a:r>
            <a:r>
              <a:rPr lang="en-US" sz="2400" dirty="0" smtClean="0"/>
              <a:t>triad.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8229600" y="5715000"/>
            <a:ext cx="609600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16A261-8460-447E-A909-D4FAB53E75D2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8763000" y="6324601"/>
            <a:ext cx="381000" cy="533400"/>
          </a:xfrm>
          <a:prstGeom prst="rect">
            <a:avLst/>
          </a:prstGeom>
          <a:solidFill>
            <a:srgbClr val="CC33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34C672-E0E8-4F7D-B1C6-D2546AB2C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28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114800" cy="738664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LECTURE </a:t>
            </a:r>
            <a:r>
              <a:rPr lang="en-US" sz="2400" b="1" cap="all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:-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990033"/>
                </a:solidFill>
              </a:rPr>
              <a:t>INTRODUCTION…….</a:t>
            </a:r>
          </a:p>
          <a:p>
            <a:pPr algn="ctr">
              <a:defRPr/>
            </a:pPr>
            <a:endParaRPr lang="en-US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0" y="63246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0" y="4572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276600" y="0"/>
            <a:ext cx="6019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Defination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CIA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845978"/>
            <a:ext cx="8229600" cy="5135563"/>
          </a:xfrm>
          <a:prstGeom prst="rect">
            <a:avLst/>
          </a:prstGeom>
        </p:spPr>
        <p:txBody>
          <a:bodyPr/>
          <a:lstStyle/>
          <a:p>
            <a:r>
              <a:rPr lang="en-US" sz="2400" b="1" dirty="0"/>
              <a:t>FIPS </a:t>
            </a:r>
            <a:r>
              <a:rPr lang="en-US" sz="2400" b="1" dirty="0" smtClean="0"/>
              <a:t>199: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(Federal Information Processing Standard Publication 199, Standards for Security Categorization of Federal Information and Information Systems</a:t>
            </a:r>
            <a:r>
              <a:rPr lang="en-US" sz="2400" dirty="0" smtClean="0"/>
              <a:t>).</a:t>
            </a:r>
          </a:p>
          <a:p>
            <a:endParaRPr lang="en-US" sz="2400" dirty="0" smtClean="0"/>
          </a:p>
          <a:p>
            <a:r>
              <a:rPr lang="en-US" sz="2400" dirty="0"/>
              <a:t>FIPS 199 provides a useful characterization of</a:t>
            </a:r>
            <a:br>
              <a:rPr lang="en-US" sz="2400" dirty="0"/>
            </a:br>
            <a:r>
              <a:rPr lang="en-US" sz="2400" dirty="0"/>
              <a:t>these three objectives in terms of requirements and the definition of a loss of security in each </a:t>
            </a:r>
            <a:r>
              <a:rPr lang="en-US" sz="2400" dirty="0" smtClean="0"/>
              <a:t>category. There are three levels low, moderate and high.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8229600" y="5715000"/>
            <a:ext cx="609600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16A261-8460-447E-A909-D4FAB53E75D2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8763000" y="6324601"/>
            <a:ext cx="381000" cy="533400"/>
          </a:xfrm>
          <a:prstGeom prst="rect">
            <a:avLst/>
          </a:prstGeom>
          <a:solidFill>
            <a:srgbClr val="CC33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34C672-E0E8-4F7D-B1C6-D2546AB2C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08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114800" cy="738664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LECTURE </a:t>
            </a:r>
            <a:r>
              <a:rPr lang="en-US" sz="2400" b="1" cap="all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:-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990033"/>
                </a:solidFill>
              </a:rPr>
              <a:t>INTRODUCTION…….</a:t>
            </a:r>
          </a:p>
          <a:p>
            <a:pPr algn="ctr">
              <a:defRPr/>
            </a:pPr>
            <a:endParaRPr lang="en-US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0" y="63246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0" y="4572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276600" y="0"/>
            <a:ext cx="6019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Defination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and CIA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845978"/>
            <a:ext cx="8229600" cy="5135563"/>
          </a:xfrm>
          <a:prstGeom prst="rect">
            <a:avLst/>
          </a:prstGeom>
        </p:spPr>
        <p:txBody>
          <a:bodyPr/>
          <a:lstStyle/>
          <a:p>
            <a:endParaRPr lang="en-US" sz="2400" dirty="0" smtClean="0"/>
          </a:p>
          <a:p>
            <a:r>
              <a:rPr lang="en-US" sz="2400" dirty="0" smtClean="0"/>
              <a:t>Two </a:t>
            </a:r>
            <a:r>
              <a:rPr lang="en-US" sz="2400" dirty="0"/>
              <a:t>additional security goals have been added to the original three in the CIA of security</a:t>
            </a:r>
            <a:r>
              <a:rPr lang="en-US" sz="2400" dirty="0" smtClean="0"/>
              <a:t>:</a:t>
            </a:r>
            <a:endParaRPr lang="en-US" sz="2400" dirty="0"/>
          </a:p>
          <a:p>
            <a:pPr lvl="0"/>
            <a:r>
              <a:rPr lang="en-US" sz="2400" b="1" dirty="0" smtClean="0"/>
              <a:t>	</a:t>
            </a:r>
            <a:r>
              <a:rPr lang="en-US" sz="2400" b="1" dirty="0" smtClean="0"/>
              <a:t>Accountability </a:t>
            </a:r>
            <a:r>
              <a:rPr lang="en-US" sz="2400" dirty="0" smtClean="0"/>
              <a:t>/ </a:t>
            </a:r>
            <a:r>
              <a:rPr lang="en-US" sz="2400" b="1" dirty="0" smtClean="0"/>
              <a:t>Non-Repudiation:</a:t>
            </a:r>
            <a:r>
              <a:rPr lang="en-US" sz="2400" dirty="0" smtClean="0"/>
              <a:t> </a:t>
            </a:r>
            <a:r>
              <a:rPr lang="en-US" sz="2400" dirty="0"/>
              <a:t>which deals with the ability to verify that a message has been sent and received and that the sender can be identified and verified. The requirement for this capability in online transaction should also be readily apparent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r>
              <a:rPr lang="en-US" sz="2400" b="1" dirty="0"/>
              <a:t>	</a:t>
            </a:r>
            <a:r>
              <a:rPr lang="en-US" sz="2400" b="1" dirty="0" smtClean="0"/>
              <a:t>Authentication</a:t>
            </a:r>
            <a:r>
              <a:rPr lang="en-US" sz="2400" b="1" dirty="0"/>
              <a:t>:	</a:t>
            </a:r>
            <a:r>
              <a:rPr lang="en-US" sz="2400" dirty="0"/>
              <a:t>it deals with the desire to ensure that an individuals is who they claim to be. The need for this in an online transaction is obvious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8229600" y="5715000"/>
            <a:ext cx="609600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16A261-8460-447E-A909-D4FAB53E75D2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8763000" y="6324601"/>
            <a:ext cx="381000" cy="533400"/>
          </a:xfrm>
          <a:prstGeom prst="rect">
            <a:avLst/>
          </a:prstGeom>
          <a:solidFill>
            <a:srgbClr val="CC33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34C672-E0E8-4F7D-B1C6-D2546AB2C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99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0"/>
            <a:ext cx="4114800" cy="738664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LECTURE </a:t>
            </a:r>
            <a:r>
              <a:rPr lang="en-US" sz="2400" b="1" cap="all" dirty="0">
                <a:solidFill>
                  <a:schemeClr val="bg1"/>
                </a:solidFill>
                <a:latin typeface="+mj-lt"/>
                <a:cs typeface="Arial" pitchFamily="34" charset="0"/>
              </a:rPr>
              <a:t>1</a:t>
            </a:r>
            <a:r>
              <a:rPr lang="en-US" sz="2400" b="1" cap="all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:-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rgbClr val="990033"/>
                </a:solidFill>
              </a:rPr>
              <a:t>INTRODUCTION…….</a:t>
            </a:r>
          </a:p>
          <a:p>
            <a:pPr algn="ctr">
              <a:defRPr/>
            </a:pPr>
            <a:endParaRPr lang="en-US" cap="all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0" y="63246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0" y="457200"/>
            <a:ext cx="9144000" cy="45719"/>
          </a:xfrm>
          <a:prstGeom prst="rightArrow">
            <a:avLst/>
          </a:prstGeom>
          <a:ln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3276600" y="0"/>
            <a:ext cx="60198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Challenges of Security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/>
          <a:lstStyle/>
          <a:p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Slide Number Placeholder 3"/>
          <p:cNvSpPr txBox="1">
            <a:spLocks/>
          </p:cNvSpPr>
          <p:nvPr/>
        </p:nvSpPr>
        <p:spPr>
          <a:xfrm>
            <a:off x="8229600" y="5715000"/>
            <a:ext cx="609600" cy="52070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16A261-8460-447E-A909-D4FAB53E75D2}" type="slidenum"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0" name="Slide Number Placeholder 3"/>
          <p:cNvSpPr txBox="1">
            <a:spLocks/>
          </p:cNvSpPr>
          <p:nvPr/>
        </p:nvSpPr>
        <p:spPr>
          <a:xfrm>
            <a:off x="8763000" y="6324601"/>
            <a:ext cx="381000" cy="533400"/>
          </a:xfrm>
          <a:prstGeom prst="rect">
            <a:avLst/>
          </a:prstGeom>
          <a:solidFill>
            <a:srgbClr val="CC3300"/>
          </a:solidFill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34C672-E0E8-4F7D-B1C6-D2546AB2C1B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Confidentially, integrity, availability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Exploiting an unexpected weakness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Complex measurement are necessary</a:t>
            </a:r>
          </a:p>
          <a:p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After designing different security, decide where to place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Need regular monitoring</a:t>
            </a:r>
            <a:r>
              <a:rPr lang="en-US" sz="2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2400" dirty="0" smtClean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11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13838</TotalTime>
  <Words>572</Words>
  <Application>Microsoft Office PowerPoint</Application>
  <PresentationFormat>On-screen Show (4:3)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Naresh</dc:creator>
  <cp:lastModifiedBy>MULTI.LAPTOP</cp:lastModifiedBy>
  <cp:revision>221</cp:revision>
  <dcterms:created xsi:type="dcterms:W3CDTF">2006-08-16T00:00:00Z</dcterms:created>
  <dcterms:modified xsi:type="dcterms:W3CDTF">2022-03-16T11:42:25Z</dcterms:modified>
</cp:coreProperties>
</file>