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72" r:id="rId1"/>
  </p:sldMasterIdLst>
  <p:notesMasterIdLst>
    <p:notesMasterId r:id="rId11"/>
  </p:notesMasterIdLst>
  <p:sldIdLst>
    <p:sldId id="256" r:id="rId2"/>
    <p:sldId id="257" r:id="rId3"/>
    <p:sldId id="259" r:id="rId4"/>
    <p:sldId id="261" r:id="rId5"/>
    <p:sldId id="260" r:id="rId6"/>
    <p:sldId id="269" r:id="rId7"/>
    <p:sldId id="270" r:id="rId8"/>
    <p:sldId id="272" r:id="rId9"/>
    <p:sldId id="266"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332802-A150-43F7-A712-095C8BE4EC42}" type="datetimeFigureOut">
              <a:rPr lang="en-US" smtClean="0"/>
              <a:pPr/>
              <a:t>2/23/2022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F91678-54FD-4191-8783-608978CED6B7}" type="slidenum">
              <a:rPr lang="en-US" smtClean="0"/>
              <a:pPr/>
              <a:t>‹#›</a:t>
            </a:fld>
            <a:endParaRPr lang="en-US"/>
          </a:p>
        </p:txBody>
      </p:sp>
    </p:spTree>
    <p:extLst>
      <p:ext uri="{BB962C8B-B14F-4D97-AF65-F5344CB8AC3E}">
        <p14:creationId xmlns:p14="http://schemas.microsoft.com/office/powerpoint/2010/main" val="1648396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B60627-AABC-4D3C-92C5-6CA4C66163B7}" type="datetime1">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5797499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3E7283-347F-4677-82D9-D9171975D6FD}" type="datetime1">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2007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A25628D-984E-4333-AEEC-26C2CF8BCFD1}" type="datetime1">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61296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255009-C97A-4485-9FF1-AEBC6E0B1ABA}" type="datetime1">
              <a:rPr lang="en-US" smtClean="0"/>
              <a:pPr/>
              <a:t>2/23/2022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49055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57165C5-4C6D-4315-98F2-921446380C20}" type="datetime1">
              <a:rPr lang="en-US" smtClean="0"/>
              <a:pPr/>
              <a:t>2/23/2022</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1843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3B3A5C0-0031-4ED2-BCCE-1EE8B1D57260}" type="datetime1">
              <a:rPr lang="en-US" smtClean="0"/>
              <a:pPr/>
              <a:t>2/23/2022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58011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692256-2BD3-4C10-8F8E-6F637F22FC78}" type="datetime1">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75160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AB0005-AA33-4293-8E3D-C3059DA7E3A7}" type="datetime1">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44324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61FD31-8DC2-4CB8-BA6C-BBFA9AC8309C}" type="datetime1">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6911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FDB587-69C4-4956-8344-F7C7C0C56F00}" type="datetime1">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5080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3556AF-33EA-4A18-90CC-FA477BDDF2F3}" type="datetime1">
              <a:rPr lang="en-US" smtClean="0"/>
              <a:pPr/>
              <a:t>2/23/2022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3"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82592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4BFB6B-5FAA-4F4E-8502-818D59AD130D}" type="datetime1">
              <a:rPr lang="en-US" smtClean="0"/>
              <a:pPr/>
              <a:t>2/23/2022</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39150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13557D-84E5-4A97-9040-DBB4EC7EBAC5}" type="datetime1">
              <a:rPr lang="en-US" smtClean="0"/>
              <a:pPr/>
              <a:t>2/23/2022</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28420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E89BE9-887A-4604-9E93-9029A23FCA1A}" type="datetime1">
              <a:rPr lang="en-US" smtClean="0"/>
              <a:pPr/>
              <a:t>2/23/2022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279932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E206ABE-4581-454A-84E9-3B5E0BA10BA8}" type="datetime1">
              <a:rPr lang="en-US" smtClean="0"/>
              <a:pPr/>
              <a:t>2/23/2022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7408502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1AF22D8-4A20-4F49-8C57-F670E0309648}" type="datetime1">
              <a:rPr lang="en-US" smtClean="0"/>
              <a:pPr/>
              <a:t>2/23/2022</a:t>
            </a:fld>
            <a:endParaRPr lang="en-US"/>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7223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04"/>
            <a:ext cx="1952272" cy="6853049"/>
            <a:chOff x="6627813" y="195650"/>
            <a:chExt cx="1952625" cy="5678101"/>
          </a:xfrm>
        </p:grpSpPr>
        <p:sp>
          <p:nvSpPr>
            <p:cNvPr id="50" name="Freeform 27"/>
            <p:cNvSpPr/>
            <p:nvPr/>
          </p:nvSpPr>
          <p:spPr bwMode="auto">
            <a:xfrm>
              <a:off x="6627813" y="19565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39BEEEE8-648A-4408-9610-F2FE763A315F}" type="datetime1">
              <a:rPr lang="en-US" smtClean="0"/>
              <a:pPr/>
              <a:t>2/23/2022</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85518819"/>
      </p:ext>
    </p:extLst>
  </p:cSld>
  <p:clrMap bg1="lt1" tx1="dk1" bg2="lt2" tx2="dk2" accent1="accent1" accent2="accent2" accent3="accent3" accent4="accent4" accent5="accent5" accent6="accent6" hlink="hlink" folHlink="folHlink"/>
  <p:sldLayoutIdLst>
    <p:sldLayoutId id="2147484473" r:id="rId1"/>
    <p:sldLayoutId id="2147484474" r:id="rId2"/>
    <p:sldLayoutId id="2147484475" r:id="rId3"/>
    <p:sldLayoutId id="2147484476" r:id="rId4"/>
    <p:sldLayoutId id="2147484477" r:id="rId5"/>
    <p:sldLayoutId id="2147484478" r:id="rId6"/>
    <p:sldLayoutId id="2147484479" r:id="rId7"/>
    <p:sldLayoutId id="2147484480" r:id="rId8"/>
    <p:sldLayoutId id="2147484481" r:id="rId9"/>
    <p:sldLayoutId id="2147484482" r:id="rId10"/>
    <p:sldLayoutId id="2147484483" r:id="rId11"/>
    <p:sldLayoutId id="2147484484" r:id="rId12"/>
    <p:sldLayoutId id="2147484485" r:id="rId13"/>
    <p:sldLayoutId id="2147484486" r:id="rId14"/>
    <p:sldLayoutId id="2147484487" r:id="rId15"/>
    <p:sldLayoutId id="2147484488"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Mobile_app_development" TargetMode="External"/><Relationship Id="rId2" Type="http://schemas.openxmlformats.org/officeDocument/2006/relationships/hyperlink" Target="https://en.wikipedia.org/wiki/Mobile_ap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743200"/>
            <a:ext cx="8077200" cy="2169861"/>
          </a:xfrm>
        </p:spPr>
        <p:txBody>
          <a:bodyPr>
            <a:normAutofit/>
          </a:bodyPr>
          <a:lstStyle/>
          <a:p>
            <a:pPr algn="r"/>
            <a:r>
              <a:rPr lang="en-US" sz="4000" dirty="0">
                <a:latin typeface="Calibri" pitchFamily="34" charset="0"/>
              </a:rPr>
              <a:t>Mobile Application Development</a:t>
            </a:r>
            <a:br>
              <a:rPr lang="en-US" sz="4000" dirty="0">
                <a:latin typeface="Calibri" pitchFamily="34" charset="0"/>
              </a:rPr>
            </a:br>
            <a:endParaRPr lang="en-US" sz="2800" dirty="0">
              <a:latin typeface="Calibri" pitchFamily="34" charset="0"/>
            </a:endParaRPr>
          </a:p>
        </p:txBody>
      </p:sp>
      <p:sp>
        <p:nvSpPr>
          <p:cNvPr id="3" name="Subtitle 2"/>
          <p:cNvSpPr>
            <a:spLocks noGrp="1"/>
          </p:cNvSpPr>
          <p:nvPr>
            <p:ph type="subTitle" idx="1"/>
          </p:nvPr>
        </p:nvSpPr>
        <p:spPr>
          <a:xfrm>
            <a:off x="1828800" y="5334000"/>
            <a:ext cx="6600451" cy="592883"/>
          </a:xfrm>
        </p:spPr>
        <p:txBody>
          <a:bodyPr>
            <a:normAutofit/>
          </a:bodyPr>
          <a:lstStyle/>
          <a:p>
            <a:pPr algn="ctr"/>
            <a:endParaRPr lang="en-US" sz="2000" dirty="0"/>
          </a:p>
        </p:txBody>
      </p:sp>
      <p:grpSp>
        <p:nvGrpSpPr>
          <p:cNvPr id="16" name="Group 15"/>
          <p:cNvGrpSpPr/>
          <p:nvPr/>
        </p:nvGrpSpPr>
        <p:grpSpPr>
          <a:xfrm>
            <a:off x="4953000" y="533400"/>
            <a:ext cx="3200400" cy="2667000"/>
            <a:chOff x="4953000" y="533400"/>
            <a:chExt cx="3200400" cy="2667000"/>
          </a:xfrm>
        </p:grpSpPr>
        <p:sp>
          <p:nvSpPr>
            <p:cNvPr id="15" name="Rectangle 14"/>
            <p:cNvSpPr/>
            <p:nvPr/>
          </p:nvSpPr>
          <p:spPr>
            <a:xfrm>
              <a:off x="4953000" y="533400"/>
              <a:ext cx="3200400" cy="266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1.png"/>
            <p:cNvPicPr>
              <a:picLocks noChangeAspect="1"/>
            </p:cNvPicPr>
            <p:nvPr/>
          </p:nvPicPr>
          <p:blipFill>
            <a:blip r:embed="rId2" cstate="print"/>
            <a:stretch>
              <a:fillRect/>
            </a:stretch>
          </p:blipFill>
          <p:spPr>
            <a:xfrm>
              <a:off x="5105400" y="990600"/>
              <a:ext cx="2857500" cy="1905000"/>
            </a:xfrm>
            <a:prstGeom prst="rect">
              <a:avLst/>
            </a:prstGeom>
          </p:spPr>
        </p:pic>
      </p:grpSp>
      <p:pic>
        <p:nvPicPr>
          <p:cNvPr id="14" name="Picture 13" descr="2.jpg"/>
          <p:cNvPicPr>
            <a:picLocks noChangeAspect="1"/>
          </p:cNvPicPr>
          <p:nvPr/>
        </p:nvPicPr>
        <p:blipFill>
          <a:blip r:embed="rId3" cstate="print"/>
          <a:stretch>
            <a:fillRect/>
          </a:stretch>
        </p:blipFill>
        <p:spPr>
          <a:xfrm>
            <a:off x="1066800" y="533400"/>
            <a:ext cx="3582536" cy="2667000"/>
          </a:xfrm>
          <a:prstGeom prst="rect">
            <a:avLst/>
          </a:prstGeom>
        </p:spPr>
      </p:pic>
    </p:spTree>
    <p:extLst>
      <p:ext uri="{BB962C8B-B14F-4D97-AF65-F5344CB8AC3E}">
        <p14:creationId xmlns:p14="http://schemas.microsoft.com/office/powerpoint/2010/main" val="205204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09600"/>
            <a:ext cx="6589199" cy="762000"/>
          </a:xfrm>
        </p:spPr>
        <p:txBody>
          <a:bodyPr/>
          <a:lstStyle/>
          <a:p>
            <a:r>
              <a:rPr lang="en-US" dirty="0"/>
              <a:t>Mobile Application</a:t>
            </a:r>
          </a:p>
        </p:txBody>
      </p:sp>
      <p:sp>
        <p:nvSpPr>
          <p:cNvPr id="3" name="Content Placeholder 2"/>
          <p:cNvSpPr>
            <a:spLocks noGrp="1"/>
          </p:cNvSpPr>
          <p:nvPr>
            <p:ph idx="1"/>
          </p:nvPr>
        </p:nvSpPr>
        <p:spPr>
          <a:xfrm>
            <a:off x="1371600" y="1524000"/>
            <a:ext cx="7239000" cy="4495800"/>
          </a:xfrm>
        </p:spPr>
        <p:txBody>
          <a:bodyPr>
            <a:normAutofit/>
          </a:bodyPr>
          <a:lstStyle/>
          <a:p>
            <a:r>
              <a:rPr lang="en-US" sz="2000" dirty="0"/>
              <a:t>A </a:t>
            </a:r>
            <a:r>
              <a:rPr lang="en-US" sz="2000" b="1" dirty="0"/>
              <a:t>mobile app</a:t>
            </a:r>
            <a:r>
              <a:rPr lang="en-US" sz="2000" dirty="0"/>
              <a:t> is a computer program designed to run on a mobile device such as a phone/tablet or watch.</a:t>
            </a:r>
          </a:p>
          <a:p>
            <a:pPr>
              <a:buNone/>
            </a:pPr>
            <a:endParaRPr lang="en-US" sz="2000" dirty="0"/>
          </a:p>
          <a:p>
            <a:r>
              <a:rPr lang="en-US" sz="2000" dirty="0"/>
              <a:t>Mobile applications often stand in contrast to desktop applications that run on desktop computers, and with web applications which run in mobile web browsers rather than directly on the mobile device.</a:t>
            </a:r>
          </a:p>
          <a:p>
            <a:endParaRPr lang="en-US" sz="2000" dirty="0"/>
          </a:p>
          <a:p>
            <a:r>
              <a:rPr lang="en-US" sz="2000" dirty="0"/>
              <a:t>The term "</a:t>
            </a:r>
            <a:r>
              <a:rPr lang="en-US" sz="2000" b="1" dirty="0"/>
              <a:t>app</a:t>
            </a:r>
            <a:r>
              <a:rPr lang="en-US" sz="2000" dirty="0"/>
              <a:t>" is a shortening of the term "software application".</a:t>
            </a:r>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105946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1" y="609600"/>
            <a:ext cx="6553200" cy="838200"/>
          </a:xfrm>
        </p:spPr>
        <p:txBody>
          <a:bodyPr/>
          <a:lstStyle/>
          <a:p>
            <a:r>
              <a:rPr lang="en-US" dirty="0"/>
              <a:t>Mobile Application(contd..)</a:t>
            </a:r>
          </a:p>
        </p:txBody>
      </p:sp>
      <p:sp>
        <p:nvSpPr>
          <p:cNvPr id="3" name="Content Placeholder 2"/>
          <p:cNvSpPr>
            <a:spLocks noGrp="1"/>
          </p:cNvSpPr>
          <p:nvPr>
            <p:ph idx="1"/>
          </p:nvPr>
        </p:nvSpPr>
        <p:spPr>
          <a:xfrm>
            <a:off x="1447800" y="1295400"/>
            <a:ext cx="6934199" cy="4724400"/>
          </a:xfrm>
        </p:spPr>
        <p:txBody>
          <a:bodyPr>
            <a:normAutofit fontScale="92500" lnSpcReduction="10000"/>
          </a:bodyPr>
          <a:lstStyle/>
          <a:p>
            <a:endParaRPr lang="en-US" sz="2000" dirty="0"/>
          </a:p>
          <a:p>
            <a:r>
              <a:rPr lang="en-US" sz="2200" dirty="0"/>
              <a:t>Most mobile devices are sold with several mobile apps bundled as pre-installed software, such as a web browser, email client, calendar etc. </a:t>
            </a:r>
          </a:p>
          <a:p>
            <a:endParaRPr lang="en-US" sz="2200" dirty="0"/>
          </a:p>
          <a:p>
            <a:r>
              <a:rPr lang="en-US" sz="2200" dirty="0"/>
              <a:t>Apps that are not preinstalled are usually available through distribution platforms called </a:t>
            </a:r>
            <a:r>
              <a:rPr lang="en-US" sz="2200" b="1" dirty="0"/>
              <a:t>app stores</a:t>
            </a:r>
            <a:r>
              <a:rPr lang="en-US" sz="2200" dirty="0"/>
              <a:t>. </a:t>
            </a:r>
          </a:p>
          <a:p>
            <a:endParaRPr lang="en-US" sz="2200" dirty="0"/>
          </a:p>
          <a:p>
            <a:r>
              <a:rPr lang="en-US" sz="2200" dirty="0"/>
              <a:t>They began appearing in 2008 and are typically operated by the owner of the mobile operating system, such as the Apple App Store, Google Play, Windows Phone Store, and BlackBerry App World. However, there are independent app stores, such as</a:t>
            </a:r>
            <a:r>
              <a:rPr lang="en-US" sz="2200" dirty="0">
                <a:solidFill>
                  <a:schemeClr val="tx1">
                    <a:lumMod val="65000"/>
                    <a:lumOff val="35000"/>
                  </a:schemeClr>
                </a:solidFill>
              </a:rPr>
              <a:t> F-Droid.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641209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624110"/>
            <a:ext cx="8077199" cy="1280890"/>
          </a:xfrm>
        </p:spPr>
        <p:txBody>
          <a:bodyPr/>
          <a:lstStyle/>
          <a:p>
            <a:r>
              <a:rPr lang="en-US" dirty="0"/>
              <a:t>Mobile software distribution platforms</a:t>
            </a:r>
          </a:p>
        </p:txBody>
      </p:sp>
      <p:sp>
        <p:nvSpPr>
          <p:cNvPr id="3" name="Content Placeholder 2"/>
          <p:cNvSpPr>
            <a:spLocks noGrp="1"/>
          </p:cNvSpPr>
          <p:nvPr>
            <p:ph idx="1"/>
          </p:nvPr>
        </p:nvSpPr>
        <p:spPr/>
        <p:txBody>
          <a:bodyPr>
            <a:normAutofit fontScale="92500" lnSpcReduction="20000"/>
          </a:bodyPr>
          <a:lstStyle/>
          <a:p>
            <a:r>
              <a:rPr lang="en-US" sz="2200" dirty="0">
                <a:latin typeface="+mj-lt"/>
              </a:rPr>
              <a:t>Google Play</a:t>
            </a:r>
          </a:p>
          <a:p>
            <a:r>
              <a:rPr lang="en-US" sz="2200" dirty="0">
                <a:latin typeface="+mj-lt"/>
              </a:rPr>
              <a:t>App Store</a:t>
            </a:r>
          </a:p>
          <a:p>
            <a:r>
              <a:rPr lang="en-US" sz="2200" dirty="0">
                <a:latin typeface="+mj-lt"/>
              </a:rPr>
              <a:t>Microsoft Store</a:t>
            </a:r>
          </a:p>
          <a:p>
            <a:r>
              <a:rPr lang="en-US" sz="2200" dirty="0">
                <a:latin typeface="+mj-lt"/>
              </a:rPr>
              <a:t>Amazon </a:t>
            </a:r>
            <a:r>
              <a:rPr lang="en-US" sz="2200" dirty="0" err="1">
                <a:latin typeface="+mj-lt"/>
              </a:rPr>
              <a:t>Appstore</a:t>
            </a:r>
            <a:endParaRPr lang="en-US" sz="2200" dirty="0">
              <a:latin typeface="+mj-lt"/>
            </a:endParaRPr>
          </a:p>
          <a:p>
            <a:r>
              <a:rPr lang="en-US" sz="2200" dirty="0">
                <a:latin typeface="+mj-lt"/>
              </a:rPr>
              <a:t>BlackBerry World</a:t>
            </a:r>
          </a:p>
          <a:p>
            <a:r>
              <a:rPr lang="en-US" sz="2200" dirty="0" err="1">
                <a:latin typeface="+mj-lt"/>
              </a:rPr>
              <a:t>Ovi</a:t>
            </a:r>
            <a:r>
              <a:rPr lang="en-US" sz="2200" dirty="0">
                <a:latin typeface="+mj-lt"/>
              </a:rPr>
              <a:t> (Nokia) </a:t>
            </a:r>
          </a:p>
          <a:p>
            <a:r>
              <a:rPr lang="en-US" sz="2200" dirty="0">
                <a:latin typeface="+mj-lt"/>
              </a:rPr>
              <a:t>Samsung Apps </a:t>
            </a:r>
          </a:p>
          <a:p>
            <a:r>
              <a:rPr lang="en-US" sz="2200" dirty="0">
                <a:latin typeface="+mj-lt"/>
              </a:rPr>
              <a:t>F-Droid </a:t>
            </a:r>
          </a:p>
          <a:p>
            <a:r>
              <a:rPr lang="en-US" sz="2200" dirty="0">
                <a:latin typeface="+mj-lt"/>
              </a:rPr>
              <a:t>Opera Mobile Store</a:t>
            </a:r>
          </a:p>
          <a:p>
            <a:pPr>
              <a:buNone/>
            </a:pPr>
            <a:r>
              <a:rPr lang="en-US" sz="2200" dirty="0">
                <a:latin typeface="+mj-lt"/>
              </a:rPr>
              <a:t>And many more……</a:t>
            </a:r>
          </a:p>
          <a:p>
            <a:pPr>
              <a:buNone/>
            </a:pPr>
            <a:endParaRPr lang="en-US" sz="2000" i="1" dirty="0"/>
          </a:p>
          <a:p>
            <a:pPr>
              <a:buNone/>
            </a:pP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901317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09600"/>
            <a:ext cx="7848599" cy="1280890"/>
          </a:xfrm>
        </p:spPr>
        <p:txBody>
          <a:bodyPr/>
          <a:lstStyle/>
          <a:p>
            <a:r>
              <a:rPr lang="en-US" dirty="0"/>
              <a:t>Mobile Application Development</a:t>
            </a:r>
          </a:p>
        </p:txBody>
      </p:sp>
      <p:sp>
        <p:nvSpPr>
          <p:cNvPr id="3" name="Content Placeholder 2"/>
          <p:cNvSpPr>
            <a:spLocks noGrp="1"/>
          </p:cNvSpPr>
          <p:nvPr>
            <p:ph idx="1"/>
          </p:nvPr>
        </p:nvSpPr>
        <p:spPr>
          <a:xfrm>
            <a:off x="1676400" y="1676400"/>
            <a:ext cx="6629400" cy="4463422"/>
          </a:xfrm>
        </p:spPr>
        <p:txBody>
          <a:bodyPr>
            <a:noAutofit/>
          </a:bodyPr>
          <a:lstStyle/>
          <a:p>
            <a:r>
              <a:rPr lang="en-US" sz="2000" b="1" dirty="0"/>
              <a:t>Mobile app development</a:t>
            </a:r>
            <a:r>
              <a:rPr lang="en-US" sz="2000" dirty="0"/>
              <a:t> is a term used to denote the act or process by which a mobile app is developed for mobile devices, such as personal digital assistants, enterprise digital assistants or mobile phones. </a:t>
            </a:r>
          </a:p>
          <a:p>
            <a:endParaRPr lang="en-US" sz="2000" dirty="0"/>
          </a:p>
          <a:p>
            <a:r>
              <a:rPr lang="en-US" sz="2000" dirty="0"/>
              <a:t>Developing apps for mobile devices requires considering the constraints and features of these devices.</a:t>
            </a:r>
          </a:p>
          <a:p>
            <a:endParaRPr lang="en-US" sz="2000" dirty="0"/>
          </a:p>
          <a:p>
            <a:r>
              <a:rPr lang="en-US" sz="2000" dirty="0"/>
              <a:t>Mobile devices run on battery and have less powerful processors than personal computers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31469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8001" y="685800"/>
            <a:ext cx="7655999" cy="1280890"/>
          </a:xfrm>
        </p:spPr>
        <p:txBody>
          <a:bodyPr/>
          <a:lstStyle/>
          <a:p>
            <a:r>
              <a:rPr lang="en-US" dirty="0"/>
              <a:t>Mobile Application Development</a:t>
            </a:r>
          </a:p>
        </p:txBody>
      </p:sp>
      <p:sp>
        <p:nvSpPr>
          <p:cNvPr id="3" name="Content Placeholder 2"/>
          <p:cNvSpPr>
            <a:spLocks noGrp="1"/>
          </p:cNvSpPr>
          <p:nvPr>
            <p:ph idx="1"/>
          </p:nvPr>
        </p:nvSpPr>
        <p:spPr>
          <a:xfrm>
            <a:off x="1600200" y="1524000"/>
            <a:ext cx="6591985" cy="4572000"/>
          </a:xfrm>
        </p:spPr>
        <p:txBody>
          <a:bodyPr>
            <a:normAutofit/>
          </a:bodyPr>
          <a:lstStyle/>
          <a:p>
            <a:r>
              <a:rPr lang="en-US" sz="2000" dirty="0"/>
              <a:t>Mobile devices have more features such as location detection and cameras.</a:t>
            </a:r>
          </a:p>
          <a:p>
            <a:endParaRPr lang="en-US" sz="2000" dirty="0"/>
          </a:p>
          <a:p>
            <a:r>
              <a:rPr lang="en-US" sz="2000" dirty="0"/>
              <a:t>Developers also have to consider a wide array of screen sizes, hardware specifications and configurations because of intense competition in mobile software and changes within each of the platforms</a:t>
            </a:r>
          </a:p>
          <a:p>
            <a:endParaRPr lang="en-US" sz="2000" dirty="0"/>
          </a:p>
          <a:p>
            <a:r>
              <a:rPr lang="en-US" sz="2000" dirty="0"/>
              <a:t>Mobile user interface (UI) design is also essential in the creation of mobile apps</a:t>
            </a:r>
          </a:p>
          <a:p>
            <a:endParaRPr lang="en-US" sz="2000" b="1"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624110"/>
            <a:ext cx="7010400" cy="1128490"/>
          </a:xfrm>
        </p:spPr>
        <p:txBody>
          <a:bodyPr>
            <a:normAutofit/>
          </a:bodyPr>
          <a:lstStyle/>
          <a:p>
            <a:r>
              <a:rPr lang="en-US" dirty="0"/>
              <a:t>Mobile Operating Systems</a:t>
            </a:r>
          </a:p>
        </p:txBody>
      </p:sp>
      <p:sp>
        <p:nvSpPr>
          <p:cNvPr id="3" name="Content Placeholder 2"/>
          <p:cNvSpPr>
            <a:spLocks noGrp="1"/>
          </p:cNvSpPr>
          <p:nvPr>
            <p:ph idx="1"/>
          </p:nvPr>
        </p:nvSpPr>
        <p:spPr>
          <a:xfrm>
            <a:off x="1600200" y="1447800"/>
            <a:ext cx="6591985" cy="5105400"/>
          </a:xfrm>
        </p:spPr>
        <p:txBody>
          <a:bodyPr>
            <a:normAutofit fontScale="92500"/>
          </a:bodyPr>
          <a:lstStyle/>
          <a:p>
            <a:r>
              <a:rPr lang="en-US" sz="2200" b="1" dirty="0"/>
              <a:t>Android </a:t>
            </a:r>
          </a:p>
          <a:p>
            <a:pPr marL="688975" indent="-344488">
              <a:buFont typeface="Wingdings" pitchFamily="2" charset="2"/>
              <a:buChar char="§"/>
            </a:pPr>
            <a:r>
              <a:rPr lang="en-US" sz="2200" dirty="0"/>
              <a:t>Linux-based operating system created with current mobile device capabilities in mind </a:t>
            </a:r>
          </a:p>
          <a:p>
            <a:pPr marL="688975" indent="-344488">
              <a:buFont typeface="Wingdings" pitchFamily="2" charset="2"/>
              <a:buChar char="§"/>
            </a:pPr>
            <a:r>
              <a:rPr lang="en-US" sz="2200" dirty="0"/>
              <a:t>Can create applications that take full advantage of all the features a mobile device has to offer </a:t>
            </a:r>
          </a:p>
          <a:p>
            <a:pPr marL="688975" indent="-344488">
              <a:buFont typeface="Wingdings" pitchFamily="2" charset="2"/>
              <a:buChar char="§"/>
            </a:pPr>
            <a:r>
              <a:rPr lang="en-US" sz="2200" dirty="0"/>
              <a:t>Current version is Android 8.0, also known as Oreo</a:t>
            </a:r>
          </a:p>
          <a:p>
            <a:pPr marL="688975" indent="-344488">
              <a:buFont typeface="Wingdings" pitchFamily="2" charset="2"/>
              <a:buChar char="§"/>
            </a:pPr>
            <a:endParaRPr lang="en-US" sz="2200" dirty="0"/>
          </a:p>
          <a:p>
            <a:r>
              <a:rPr lang="en-US" sz="2200" b="1" dirty="0" err="1"/>
              <a:t>iOS</a:t>
            </a:r>
            <a:r>
              <a:rPr lang="en-US" sz="2200" b="1" dirty="0"/>
              <a:t> </a:t>
            </a:r>
          </a:p>
          <a:p>
            <a:pPr marL="630238" indent="-285750">
              <a:buFont typeface="Wingdings" pitchFamily="2" charset="2"/>
              <a:buChar char="§"/>
            </a:pPr>
            <a:r>
              <a:rPr lang="en-US" sz="2200" dirty="0"/>
              <a:t>Designed for Apple Mobile phones and mobile devices </a:t>
            </a:r>
          </a:p>
          <a:p>
            <a:pPr marL="630238" indent="-285750">
              <a:buFont typeface="Wingdings" pitchFamily="2" charset="2"/>
              <a:buChar char="§"/>
            </a:pPr>
            <a:r>
              <a:rPr lang="en-US" sz="2200" dirty="0"/>
              <a:t>Current version is iOS11.2.2. </a:t>
            </a:r>
          </a:p>
          <a:p>
            <a:pPr marL="688975" indent="-344488">
              <a:buFont typeface="Wingdings" pitchFamily="2" charset="2"/>
              <a:buChar char="§"/>
            </a:pPr>
            <a:endParaRPr lang="en-US" sz="2000" dirty="0"/>
          </a:p>
          <a:p>
            <a:pPr marL="688975" indent="-344488">
              <a:buFont typeface="Wingdings" pitchFamily="2" charset="2"/>
              <a:buChar char="§"/>
            </a:pP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6589199" cy="899890"/>
          </a:xfrm>
        </p:spPr>
        <p:txBody>
          <a:bodyPr/>
          <a:lstStyle/>
          <a:p>
            <a:r>
              <a:rPr lang="en-US" dirty="0"/>
              <a:t>Mobile Operating Systems</a:t>
            </a:r>
          </a:p>
        </p:txBody>
      </p:sp>
      <p:sp>
        <p:nvSpPr>
          <p:cNvPr id="3" name="Content Placeholder 2"/>
          <p:cNvSpPr>
            <a:spLocks noGrp="1"/>
          </p:cNvSpPr>
          <p:nvPr>
            <p:ph idx="1"/>
          </p:nvPr>
        </p:nvSpPr>
        <p:spPr>
          <a:xfrm>
            <a:off x="1600200" y="1524000"/>
            <a:ext cx="6591985" cy="3777622"/>
          </a:xfrm>
        </p:spPr>
        <p:txBody>
          <a:bodyPr/>
          <a:lstStyle/>
          <a:p>
            <a:r>
              <a:rPr lang="en-US" sz="2000" b="1" dirty="0"/>
              <a:t>Windows 10 Mobile</a:t>
            </a:r>
            <a:r>
              <a:rPr lang="en-US" sz="2000" dirty="0"/>
              <a:t> </a:t>
            </a:r>
          </a:p>
          <a:p>
            <a:pPr marL="687388">
              <a:buFont typeface="Wingdings" pitchFamily="2" charset="2"/>
              <a:buChar char="§"/>
            </a:pPr>
            <a:r>
              <a:rPr lang="en-US" sz="2000" dirty="0"/>
              <a:t>developed by Microsoft for windows smart phones</a:t>
            </a:r>
          </a:p>
          <a:p>
            <a:pPr marL="687388">
              <a:buFont typeface="Wingdings" pitchFamily="2" charset="2"/>
              <a:buChar char="§"/>
            </a:pPr>
            <a:endParaRPr lang="en-US" sz="2000" dirty="0"/>
          </a:p>
          <a:p>
            <a:r>
              <a:rPr lang="en-US" sz="2000" b="1" dirty="0"/>
              <a:t>Blackberry OS</a:t>
            </a:r>
          </a:p>
          <a:p>
            <a:pPr marL="688975" indent="-344488">
              <a:buFont typeface="Wingdings" pitchFamily="2" charset="2"/>
              <a:buChar char="§"/>
            </a:pPr>
            <a:r>
              <a:rPr lang="en-US" sz="2000" dirty="0"/>
              <a:t>Designed for Blackberry devices</a:t>
            </a:r>
          </a:p>
          <a:p>
            <a:pPr marL="688975" indent="-628650">
              <a:buNone/>
            </a:pPr>
            <a:endParaRPr lang="en-US" sz="2000" dirty="0"/>
          </a:p>
          <a:p>
            <a:pPr marL="688975" indent="-628650">
              <a:buNone/>
            </a:pPr>
            <a:r>
              <a:rPr lang="en-US" sz="2000" dirty="0"/>
              <a:t>And many more……..</a:t>
            </a:r>
          </a:p>
          <a:p>
            <a:pPr marL="687388">
              <a:buNone/>
            </a:pPr>
            <a:endParaRPr lang="en-US" sz="2000"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Autofit/>
          </a:bodyPr>
          <a:lstStyle/>
          <a:p>
            <a:r>
              <a:rPr lang="en-US" sz="2000" dirty="0">
                <a:hlinkClick r:id="rId2"/>
              </a:rPr>
              <a:t>https://en.wikipedia.org/wiki/Mobile_app</a:t>
            </a:r>
            <a:endParaRPr lang="en-US" sz="2000" dirty="0"/>
          </a:p>
          <a:p>
            <a:r>
              <a:rPr lang="en-US" sz="2000" dirty="0">
                <a:solidFill>
                  <a:schemeClr val="tx1"/>
                </a:solidFill>
                <a:hlinkClick r:id="rId3"/>
              </a:rPr>
              <a:t>https://en.wikipedia.org/wiki/Mobile_app_development</a:t>
            </a:r>
            <a:endParaRPr lang="en-US" sz="2000"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65158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Wisp">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619</TotalTime>
  <Words>445</Words>
  <Application>Microsoft Office PowerPoint</Application>
  <PresentationFormat>On-screen Show (4:3)</PresentationFormat>
  <Paragraphs>67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Wingdings</vt:lpstr>
      <vt:lpstr>Wingdings 3</vt:lpstr>
      <vt:lpstr>Wisp</vt:lpstr>
      <vt:lpstr>Mobile Application Development </vt:lpstr>
      <vt:lpstr>Mobile Application</vt:lpstr>
      <vt:lpstr>Mobile Application(contd..)</vt:lpstr>
      <vt:lpstr>Mobile software distribution platforms</vt:lpstr>
      <vt:lpstr>Mobile Application Development</vt:lpstr>
      <vt:lpstr>Mobile Application Development</vt:lpstr>
      <vt:lpstr>Mobile Operating Systems</vt:lpstr>
      <vt:lpstr>Mobile Operating Systems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CS-100 Fundamentals of ICT Fall 2017</dc:title>
  <dc:creator>Muhammad Muneeb</dc:creator>
  <cp:lastModifiedBy>ML</cp:lastModifiedBy>
  <cp:revision>67</cp:revision>
  <dcterms:created xsi:type="dcterms:W3CDTF">2006-08-16T00:00:00Z</dcterms:created>
  <dcterms:modified xsi:type="dcterms:W3CDTF">2022-02-23T03:52:49Z</dcterms:modified>
</cp:coreProperties>
</file>