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72" r:id="rId1"/>
  </p:sldMasterIdLst>
  <p:notesMasterIdLst>
    <p:notesMasterId r:id="rId16"/>
  </p:notesMasterIdLst>
  <p:sldIdLst>
    <p:sldId id="256" r:id="rId2"/>
    <p:sldId id="269" r:id="rId3"/>
    <p:sldId id="278" r:id="rId4"/>
    <p:sldId id="272" r:id="rId5"/>
    <p:sldId id="279" r:id="rId6"/>
    <p:sldId id="274" r:id="rId7"/>
    <p:sldId id="273" r:id="rId8"/>
    <p:sldId id="275" r:id="rId9"/>
    <p:sldId id="276" r:id="rId10"/>
    <p:sldId id="281" r:id="rId11"/>
    <p:sldId id="277" r:id="rId12"/>
    <p:sldId id="280" r:id="rId13"/>
    <p:sldId id="282"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332802-A150-43F7-A712-095C8BE4EC42}" type="datetimeFigureOut">
              <a:rPr lang="en-US" smtClean="0"/>
              <a:pPr/>
              <a:t>2/23/2022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F91678-54FD-4191-8783-608978CED6B7}" type="slidenum">
              <a:rPr lang="en-US" smtClean="0"/>
              <a:pPr/>
              <a:t>‹#›</a:t>
            </a:fld>
            <a:endParaRPr lang="en-US"/>
          </a:p>
        </p:txBody>
      </p:sp>
    </p:spTree>
    <p:extLst>
      <p:ext uri="{BB962C8B-B14F-4D97-AF65-F5344CB8AC3E}">
        <p14:creationId xmlns:p14="http://schemas.microsoft.com/office/powerpoint/2010/main" val="1648396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9B60627-AABC-4D3C-92C5-6CA4C66163B7}"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57974992"/>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3E7283-347F-4677-82D9-D9171975D6FD}"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2007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A25628D-984E-4333-AEEC-26C2CF8BCFD1}"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612964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255009-C97A-4485-9FF1-AEBC6E0B1ABA}"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49055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F57165C5-4C6D-4315-98F2-921446380C20}"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1843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A3B3A5C0-0031-4ED2-BCCE-1EE8B1D57260}"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8011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92256-2BD3-4C10-8F8E-6F637F22FC78}"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51603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AB0005-AA33-4293-8E3D-C3059DA7E3A7}"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44324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61FD31-8DC2-4CB8-BA6C-BBFA9AC8309C}"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911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5FDB587-69C4-4956-8344-F7C7C0C56F00}" type="datetime1">
              <a:rPr lang="en-US" smtClean="0"/>
              <a:pPr/>
              <a:t>2/23/2022</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50808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63556AF-33EA-4A18-90CC-FA477BDDF2F3}"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82592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4BFB6B-5FAA-4F4E-8502-818D59AD130D}" type="datetime1">
              <a:rPr lang="en-US" smtClean="0"/>
              <a:pPr/>
              <a:t>2/23/2022</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391507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13557D-84E5-4A97-9040-DBB4EC7EBAC5}" type="datetime1">
              <a:rPr lang="en-US" smtClean="0"/>
              <a:pPr/>
              <a:t>2/23/2022</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8420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E89BE9-887A-4604-9E93-9029A23FCA1A}" type="datetime1">
              <a:rPr lang="en-US" smtClean="0"/>
              <a:pPr/>
              <a:t>2/23/2022</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4279932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E206ABE-4581-454A-84E9-3B5E0BA10BA8}"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4085020"/>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1AF22D8-4A20-4F49-8C57-F670E0309648}" type="datetime1">
              <a:rPr lang="en-US" smtClean="0"/>
              <a:pPr/>
              <a:t>2/23/2022</a:t>
            </a:fld>
            <a:endParaRPr lang="en-US"/>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72233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04"/>
            <a:ext cx="1952272"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39BEEEE8-648A-4408-9610-F2FE763A315F}" type="datetime1">
              <a:rPr lang="en-US" smtClean="0"/>
              <a:pPr/>
              <a:t>2/23/2022</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485518819"/>
      </p:ext>
    </p:extLst>
  </p:cSld>
  <p:clrMap bg1="lt1" tx1="dk1" bg2="lt2" tx2="dk2" accent1="accent1" accent2="accent2" accent3="accent3" accent4="accent4" accent5="accent5" accent6="accent6" hlink="hlink" folHlink="folHlink"/>
  <p:sldLayoutIdLst>
    <p:sldLayoutId id="2147484473" r:id="rId1"/>
    <p:sldLayoutId id="2147484474" r:id="rId2"/>
    <p:sldLayoutId id="2147484475" r:id="rId3"/>
    <p:sldLayoutId id="2147484476" r:id="rId4"/>
    <p:sldLayoutId id="2147484477" r:id="rId5"/>
    <p:sldLayoutId id="2147484478" r:id="rId6"/>
    <p:sldLayoutId id="2147484479" r:id="rId7"/>
    <p:sldLayoutId id="2147484480" r:id="rId8"/>
    <p:sldLayoutId id="2147484481" r:id="rId9"/>
    <p:sldLayoutId id="2147484482" r:id="rId10"/>
    <p:sldLayoutId id="2147484483" r:id="rId11"/>
    <p:sldLayoutId id="2147484484" r:id="rId12"/>
    <p:sldLayoutId id="2147484485" r:id="rId13"/>
    <p:sldLayoutId id="2147484486" r:id="rId14"/>
    <p:sldLayoutId id="2147484487" r:id="rId15"/>
    <p:sldLayoutId id="2147484488"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2743200"/>
            <a:ext cx="8077200" cy="2169861"/>
          </a:xfrm>
        </p:spPr>
        <p:txBody>
          <a:bodyPr>
            <a:normAutofit/>
          </a:bodyPr>
          <a:lstStyle/>
          <a:p>
            <a:pPr algn="r"/>
            <a:r>
              <a:rPr lang="en-US" sz="4000" dirty="0">
                <a:latin typeface="Calibri" pitchFamily="34" charset="0"/>
              </a:rPr>
              <a:t>What is android?</a:t>
            </a:r>
            <a:br>
              <a:rPr lang="en-US" sz="4000" dirty="0">
                <a:latin typeface="Calibri" pitchFamily="34" charset="0"/>
              </a:rPr>
            </a:br>
            <a:endParaRPr lang="en-US" sz="2800" dirty="0">
              <a:latin typeface="Calibri" pitchFamily="34" charset="0"/>
            </a:endParaRPr>
          </a:p>
        </p:txBody>
      </p:sp>
      <p:sp>
        <p:nvSpPr>
          <p:cNvPr id="3" name="Subtitle 2"/>
          <p:cNvSpPr>
            <a:spLocks noGrp="1"/>
          </p:cNvSpPr>
          <p:nvPr>
            <p:ph type="subTitle" idx="1"/>
          </p:nvPr>
        </p:nvSpPr>
        <p:spPr>
          <a:xfrm>
            <a:off x="1828800" y="5334000"/>
            <a:ext cx="6600451" cy="592883"/>
          </a:xfrm>
        </p:spPr>
        <p:txBody>
          <a:bodyPr>
            <a:normAutofit/>
          </a:bodyPr>
          <a:lstStyle/>
          <a:p>
            <a:pPr algn="ctr"/>
            <a:endParaRPr lang="en-US" sz="2000" dirty="0"/>
          </a:p>
        </p:txBody>
      </p:sp>
      <p:grpSp>
        <p:nvGrpSpPr>
          <p:cNvPr id="16" name="Group 15"/>
          <p:cNvGrpSpPr/>
          <p:nvPr/>
        </p:nvGrpSpPr>
        <p:grpSpPr>
          <a:xfrm>
            <a:off x="4953000" y="533400"/>
            <a:ext cx="3200400" cy="2667000"/>
            <a:chOff x="4953000" y="533400"/>
            <a:chExt cx="3200400" cy="2667000"/>
          </a:xfrm>
        </p:grpSpPr>
        <p:sp>
          <p:nvSpPr>
            <p:cNvPr id="15" name="Rectangle 14"/>
            <p:cNvSpPr/>
            <p:nvPr/>
          </p:nvSpPr>
          <p:spPr>
            <a:xfrm>
              <a:off x="4953000" y="533400"/>
              <a:ext cx="3200400" cy="2667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1.png"/>
            <p:cNvPicPr>
              <a:picLocks noChangeAspect="1"/>
            </p:cNvPicPr>
            <p:nvPr/>
          </p:nvPicPr>
          <p:blipFill>
            <a:blip r:embed="rId2" cstate="print"/>
            <a:stretch>
              <a:fillRect/>
            </a:stretch>
          </p:blipFill>
          <p:spPr>
            <a:xfrm>
              <a:off x="5105400" y="990600"/>
              <a:ext cx="2857500" cy="1905000"/>
            </a:xfrm>
            <a:prstGeom prst="rect">
              <a:avLst/>
            </a:prstGeom>
          </p:spPr>
        </p:pic>
      </p:grpSp>
      <p:pic>
        <p:nvPicPr>
          <p:cNvPr id="14" name="Picture 13" descr="2.jpg"/>
          <p:cNvPicPr>
            <a:picLocks noChangeAspect="1"/>
          </p:cNvPicPr>
          <p:nvPr/>
        </p:nvPicPr>
        <p:blipFill>
          <a:blip r:embed="rId3" cstate="print"/>
          <a:stretch>
            <a:fillRect/>
          </a:stretch>
        </p:blipFill>
        <p:spPr>
          <a:xfrm>
            <a:off x="1066800" y="533400"/>
            <a:ext cx="3582536" cy="2667000"/>
          </a:xfrm>
          <a:prstGeom prst="rect">
            <a:avLst/>
          </a:prstGeom>
        </p:spPr>
      </p:pic>
    </p:spTree>
    <p:extLst>
      <p:ext uri="{BB962C8B-B14F-4D97-AF65-F5344CB8AC3E}">
        <p14:creationId xmlns:p14="http://schemas.microsoft.com/office/powerpoint/2010/main" val="205204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Android Application</a:t>
            </a:r>
          </a:p>
        </p:txBody>
      </p:sp>
      <p:sp>
        <p:nvSpPr>
          <p:cNvPr id="3" name="Content Placeholder 2"/>
          <p:cNvSpPr>
            <a:spLocks noGrp="1"/>
          </p:cNvSpPr>
          <p:nvPr>
            <p:ph idx="1"/>
          </p:nvPr>
        </p:nvSpPr>
        <p:spPr/>
        <p:txBody>
          <a:bodyPr/>
          <a:lstStyle/>
          <a:p>
            <a:pPr marL="0" indent="0">
              <a:buNone/>
            </a:pPr>
            <a:r>
              <a:rPr lang="en-US" dirty="0"/>
              <a:t>In the </a:t>
            </a:r>
            <a:r>
              <a:rPr lang="en-US" i="1" dirty="0"/>
              <a:t>Android tab</a:t>
            </a:r>
            <a:r>
              <a:rPr lang="en-US" dirty="0"/>
              <a:t> on the left in the android studio, you will notice two main sections</a:t>
            </a:r>
          </a:p>
          <a:p>
            <a:r>
              <a:rPr lang="en-US" i="1" dirty="0"/>
              <a:t>App</a:t>
            </a:r>
          </a:p>
          <a:p>
            <a:r>
              <a:rPr lang="en-US" i="1" dirty="0" err="1"/>
              <a:t>Gradle</a:t>
            </a:r>
            <a:r>
              <a:rPr lang="en-US" i="1" dirty="0"/>
              <a:t> Scripts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Android Application - app</a:t>
            </a:r>
          </a:p>
        </p:txBody>
      </p:sp>
      <p:sp>
        <p:nvSpPr>
          <p:cNvPr id="3" name="Content Placeholder 2"/>
          <p:cNvSpPr>
            <a:spLocks noGrp="1"/>
          </p:cNvSpPr>
          <p:nvPr>
            <p:ph idx="1"/>
          </p:nvPr>
        </p:nvSpPr>
        <p:spPr>
          <a:xfrm>
            <a:off x="1942415" y="2133600"/>
            <a:ext cx="6591985" cy="4343400"/>
          </a:xfrm>
        </p:spPr>
        <p:txBody>
          <a:bodyPr>
            <a:normAutofit fontScale="92500" lnSpcReduction="10000"/>
          </a:bodyPr>
          <a:lstStyle/>
          <a:p>
            <a:pPr marL="0" indent="0">
              <a:buNone/>
            </a:pPr>
            <a:r>
              <a:rPr lang="en-US" sz="2100" dirty="0"/>
              <a:t>App folder contains</a:t>
            </a:r>
          </a:p>
          <a:p>
            <a:r>
              <a:rPr lang="en-US" sz="2100" dirty="0"/>
              <a:t>AndroidManifest.xml </a:t>
            </a:r>
          </a:p>
          <a:p>
            <a:pPr marL="688975" indent="-344488">
              <a:buFont typeface="Wingdings" pitchFamily="2" charset="2"/>
              <a:buChar char="Ø"/>
            </a:pPr>
            <a:r>
              <a:rPr lang="en-US" sz="2100" dirty="0"/>
              <a:t>XML based file manifest file for your Android application.</a:t>
            </a:r>
          </a:p>
          <a:p>
            <a:pPr marL="688975" indent="-344488">
              <a:buFont typeface="Wingdings" pitchFamily="2" charset="2"/>
              <a:buChar char="Ø"/>
            </a:pPr>
            <a:r>
              <a:rPr lang="en-US" sz="2100" dirty="0"/>
              <a:t>pulls together the various elements that comprise an application</a:t>
            </a:r>
          </a:p>
          <a:p>
            <a:pPr marL="688975" indent="-344488">
              <a:buFont typeface="Wingdings" pitchFamily="2" charset="2"/>
              <a:buChar char="Ø"/>
            </a:pPr>
            <a:r>
              <a:rPr lang="en-US" sz="2100" dirty="0"/>
              <a:t>outlines the activities, services, broadcast receivers, data providers and permission that make up the complete application. </a:t>
            </a:r>
          </a:p>
          <a:p>
            <a:r>
              <a:rPr lang="en-US" sz="2100" dirty="0" err="1"/>
              <a:t>src</a:t>
            </a:r>
            <a:r>
              <a:rPr lang="en-US" sz="2100" dirty="0"/>
              <a:t> — Contains the .java source files for your project. You will write the code for your application in this file.</a:t>
            </a:r>
            <a:endParaRPr lang="en-US" dirty="0"/>
          </a:p>
          <a:p>
            <a:pPr>
              <a:buNone/>
            </a:pP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Anatomy of an Android Application – app(</a:t>
            </a:r>
            <a:r>
              <a:rPr lang="en-US" dirty="0" err="1"/>
              <a:t>contd</a:t>
            </a:r>
            <a:r>
              <a:rPr lang="en-US" dirty="0"/>
              <a:t>…)</a:t>
            </a:r>
          </a:p>
        </p:txBody>
      </p:sp>
      <p:sp>
        <p:nvSpPr>
          <p:cNvPr id="3" name="Content Placeholder 2"/>
          <p:cNvSpPr>
            <a:spLocks noGrp="1"/>
          </p:cNvSpPr>
          <p:nvPr>
            <p:ph idx="1"/>
          </p:nvPr>
        </p:nvSpPr>
        <p:spPr/>
        <p:txBody>
          <a:bodyPr>
            <a:normAutofit/>
          </a:bodyPr>
          <a:lstStyle/>
          <a:p>
            <a:r>
              <a:rPr lang="en-US" b="1" dirty="0"/>
              <a:t>res</a:t>
            </a:r>
            <a:r>
              <a:rPr lang="en-US" dirty="0"/>
              <a:t> folder</a:t>
            </a:r>
          </a:p>
          <a:p>
            <a:pPr marL="688975" indent="-344488">
              <a:buFont typeface="Wingdings" pitchFamily="2" charset="2"/>
              <a:buChar char="Ø"/>
            </a:pPr>
            <a:r>
              <a:rPr lang="en-US" dirty="0"/>
              <a:t>This folder contains all the resources used in android application such as the strings, images, fonts and colors that appear in the user interface together with the XML representation of the user interface layouts. </a:t>
            </a:r>
          </a:p>
          <a:p>
            <a:pPr marL="688975" indent="-344488">
              <a:buFont typeface="Wingdings" pitchFamily="2" charset="2"/>
              <a:buChar char="Ø"/>
            </a:pPr>
            <a:r>
              <a:rPr lang="en-US" dirty="0"/>
              <a:t>It also contains a few other subfolders: </a:t>
            </a:r>
            <a:r>
              <a:rPr lang="en-US" dirty="0" err="1"/>
              <a:t>drawable</a:t>
            </a:r>
            <a:r>
              <a:rPr lang="en-US" dirty="0"/>
              <a:t>, layout, </a:t>
            </a:r>
            <a:r>
              <a:rPr lang="en-US" dirty="0" err="1"/>
              <a:t>mipmap</a:t>
            </a:r>
            <a:r>
              <a:rPr lang="en-US" dirty="0"/>
              <a:t> and values</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Anatomy of an Android Application- </a:t>
            </a:r>
            <a:r>
              <a:rPr lang="en-US" i="1" dirty="0" err="1"/>
              <a:t>Gradle</a:t>
            </a:r>
            <a:r>
              <a:rPr lang="en-US" i="1" dirty="0"/>
              <a:t> Scripts</a:t>
            </a:r>
            <a:br>
              <a:rPr lang="en-US" i="1" dirty="0"/>
            </a:br>
            <a:endParaRPr lang="en-US" dirty="0"/>
          </a:p>
        </p:txBody>
      </p:sp>
      <p:sp>
        <p:nvSpPr>
          <p:cNvPr id="3" name="Content Placeholder 2"/>
          <p:cNvSpPr>
            <a:spLocks noGrp="1"/>
          </p:cNvSpPr>
          <p:nvPr>
            <p:ph idx="1"/>
          </p:nvPr>
        </p:nvSpPr>
        <p:spPr/>
        <p:txBody>
          <a:bodyPr/>
          <a:lstStyle/>
          <a:p>
            <a:r>
              <a:rPr lang="en-US" i="1" dirty="0" err="1"/>
              <a:t>Gradle</a:t>
            </a:r>
            <a:r>
              <a:rPr lang="en-US" i="1" dirty="0"/>
              <a:t> Scripts has</a:t>
            </a:r>
          </a:p>
          <a:p>
            <a:pPr marL="793750" indent="-449263">
              <a:buFont typeface="Wingdings" pitchFamily="2" charset="2"/>
              <a:buChar char="Ø"/>
            </a:pPr>
            <a:r>
              <a:rPr lang="en-US" i="1" dirty="0" err="1"/>
              <a:t>build.gradle</a:t>
            </a:r>
            <a:r>
              <a:rPr lang="en-US" i="1" dirty="0"/>
              <a:t>(</a:t>
            </a:r>
            <a:r>
              <a:rPr lang="en-US" i="1" dirty="0" err="1"/>
              <a:t>Project:AppName</a:t>
            </a:r>
            <a:r>
              <a:rPr lang="en-US" i="1" dirty="0"/>
              <a:t>) file </a:t>
            </a:r>
            <a:r>
              <a:rPr lang="en-US" dirty="0"/>
              <a:t>contains configuration for all projects and modules in the application. </a:t>
            </a:r>
          </a:p>
          <a:p>
            <a:pPr marL="793750" indent="-449263">
              <a:buFont typeface="Wingdings" pitchFamily="2" charset="2"/>
              <a:buChar char="Ø"/>
            </a:pPr>
            <a:r>
              <a:rPr lang="en-US" i="1" dirty="0" err="1"/>
              <a:t>build.gradle</a:t>
            </a:r>
            <a:r>
              <a:rPr lang="en-US" i="1" dirty="0"/>
              <a:t>(</a:t>
            </a:r>
            <a:r>
              <a:rPr lang="en-US" i="1" dirty="0" err="1"/>
              <a:t>Module:app</a:t>
            </a:r>
            <a:r>
              <a:rPr lang="en-US" i="1" dirty="0"/>
              <a:t>)</a:t>
            </a:r>
            <a:r>
              <a:rPr lang="en-US" dirty="0"/>
              <a:t> file contains specific configuration for the module it’s included with.</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1800" y="2971800"/>
            <a:ext cx="4001185" cy="990600"/>
          </a:xfrm>
        </p:spPr>
        <p:txBody>
          <a:bodyPr>
            <a:normAutofit/>
          </a:bodyPr>
          <a:lstStyle/>
          <a:p>
            <a:pPr>
              <a:buNone/>
            </a:pPr>
            <a:r>
              <a:rPr lang="en-US" sz="5400" dirty="0"/>
              <a:t>Thank You</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a:t>
            </a:r>
          </a:p>
        </p:txBody>
      </p:sp>
      <p:sp>
        <p:nvSpPr>
          <p:cNvPr id="3" name="Content Placeholder 2"/>
          <p:cNvSpPr>
            <a:spLocks noGrp="1"/>
          </p:cNvSpPr>
          <p:nvPr>
            <p:ph idx="1"/>
          </p:nvPr>
        </p:nvSpPr>
        <p:spPr>
          <a:xfrm>
            <a:off x="1676401" y="1676400"/>
            <a:ext cx="7162800" cy="4114800"/>
          </a:xfrm>
        </p:spPr>
        <p:txBody>
          <a:bodyPr>
            <a:normAutofit/>
          </a:bodyPr>
          <a:lstStyle/>
          <a:p>
            <a:r>
              <a:rPr lang="en-US" dirty="0"/>
              <a:t> </a:t>
            </a:r>
            <a:r>
              <a:rPr lang="en-US" b="1" dirty="0"/>
              <a:t>Android Studio</a:t>
            </a:r>
            <a:r>
              <a:rPr lang="en-US" dirty="0"/>
              <a:t> is the official integrated development environment (IDE) for Google's Android operating system</a:t>
            </a:r>
          </a:p>
          <a:p>
            <a:r>
              <a:rPr lang="en-US" dirty="0"/>
              <a:t>Android Studio was announced on May 16, 2013 at the Google I/O conference</a:t>
            </a:r>
          </a:p>
          <a:p>
            <a:r>
              <a:rPr lang="en-US" dirty="0"/>
              <a:t>Built on JetBrains' IntelliJ IDEA software and designed specifically for Android development</a:t>
            </a:r>
          </a:p>
          <a:p>
            <a:r>
              <a:rPr lang="en-US" dirty="0"/>
              <a:t>Available for download in Windows, MacOS and Linux based operating systems </a:t>
            </a:r>
          </a:p>
          <a:p>
            <a:r>
              <a:rPr lang="en-US" dirty="0"/>
              <a:t>It is a replacement for the Eclipse Android Development Tools (ADT) as primary IDE for native Android application development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Studio(</a:t>
            </a:r>
            <a:r>
              <a:rPr lang="en-US" dirty="0" err="1"/>
              <a:t>contd</a:t>
            </a:r>
            <a:r>
              <a:rPr lang="en-US" dirty="0"/>
              <a:t>…)</a:t>
            </a:r>
          </a:p>
        </p:txBody>
      </p:sp>
      <p:sp>
        <p:nvSpPr>
          <p:cNvPr id="3" name="Content Placeholder 2"/>
          <p:cNvSpPr>
            <a:spLocks noGrp="1"/>
          </p:cNvSpPr>
          <p:nvPr>
            <p:ph idx="1"/>
          </p:nvPr>
        </p:nvSpPr>
        <p:spPr/>
        <p:txBody>
          <a:bodyPr/>
          <a:lstStyle/>
          <a:p>
            <a:r>
              <a:rPr lang="en-US" dirty="0"/>
              <a:t>Android Studio supports </a:t>
            </a:r>
            <a:r>
              <a:rPr lang="en-US" dirty="0" err="1"/>
              <a:t>Gradle</a:t>
            </a:r>
            <a:r>
              <a:rPr lang="en-US" dirty="0"/>
              <a:t>(</a:t>
            </a:r>
            <a:r>
              <a:rPr lang="en-US" dirty="0" err="1"/>
              <a:t>gradle</a:t>
            </a:r>
            <a:r>
              <a:rPr lang="en-US" dirty="0"/>
              <a:t> is basically a build tool)-based build</a:t>
            </a:r>
          </a:p>
          <a:p>
            <a:pPr marL="630238" indent="-344488">
              <a:buFont typeface="Wingdings" pitchFamily="2" charset="2"/>
              <a:buChar char="Ø"/>
            </a:pPr>
            <a:r>
              <a:rPr lang="en-US" dirty="0" err="1"/>
              <a:t>Gradle</a:t>
            </a:r>
            <a:r>
              <a:rPr lang="en-US" dirty="0"/>
              <a:t> is a custom build tool used to build android packages (</a:t>
            </a:r>
            <a:r>
              <a:rPr lang="en-US" dirty="0" err="1"/>
              <a:t>apk</a:t>
            </a:r>
            <a:r>
              <a:rPr lang="en-US" dirty="0"/>
              <a:t> files) by managing dependencies and providing custom build logic. </a:t>
            </a:r>
          </a:p>
          <a:p>
            <a:pPr marL="630238" indent="-344488">
              <a:buFont typeface="Wingdings" pitchFamily="2" charset="2"/>
              <a:buChar char="Ø"/>
            </a:pPr>
            <a:r>
              <a:rPr lang="en-US" dirty="0"/>
              <a:t>APK file (Android Application package) is a specially formatted zip file which contains. Byte code. Resources (images, UI, xml etc)</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Development Kit (SDK)</a:t>
            </a:r>
          </a:p>
        </p:txBody>
      </p:sp>
      <p:sp>
        <p:nvSpPr>
          <p:cNvPr id="3" name="Content Placeholder 2"/>
          <p:cNvSpPr>
            <a:spLocks noGrp="1"/>
          </p:cNvSpPr>
          <p:nvPr>
            <p:ph idx="1"/>
          </p:nvPr>
        </p:nvSpPr>
        <p:spPr/>
        <p:txBody>
          <a:bodyPr/>
          <a:lstStyle/>
          <a:p>
            <a:r>
              <a:rPr lang="en-US" dirty="0"/>
              <a:t>Android Software Development Kit (SDK),is a suite of software tools required to build Android apps</a:t>
            </a:r>
          </a:p>
          <a:p>
            <a:r>
              <a:rPr lang="en-US" dirty="0"/>
              <a:t>Android SDK is the part of Android Studio</a:t>
            </a:r>
          </a:p>
          <a:p>
            <a:r>
              <a:rPr lang="en-US" dirty="0"/>
              <a:t>It makes use of the Java SE Development Kit (JDK)</a:t>
            </a:r>
          </a:p>
          <a:p>
            <a:r>
              <a:rPr lang="en-US" dirty="0"/>
              <a:t>SDK contains a debugger, libraries, an emulator, documentation, sample code, and tutorials.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Native Development Kit (NDK)</a:t>
            </a:r>
          </a:p>
        </p:txBody>
      </p:sp>
      <p:sp>
        <p:nvSpPr>
          <p:cNvPr id="3" name="Content Placeholder 2"/>
          <p:cNvSpPr>
            <a:spLocks noGrp="1"/>
          </p:cNvSpPr>
          <p:nvPr>
            <p:ph idx="1"/>
          </p:nvPr>
        </p:nvSpPr>
        <p:spPr/>
        <p:txBody>
          <a:bodyPr/>
          <a:lstStyle/>
          <a:p>
            <a:r>
              <a:rPr lang="en-US" dirty="0"/>
              <a:t>Use C/C++ for development</a:t>
            </a:r>
          </a:p>
          <a:p>
            <a:r>
              <a:rPr lang="en-US" dirty="0"/>
              <a:t>primarily for performance critical components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App Testing</a:t>
            </a:r>
          </a:p>
        </p:txBody>
      </p:sp>
      <p:sp>
        <p:nvSpPr>
          <p:cNvPr id="3" name="Content Placeholder 2"/>
          <p:cNvSpPr>
            <a:spLocks noGrp="1"/>
          </p:cNvSpPr>
          <p:nvPr>
            <p:ph idx="1"/>
          </p:nvPr>
        </p:nvSpPr>
        <p:spPr/>
        <p:txBody>
          <a:bodyPr/>
          <a:lstStyle/>
          <a:p>
            <a:pPr>
              <a:buNone/>
            </a:pPr>
            <a:r>
              <a:rPr lang="en-US" dirty="0"/>
              <a:t>Android Apps can be tested using</a:t>
            </a:r>
          </a:p>
          <a:p>
            <a:r>
              <a:rPr lang="en-US" dirty="0"/>
              <a:t>Android Virtual Device(AVD)</a:t>
            </a:r>
          </a:p>
          <a:p>
            <a:r>
              <a:rPr lang="en-US" dirty="0"/>
              <a:t>Physical Device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Virtual Devices (AVDs)</a:t>
            </a:r>
          </a:p>
        </p:txBody>
      </p:sp>
      <p:sp>
        <p:nvSpPr>
          <p:cNvPr id="3" name="Content Placeholder 2"/>
          <p:cNvSpPr>
            <a:spLocks noGrp="1"/>
          </p:cNvSpPr>
          <p:nvPr>
            <p:ph idx="1"/>
          </p:nvPr>
        </p:nvSpPr>
        <p:spPr/>
        <p:txBody>
          <a:bodyPr>
            <a:normAutofit lnSpcReduction="10000"/>
          </a:bodyPr>
          <a:lstStyle/>
          <a:p>
            <a:r>
              <a:rPr lang="en-US" dirty="0"/>
              <a:t>An Android Virtual Devices (AVDs) is an emulator instance that enables you to model an actual device.</a:t>
            </a:r>
          </a:p>
          <a:p>
            <a:pPr marL="749300" indent="-404813">
              <a:buFont typeface="Wingdings" pitchFamily="2" charset="2"/>
              <a:buChar char="Ø"/>
            </a:pPr>
            <a:r>
              <a:rPr lang="en-US" dirty="0"/>
              <a:t>In emulation, computer sets aside a block of memory to reproduce the environment found on the device that the emulator is emulating. </a:t>
            </a:r>
          </a:p>
          <a:p>
            <a:r>
              <a:rPr lang="en-US" dirty="0"/>
              <a:t>Android Virtual Device Manager allows you to create Android Virtual Devices  which you can then run to emulate a device on your computer. </a:t>
            </a:r>
          </a:p>
          <a:p>
            <a:r>
              <a:rPr lang="en-US" dirty="0"/>
              <a:t>Used for testing your Android applications</a:t>
            </a:r>
          </a:p>
          <a:p>
            <a:r>
              <a:rPr lang="en-US" dirty="0"/>
              <a:t>Each AVD consists of a hardware profile, a mapping to a system image, as well as emulated storage, such as a secure digital (SD) card.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Virtual Devices (AVDs) </a:t>
            </a:r>
            <a:r>
              <a:rPr lang="en-US" dirty="0" err="1"/>
              <a:t>contd</a:t>
            </a:r>
            <a:r>
              <a:rPr lang="en-US" dirty="0"/>
              <a:t>…</a:t>
            </a:r>
          </a:p>
        </p:txBody>
      </p:sp>
      <p:sp>
        <p:nvSpPr>
          <p:cNvPr id="3" name="Content Placeholder 2"/>
          <p:cNvSpPr>
            <a:spLocks noGrp="1"/>
          </p:cNvSpPr>
          <p:nvPr>
            <p:ph idx="1"/>
          </p:nvPr>
        </p:nvSpPr>
        <p:spPr/>
        <p:txBody>
          <a:bodyPr>
            <a:normAutofit lnSpcReduction="10000"/>
          </a:bodyPr>
          <a:lstStyle/>
          <a:p>
            <a:r>
              <a:rPr lang="en-US" dirty="0"/>
              <a:t>You can create as many AVDs as you want in order to test your applications with several different configurations</a:t>
            </a:r>
          </a:p>
          <a:p>
            <a:r>
              <a:rPr lang="en-US" dirty="0"/>
              <a:t>This testing is important to confirm the behavior of your application when it is run on different devices with varying capabilities</a:t>
            </a:r>
          </a:p>
          <a:p>
            <a:r>
              <a:rPr lang="en-US" dirty="0"/>
              <a:t>There is an excellent third-party Android emulator on the market called Genymotion</a:t>
            </a:r>
          </a:p>
          <a:p>
            <a:pPr marL="687388">
              <a:buFont typeface="Wingdings" pitchFamily="2" charset="2"/>
              <a:buChar char="Ø"/>
            </a:pPr>
            <a:r>
              <a:rPr lang="en-US" dirty="0"/>
              <a:t>The Genymotion emulator is free for noncommercial purposes and performs very well. </a:t>
            </a:r>
          </a:p>
          <a:p>
            <a:pPr marL="687388">
              <a:buFont typeface="Wingdings" pitchFamily="2" charset="2"/>
              <a:buChar char="Ø"/>
            </a:pPr>
            <a:r>
              <a:rPr lang="en-US" dirty="0"/>
              <a:t>you can download the Genymotion emulator from genymotion.com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99890"/>
          </a:xfrm>
        </p:spPr>
        <p:txBody>
          <a:bodyPr/>
          <a:lstStyle/>
          <a:p>
            <a:r>
              <a:rPr lang="en-US" dirty="0"/>
              <a:t>Physical Android Devices</a:t>
            </a:r>
          </a:p>
        </p:txBody>
      </p:sp>
      <p:sp>
        <p:nvSpPr>
          <p:cNvPr id="3" name="Content Placeholder 2"/>
          <p:cNvSpPr>
            <a:spLocks noGrp="1"/>
          </p:cNvSpPr>
          <p:nvPr>
            <p:ph idx="1"/>
          </p:nvPr>
        </p:nvSpPr>
        <p:spPr/>
        <p:txBody>
          <a:bodyPr>
            <a:normAutofit lnSpcReduction="10000"/>
          </a:bodyPr>
          <a:lstStyle/>
          <a:p>
            <a:r>
              <a:rPr lang="en-US" dirty="0"/>
              <a:t>Developing apps on a physical Android device is far more desirable</a:t>
            </a:r>
          </a:p>
          <a:p>
            <a:pPr marL="749300" indent="-404813">
              <a:buFont typeface="Wingdings" pitchFamily="2" charset="2"/>
              <a:buChar char="Ø"/>
            </a:pPr>
            <a:r>
              <a:rPr lang="en-US" dirty="0"/>
              <a:t>AVDs are useful for emulating specific devices, particularly those that you do not have on hand</a:t>
            </a:r>
          </a:p>
          <a:p>
            <a:r>
              <a:rPr lang="en-US" dirty="0"/>
              <a:t>The connection between your computer and your Android device is established by using a server called the Android Debug Bridge (ADB)</a:t>
            </a:r>
          </a:p>
          <a:p>
            <a:r>
              <a:rPr lang="en-US" dirty="0"/>
              <a:t>probably requires a USB driver of android device If your computer does not recognize your Android device when connected </a:t>
            </a:r>
          </a:p>
          <a:p>
            <a:r>
              <a:rPr lang="en-US" dirty="0"/>
              <a:t>On your Android device, enable Developer Options  and USB Debugging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cSld>
  <p:clrMapOvr>
    <a:masterClrMapping/>
  </p:clrMapOvr>
</p:sld>
</file>

<file path=ppt/theme/theme1.xml><?xml version="1.0" encoding="utf-8"?>
<a:theme xmlns:a="http://schemas.openxmlformats.org/drawingml/2006/main" name="Wisp">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887</TotalTime>
  <Words>764</Words>
  <Application>Microsoft Office PowerPoint</Application>
  <PresentationFormat>On-screen Show (4:3)</PresentationFormat>
  <Paragraphs>75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Century Gothic</vt:lpstr>
      <vt:lpstr>Wingdings</vt:lpstr>
      <vt:lpstr>Wingdings 3</vt:lpstr>
      <vt:lpstr>Wisp</vt:lpstr>
      <vt:lpstr>What is android? </vt:lpstr>
      <vt:lpstr>Android Studio</vt:lpstr>
      <vt:lpstr>Android Studio(contd…)</vt:lpstr>
      <vt:lpstr>Software Development Kit (SDK)</vt:lpstr>
      <vt:lpstr>Native Development Kit (NDK)</vt:lpstr>
      <vt:lpstr>Android App Testing</vt:lpstr>
      <vt:lpstr>Android Virtual Devices (AVDs)</vt:lpstr>
      <vt:lpstr>Android Virtual Devices (AVDs) contd…</vt:lpstr>
      <vt:lpstr>Physical Android Devices</vt:lpstr>
      <vt:lpstr>Anatomy of an Android Application</vt:lpstr>
      <vt:lpstr>Anatomy of an Android Application - app</vt:lpstr>
      <vt:lpstr>Anatomy of an Android Application – app(contd…)</vt:lpstr>
      <vt:lpstr>Anatomy of an Android Application- Gradle Scripts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CS-100 Fundamentals of ICT Fall 2017</dc:title>
  <dc:creator>Muhammad Muneeb</dc:creator>
  <cp:lastModifiedBy>ML</cp:lastModifiedBy>
  <cp:revision>102</cp:revision>
  <dcterms:created xsi:type="dcterms:W3CDTF">2006-08-16T00:00:00Z</dcterms:created>
  <dcterms:modified xsi:type="dcterms:W3CDTF">2022-02-23T03:52:18Z</dcterms:modified>
</cp:coreProperties>
</file>