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697F-7BD7-47C1-8ECD-6A397F1E5CD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E0BF-F07F-4198-9770-51B8EFD4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697F-7BD7-47C1-8ECD-6A397F1E5CD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E0BF-F07F-4198-9770-51B8EFD4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697F-7BD7-47C1-8ECD-6A397F1E5CD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E0BF-F07F-4198-9770-51B8EFD4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8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697F-7BD7-47C1-8ECD-6A397F1E5CD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E0BF-F07F-4198-9770-51B8EFD4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697F-7BD7-47C1-8ECD-6A397F1E5CD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E0BF-F07F-4198-9770-51B8EFD4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697F-7BD7-47C1-8ECD-6A397F1E5CD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E0BF-F07F-4198-9770-51B8EFD4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697F-7BD7-47C1-8ECD-6A397F1E5CD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E0BF-F07F-4198-9770-51B8EFD4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2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697F-7BD7-47C1-8ECD-6A397F1E5CD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E0BF-F07F-4198-9770-51B8EFD4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697F-7BD7-47C1-8ECD-6A397F1E5CD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E0BF-F07F-4198-9770-51B8EFD4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697F-7BD7-47C1-8ECD-6A397F1E5CD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E0BF-F07F-4198-9770-51B8EFD4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697F-7BD7-47C1-8ECD-6A397F1E5CD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E0BF-F07F-4198-9770-51B8EFD4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697F-7BD7-47C1-8ECD-6A397F1E5CD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E0BF-F07F-4198-9770-51B8EFD4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5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97737"/>
          </a:xfrm>
        </p:spPr>
        <p:txBody>
          <a:bodyPr/>
          <a:lstStyle/>
          <a:p>
            <a:r>
              <a:rPr lang="en-US" b="1" dirty="0" smtClean="0"/>
              <a:t>Chap#11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249"/>
            <a:ext cx="10515600" cy="982638"/>
          </a:xfrm>
        </p:spPr>
        <p:txBody>
          <a:bodyPr/>
          <a:lstStyle/>
          <a:p>
            <a:r>
              <a:rPr lang="en-US" dirty="0" smtClean="0"/>
              <a:t>                                       </a:t>
            </a:r>
            <a:r>
              <a:rPr lang="en-US" sz="4000" b="1" dirty="0" smtClean="0">
                <a:solidFill>
                  <a:schemeClr val="tx1"/>
                </a:solidFill>
              </a:rPr>
              <a:t>TCP/IP for System Administrators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9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7" y="191069"/>
            <a:ext cx="10780594" cy="598589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Hosts and </a:t>
            </a:r>
            <a:r>
              <a:rPr lang="en-US" b="1" dirty="0" smtClean="0"/>
              <a:t>Networks:</a:t>
            </a:r>
            <a:r>
              <a:rPr lang="en-US" dirty="0"/>
              <a:t>32-bit IP address, the network component typically takes up 8, 16, or 24 bits </a:t>
            </a:r>
            <a:r>
              <a:rPr lang="en-US" dirty="0" smtClean="0"/>
              <a:t>to encode </a:t>
            </a:r>
            <a:r>
              <a:rPr lang="en-US" dirty="0"/>
              <a:t>a class A, B, or C network, </a:t>
            </a:r>
            <a:r>
              <a:rPr lang="en-US" dirty="0" smtClean="0"/>
              <a:t>respectively. Private </a:t>
            </a:r>
            <a:r>
              <a:rPr lang="en-US" dirty="0"/>
              <a:t>IP address </a:t>
            </a:r>
            <a:r>
              <a:rPr lang="en-US" dirty="0" smtClean="0"/>
              <a:t>blocks </a:t>
            </a:r>
            <a:r>
              <a:rPr lang="en-US" dirty="0"/>
              <a:t>are not allowed to be allocated to anyone on the Internet, and, therefore, you may use them on </a:t>
            </a:r>
            <a:r>
              <a:rPr lang="en-US" dirty="0" smtClean="0"/>
              <a:t>your internal </a:t>
            </a:r>
            <a:r>
              <a:rPr lang="en-US" dirty="0"/>
              <a:t>networks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Subnetting</a:t>
            </a:r>
            <a:r>
              <a:rPr lang="en-US" b="1" dirty="0" smtClean="0"/>
              <a:t>: </a:t>
            </a:r>
            <a:r>
              <a:rPr lang="en-US" dirty="0" smtClean="0"/>
              <a:t>Network </a:t>
            </a:r>
            <a:r>
              <a:rPr lang="en-US" dirty="0"/>
              <a:t>with a few thousand </a:t>
            </a:r>
            <a:r>
              <a:rPr lang="en-US" dirty="0" smtClean="0"/>
              <a:t>hosts. You </a:t>
            </a:r>
            <a:r>
              <a:rPr lang="en-US" dirty="0"/>
              <a:t>need to create </a:t>
            </a:r>
            <a:r>
              <a:rPr lang="en-US" dirty="0" err="1"/>
              <a:t>subnetworks</a:t>
            </a:r>
            <a:r>
              <a:rPr lang="en-US" dirty="0"/>
              <a:t>, a task more commonly referred to as </a:t>
            </a:r>
            <a:r>
              <a:rPr lang="en-US" dirty="0" err="1" smtClean="0"/>
              <a:t>subnetting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Netmasks:</a:t>
            </a:r>
            <a:r>
              <a:rPr lang="en-US" dirty="0" err="1"/>
              <a:t>The</a:t>
            </a:r>
            <a:r>
              <a:rPr lang="en-US" dirty="0"/>
              <a:t> purpose of a </a:t>
            </a:r>
            <a:r>
              <a:rPr lang="en-US" i="1" dirty="0" err="1"/>
              <a:t>netmask</a:t>
            </a:r>
            <a:r>
              <a:rPr lang="en-US" i="1" dirty="0"/>
              <a:t> </a:t>
            </a:r>
            <a:r>
              <a:rPr lang="en-US" dirty="0"/>
              <a:t>is to tell the IP stack which part of the IP address is the network and </a:t>
            </a:r>
            <a:r>
              <a:rPr lang="en-US" dirty="0" smtClean="0"/>
              <a:t>which part </a:t>
            </a:r>
            <a:r>
              <a:rPr lang="en-US" dirty="0"/>
              <a:t>is the </a:t>
            </a:r>
            <a:r>
              <a:rPr lang="en-US" dirty="0" err="1" smtClean="0"/>
              <a:t>host.</a:t>
            </a:r>
            <a:r>
              <a:rPr lang="en-US" dirty="0" err="1"/>
              <a:t>L</a:t>
            </a:r>
            <a:r>
              <a:rPr lang="en-US" dirty="0" err="1" smtClean="0"/>
              <a:t>ooking</a:t>
            </a:r>
            <a:r>
              <a:rPr lang="en-US" dirty="0" smtClean="0"/>
              <a:t> </a:t>
            </a:r>
            <a:r>
              <a:rPr lang="en-US" dirty="0"/>
              <a:t>at </a:t>
            </a:r>
            <a:r>
              <a:rPr lang="en-US" dirty="0" err="1"/>
              <a:t>netmasks</a:t>
            </a:r>
            <a:r>
              <a:rPr lang="en-US" dirty="0"/>
              <a:t> is to look at IP addresses and </a:t>
            </a:r>
            <a:r>
              <a:rPr lang="en-US" dirty="0" err="1"/>
              <a:t>netmasks</a:t>
            </a:r>
            <a:r>
              <a:rPr lang="en-US" dirty="0"/>
              <a:t> in their </a:t>
            </a:r>
            <a:r>
              <a:rPr lang="en-US" dirty="0" smtClean="0"/>
              <a:t>binary representations. First </a:t>
            </a:r>
            <a:r>
              <a:rPr lang="en-US" dirty="0"/>
              <a:t>three octets make up the network address and the last </a:t>
            </a:r>
            <a:r>
              <a:rPr lang="en-US" dirty="0" smtClean="0"/>
              <a:t>octet makes </a:t>
            </a:r>
            <a:r>
              <a:rPr lang="en-US" dirty="0"/>
              <a:t>up the host</a:t>
            </a:r>
            <a:r>
              <a:rPr lang="en-US" dirty="0" smtClean="0"/>
              <a:t>.</a:t>
            </a:r>
          </a:p>
          <a:p>
            <a:r>
              <a:rPr lang="en-US" b="1" dirty="0"/>
              <a:t>Static </a:t>
            </a:r>
            <a:r>
              <a:rPr lang="en-US" b="1" dirty="0" smtClean="0"/>
              <a:t>Routing: </a:t>
            </a:r>
            <a:r>
              <a:rPr lang="en-US" dirty="0" smtClean="0"/>
              <a:t>When </a:t>
            </a:r>
            <a:r>
              <a:rPr lang="en-US" dirty="0"/>
              <a:t>two hosts on the same LAN want to communicate, it is quite easy for them to find each </a:t>
            </a:r>
            <a:r>
              <a:rPr lang="en-US" dirty="0" smtClean="0"/>
              <a:t>other: Simply </a:t>
            </a:r>
            <a:r>
              <a:rPr lang="en-US" dirty="0"/>
              <a:t>send out an ARP message, get the other host’s MAC address, and be done with </a:t>
            </a:r>
            <a:r>
              <a:rPr lang="en-US" dirty="0" smtClean="0"/>
              <a:t>it. Router </a:t>
            </a:r>
            <a:r>
              <a:rPr lang="en-US" dirty="0"/>
              <a:t>must know what networks are plugged into it. This information is called </a:t>
            </a:r>
            <a:r>
              <a:rPr lang="en-US" dirty="0" smtClean="0"/>
              <a:t>a routing </a:t>
            </a:r>
            <a:r>
              <a:rPr lang="en-US" dirty="0"/>
              <a:t>table. When the router is manually informed about what paths it can take, the table is </a:t>
            </a:r>
            <a:r>
              <a:rPr lang="en-US" dirty="0" smtClean="0"/>
              <a:t>called static</a:t>
            </a:r>
            <a:r>
              <a:rPr lang="en-US" dirty="0"/>
              <a:t>, thus the term static routing</a:t>
            </a:r>
            <a:r>
              <a:rPr lang="en-US" dirty="0" smtClean="0"/>
              <a:t>.</a:t>
            </a:r>
          </a:p>
          <a:p>
            <a:r>
              <a:rPr lang="en-US" b="1" dirty="0"/>
              <a:t>Routing </a:t>
            </a:r>
            <a:r>
              <a:rPr lang="en-US" b="1" dirty="0" smtClean="0"/>
              <a:t>Tables: </a:t>
            </a:r>
            <a:r>
              <a:rPr lang="en-US" dirty="0" smtClean="0"/>
              <a:t>Routing </a:t>
            </a:r>
            <a:r>
              <a:rPr lang="en-US" dirty="0"/>
              <a:t>tables are lists of network addresses, </a:t>
            </a:r>
            <a:r>
              <a:rPr lang="en-US" dirty="0" err="1"/>
              <a:t>netmasks</a:t>
            </a:r>
            <a:r>
              <a:rPr lang="en-US" dirty="0"/>
              <a:t>, and </a:t>
            </a:r>
            <a:r>
              <a:rPr lang="en-US" dirty="0" smtClean="0"/>
              <a:t>destination </a:t>
            </a:r>
            <a:r>
              <a:rPr lang="en-US" dirty="0" err="1" smtClean="0"/>
              <a:t>interfaces.</a:t>
            </a:r>
            <a:r>
              <a:rPr lang="en-US" dirty="0" err="1"/>
              <a:t>R</a:t>
            </a:r>
            <a:r>
              <a:rPr lang="en-US" dirty="0" err="1" smtClean="0"/>
              <a:t>outer</a:t>
            </a:r>
            <a:r>
              <a:rPr lang="en-US" dirty="0" smtClean="0"/>
              <a:t> </a:t>
            </a:r>
            <a:r>
              <a:rPr lang="en-US" dirty="0"/>
              <a:t>knows to forward the packet on to that </a:t>
            </a:r>
            <a:r>
              <a:rPr lang="en-US" dirty="0" smtClean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412734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Limitations of Static </a:t>
            </a:r>
            <a:r>
              <a:rPr lang="en-US" b="1" dirty="0" smtClean="0"/>
              <a:t>Routing</a:t>
            </a:r>
          </a:p>
          <a:p>
            <a:r>
              <a:rPr lang="en-US" dirty="0"/>
              <a:t>Static routing is useful </a:t>
            </a:r>
            <a:r>
              <a:rPr lang="en-US" dirty="0" smtClean="0"/>
              <a:t>when only </a:t>
            </a:r>
            <a:r>
              <a:rPr lang="en-US" dirty="0"/>
              <a:t>a handful of networks need to communicate with one another and they aren’t going to </a:t>
            </a:r>
            <a:r>
              <a:rPr lang="en-US" dirty="0" smtClean="0"/>
              <a:t>change often.</a:t>
            </a:r>
          </a:p>
          <a:p>
            <a:r>
              <a:rPr lang="en-US" dirty="0"/>
              <a:t>The biggest limitation is human—you </a:t>
            </a:r>
            <a:r>
              <a:rPr lang="en-US" dirty="0" smtClean="0"/>
              <a:t>are responsible </a:t>
            </a:r>
            <a:r>
              <a:rPr lang="en-US" dirty="0"/>
              <a:t>for updating all of your routers with new information whenever you make any changes</a:t>
            </a:r>
            <a:r>
              <a:rPr lang="en-US" dirty="0" smtClean="0"/>
              <a:t>.</a:t>
            </a:r>
          </a:p>
          <a:p>
            <a:r>
              <a:rPr lang="en-US" dirty="0"/>
              <a:t>L</a:t>
            </a:r>
            <a:r>
              <a:rPr lang="en-US" dirty="0" smtClean="0"/>
              <a:t>imitation </a:t>
            </a:r>
            <a:r>
              <a:rPr lang="en-US" dirty="0"/>
              <a:t>is that the time it takes the router to </a:t>
            </a:r>
            <a:r>
              <a:rPr lang="en-US" dirty="0" smtClean="0"/>
              <a:t>process dozens of routes.</a:t>
            </a:r>
          </a:p>
          <a:p>
            <a:pPr marL="0" indent="0">
              <a:buNone/>
            </a:pPr>
            <a:r>
              <a:rPr lang="en-US" b="1" dirty="0"/>
              <a:t>Dynamic Routing with </a:t>
            </a:r>
            <a:r>
              <a:rPr lang="en-US" b="1" dirty="0" smtClean="0"/>
              <a:t>RIP</a:t>
            </a:r>
          </a:p>
          <a:p>
            <a:r>
              <a:rPr lang="en-US" dirty="0"/>
              <a:t>The idea behind dynamic routing is </a:t>
            </a:r>
            <a:r>
              <a:rPr lang="en-US" dirty="0" smtClean="0"/>
              <a:t>that each </a:t>
            </a:r>
            <a:r>
              <a:rPr lang="en-US" dirty="0"/>
              <a:t>router knows only immediately adjacent networks when it starts up. It then announces to </a:t>
            </a:r>
            <a:r>
              <a:rPr lang="en-US" dirty="0" smtClean="0"/>
              <a:t>other routers </a:t>
            </a:r>
            <a:r>
              <a:rPr lang="en-US" dirty="0"/>
              <a:t>connected to it what it knows, and the other routers reply back with what they know</a:t>
            </a:r>
            <a:r>
              <a:rPr lang="en-US" dirty="0" smtClean="0"/>
              <a:t>.</a:t>
            </a:r>
          </a:p>
          <a:p>
            <a:r>
              <a:rPr lang="en-US" dirty="0"/>
              <a:t>two most commonly </a:t>
            </a:r>
            <a:r>
              <a:rPr lang="en-US"/>
              <a:t>used </a:t>
            </a:r>
            <a:r>
              <a:rPr lang="en-US" smtClean="0"/>
              <a:t>routing protocols </a:t>
            </a:r>
            <a:r>
              <a:rPr lang="en-US" dirty="0"/>
              <a:t>are Routing Information Protocol (RIP) and Open Shortest Path First (OSPF).</a:t>
            </a:r>
          </a:p>
        </p:txBody>
      </p:sp>
    </p:spTree>
    <p:extLst>
      <p:ext uri="{BB962C8B-B14F-4D97-AF65-F5344CB8AC3E}">
        <p14:creationId xmlns:p14="http://schemas.microsoft.com/office/powerpoint/2010/main" val="374993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501"/>
            <a:ext cx="10515600" cy="5576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RIP’s Algorithm (and Why You Should Use OSPF Instead</a:t>
            </a:r>
            <a:r>
              <a:rPr lang="en-US" b="1" dirty="0" smtClean="0"/>
              <a:t>)</a:t>
            </a:r>
          </a:p>
          <a:p>
            <a:r>
              <a:rPr lang="en-US" dirty="0"/>
              <a:t>RIP </a:t>
            </a:r>
            <a:r>
              <a:rPr lang="en-US" dirty="0" smtClean="0"/>
              <a:t>is not </a:t>
            </a:r>
            <a:r>
              <a:rPr lang="en-US" dirty="0"/>
              <a:t>the smartest protocol. Its method of determining which route to take is based on the fewest </a:t>
            </a:r>
            <a:r>
              <a:rPr lang="en-US" dirty="0" smtClean="0"/>
              <a:t>number of </a:t>
            </a:r>
            <a:r>
              <a:rPr lang="en-US" dirty="0"/>
              <a:t>routers (hops) between it and the destination. Although that sounds optimal, what this </a:t>
            </a:r>
            <a:r>
              <a:rPr lang="en-US" dirty="0" smtClean="0"/>
              <a:t>algorithm doesn’t </a:t>
            </a:r>
            <a:r>
              <a:rPr lang="en-US" dirty="0"/>
              <a:t>take into account is how much traffic is on the link or how fast the link </a:t>
            </a:r>
            <a:r>
              <a:rPr lang="en-US" dirty="0" smtClean="0"/>
              <a:t>is.</a:t>
            </a:r>
          </a:p>
          <a:p>
            <a:r>
              <a:rPr lang="en-US" dirty="0"/>
              <a:t>OSPF (Open Shortest Path First) is similar to RIP in how it broadcasts information to </a:t>
            </a:r>
            <a:r>
              <a:rPr lang="en-US" dirty="0" smtClean="0"/>
              <a:t>other routers</a:t>
            </a:r>
            <a:r>
              <a:rPr lang="en-US" dirty="0"/>
              <a:t>. What makes it different is that instead of keeping track of how many hops it takes to get </a:t>
            </a:r>
            <a:r>
              <a:rPr lang="en-US" dirty="0" smtClean="0"/>
              <a:t>from one </a:t>
            </a:r>
            <a:r>
              <a:rPr lang="en-US" dirty="0"/>
              <a:t>router to another, it keeps track of how quickly each router is talking to the others</a:t>
            </a:r>
            <a:r>
              <a:rPr lang="en-US" dirty="0" smtClean="0"/>
              <a:t>.</a:t>
            </a:r>
          </a:p>
          <a:p>
            <a:r>
              <a:rPr lang="en-US" dirty="0"/>
              <a:t>OSPF will share the traffic </a:t>
            </a:r>
            <a:r>
              <a:rPr lang="en-US" dirty="0" smtClean="0"/>
              <a:t>across both </a:t>
            </a:r>
            <a:r>
              <a:rPr lang="en-US" dirty="0"/>
              <a:t>links—a process called equal-cost multipath—thereby making optimal use of </a:t>
            </a:r>
            <a:r>
              <a:rPr lang="en-US" dirty="0" smtClean="0"/>
              <a:t>available resources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5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Wire shark </a:t>
            </a:r>
            <a:r>
              <a:rPr lang="en-US" sz="4000" b="1" dirty="0"/>
              <a:t>(The Tool Formerly Known as Ethereal)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Wire shark </a:t>
            </a:r>
            <a:r>
              <a:rPr lang="en-US" dirty="0"/>
              <a:t>(which used to be known as Ethereal) is a graphical tool for taking packet traces </a:t>
            </a:r>
            <a:r>
              <a:rPr lang="en-US" dirty="0" smtClean="0"/>
              <a:t>and decoding </a:t>
            </a:r>
            <a:r>
              <a:rPr lang="en-US" dirty="0"/>
              <a:t>them. It offers a lot more features than </a:t>
            </a:r>
            <a:r>
              <a:rPr lang="en-US" b="1" dirty="0"/>
              <a:t>tcpdump </a:t>
            </a:r>
            <a:r>
              <a:rPr lang="en-US" dirty="0"/>
              <a:t>and is a great way to peer inside of </a:t>
            </a:r>
            <a:r>
              <a:rPr lang="en-US" dirty="0" smtClean="0"/>
              <a:t>various protocols.</a:t>
            </a:r>
          </a:p>
          <a:p>
            <a:r>
              <a:rPr lang="en-US" dirty="0" smtClean="0"/>
              <a:t>Wire shark </a:t>
            </a:r>
            <a:r>
              <a:rPr lang="en-US" dirty="0"/>
              <a:t>is its cross-platform </a:t>
            </a:r>
            <a:r>
              <a:rPr lang="en-US" dirty="0" smtClean="0"/>
              <a:t>support.</a:t>
            </a:r>
          </a:p>
          <a:p>
            <a:r>
              <a:rPr lang="en-US" b="1" dirty="0"/>
              <a:t>tcpdump </a:t>
            </a:r>
            <a:r>
              <a:rPr lang="en-US" dirty="0"/>
              <a:t>tool offers a quick way to get a handle on the </a:t>
            </a:r>
            <a:r>
              <a:rPr lang="en-US" dirty="0" smtClean="0"/>
              <a:t>situation. Therefore</a:t>
            </a:r>
            <a:r>
              <a:rPr lang="en-US" dirty="0"/>
              <a:t>, learning it will help you get a grip on a lot of situations </a:t>
            </a:r>
            <a:r>
              <a:rPr lang="en-US" dirty="0" smtClean="0"/>
              <a:t>quickly.</a:t>
            </a:r>
          </a:p>
          <a:p>
            <a:r>
              <a:rPr lang="en-US" dirty="0"/>
              <a:t>If you need to capture and save a lot of data, you’ll want to use the </a:t>
            </a:r>
            <a:r>
              <a:rPr lang="en-US" b="1" dirty="0" smtClean="0"/>
              <a:t>tcpdump</a:t>
            </a:r>
            <a:r>
              <a:rPr lang="en-US" dirty="0" smtClean="0"/>
              <a:t> </a:t>
            </a:r>
            <a:r>
              <a:rPr lang="en-US" b="1" dirty="0" smtClean="0"/>
              <a:t>-w </a:t>
            </a:r>
            <a:r>
              <a:rPr lang="en-US" dirty="0"/>
              <a:t>option to write all the </a:t>
            </a:r>
            <a:r>
              <a:rPr lang="en-US" dirty="0" smtClean="0"/>
              <a:t>packets to </a:t>
            </a:r>
            <a:r>
              <a:rPr lang="en-US" dirty="0"/>
              <a:t>disk for later </a:t>
            </a:r>
            <a:r>
              <a:rPr lang="en-US" dirty="0" smtClean="0"/>
              <a:t>processing.</a:t>
            </a:r>
          </a:p>
          <a:p>
            <a:r>
              <a:rPr lang="en-US" dirty="0"/>
              <a:t>To read back the packet trace using </a:t>
            </a:r>
            <a:r>
              <a:rPr lang="en-US" b="1" dirty="0"/>
              <a:t>tcpdump</a:t>
            </a:r>
            <a:r>
              <a:rPr lang="en-US" dirty="0"/>
              <a:t>, use the </a:t>
            </a:r>
            <a:r>
              <a:rPr lang="en-US" b="1" dirty="0"/>
              <a:t>-r </a:t>
            </a:r>
            <a:r>
              <a:rPr lang="en-US" dirty="0"/>
              <a:t>option. When you’re reading back </a:t>
            </a:r>
            <a:r>
              <a:rPr lang="en-US" dirty="0" smtClean="0"/>
              <a:t>a packet </a:t>
            </a:r>
            <a:r>
              <a:rPr lang="en-US" dirty="0"/>
              <a:t>trace, additional filters and options can be applied to affect how the packets will be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1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Performance Impact</a:t>
            </a:r>
          </a:p>
          <a:p>
            <a:r>
              <a:rPr lang="en-US" dirty="0"/>
              <a:t>Taking a packet trace can have a performance impact, especially on a heavily loaded server. </a:t>
            </a:r>
            <a:r>
              <a:rPr lang="en-US" dirty="0" smtClean="0"/>
              <a:t>There are </a:t>
            </a:r>
            <a:r>
              <a:rPr lang="en-US" dirty="0"/>
              <a:t>two parts to the performance piece: the actual capture of packets and the decoding/printing </a:t>
            </a:r>
            <a:r>
              <a:rPr lang="en-US" dirty="0" smtClean="0"/>
              <a:t>of packets.</a:t>
            </a:r>
          </a:p>
          <a:p>
            <a:pPr marL="0" indent="0">
              <a:buNone/>
            </a:pPr>
            <a:r>
              <a:rPr lang="en-US" b="1" dirty="0"/>
              <a:t>Why Is DNS Slow</a:t>
            </a:r>
            <a:r>
              <a:rPr lang="en-US" b="1" dirty="0" smtClean="0"/>
              <a:t>?</a:t>
            </a:r>
          </a:p>
          <a:p>
            <a:r>
              <a:rPr lang="en-US" dirty="0"/>
              <a:t>DNS server managed by your DSL </a:t>
            </a:r>
            <a:r>
              <a:rPr lang="en-US" dirty="0" smtClean="0"/>
              <a:t>provider.</a:t>
            </a:r>
          </a:p>
          <a:p>
            <a:r>
              <a:rPr lang="en-US" dirty="0"/>
              <a:t>Time to take a packet </a:t>
            </a:r>
            <a:r>
              <a:rPr lang="en-US" dirty="0" smtClean="0"/>
              <a:t>trace. Two </a:t>
            </a:r>
            <a:r>
              <a:rPr lang="en-US" dirty="0"/>
              <a:t>protocols are at </a:t>
            </a:r>
            <a:r>
              <a:rPr lang="en-US" dirty="0" smtClean="0"/>
              <a:t>work: DNS </a:t>
            </a:r>
            <a:r>
              <a:rPr lang="en-US" dirty="0"/>
              <a:t>for the hostname resolution and TCP for connection setup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Graphing Initial Sequence Numbers</a:t>
            </a:r>
          </a:p>
          <a:p>
            <a:r>
              <a:rPr lang="en-US" dirty="0"/>
              <a:t>The Initial Sequence Number (ISN) in a TCP connection is the sequence number specified in the </a:t>
            </a:r>
            <a:r>
              <a:rPr lang="en-US" dirty="0" smtClean="0"/>
              <a:t>SYN packet </a:t>
            </a:r>
            <a:r>
              <a:rPr lang="en-US" dirty="0"/>
              <a:t>that starts a connection. For security reasons, it is important that you have a </a:t>
            </a:r>
            <a:r>
              <a:rPr lang="en-US" dirty="0" smtClean="0"/>
              <a:t>sufficiently random </a:t>
            </a:r>
            <a:r>
              <a:rPr lang="en-US" dirty="0"/>
              <a:t>ISN so that others can’t spoof connections to your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gnuplot</a:t>
            </a:r>
            <a:r>
              <a:rPr lang="en-US" b="1" dirty="0"/>
              <a:t> </a:t>
            </a:r>
            <a:r>
              <a:rPr lang="en-US" dirty="0" smtClean="0"/>
              <a:t>to </a:t>
            </a:r>
            <a:r>
              <a:rPr lang="en-US" dirty="0"/>
              <a:t>graph </a:t>
            </a:r>
            <a:r>
              <a:rPr lang="en-US" dirty="0" smtClean="0"/>
              <a:t>these. Works </a:t>
            </a:r>
            <a:r>
              <a:rPr lang="en-US" dirty="0"/>
              <a:t>well with large data </a:t>
            </a:r>
            <a:r>
              <a:rPr lang="en-US" dirty="0" smtClean="0"/>
              <a:t>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9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6037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IPv6</a:t>
            </a:r>
          </a:p>
          <a:p>
            <a:r>
              <a:rPr lang="en-US" dirty="0"/>
              <a:t>IPv6, Internet Protocol version 6, is also referred to as </a:t>
            </a:r>
            <a:r>
              <a:rPr lang="en-US" i="1" dirty="0" err="1" smtClean="0"/>
              <a:t>Ipng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dirty="0"/>
              <a:t>IPv6 offers many new features and improvements over its predecessor, IPv4, including the following:</a:t>
            </a:r>
          </a:p>
          <a:p>
            <a:r>
              <a:rPr lang="en-US" dirty="0"/>
              <a:t>A larger address space</a:t>
            </a:r>
          </a:p>
          <a:p>
            <a:r>
              <a:rPr lang="en-US" dirty="0"/>
              <a:t>Built-in security capabilities; offers Network layer encryption and authentication</a:t>
            </a:r>
          </a:p>
          <a:p>
            <a:r>
              <a:rPr lang="en-US" dirty="0"/>
              <a:t>A simplified header structure</a:t>
            </a:r>
          </a:p>
          <a:p>
            <a:r>
              <a:rPr lang="en-US" dirty="0"/>
              <a:t>Improved routing capabilities</a:t>
            </a:r>
          </a:p>
          <a:p>
            <a:r>
              <a:rPr lang="en-US" dirty="0"/>
              <a:t>Built-in auto-configuration </a:t>
            </a:r>
            <a:r>
              <a:rPr lang="en-US" dirty="0" smtClean="0"/>
              <a:t>capabilities</a:t>
            </a:r>
          </a:p>
          <a:p>
            <a:pPr marL="0" indent="0">
              <a:buNone/>
            </a:pPr>
            <a:r>
              <a:rPr lang="en-US" b="1" dirty="0"/>
              <a:t>IPv6 Address </a:t>
            </a:r>
            <a:r>
              <a:rPr lang="en-US" b="1" dirty="0" smtClean="0"/>
              <a:t>Format</a:t>
            </a:r>
          </a:p>
          <a:p>
            <a:r>
              <a:rPr lang="en-US" dirty="0"/>
              <a:t>IPv6 address is 128 bits </a:t>
            </a:r>
            <a:r>
              <a:rPr lang="en-US" dirty="0" smtClean="0"/>
              <a:t>long.</a:t>
            </a:r>
          </a:p>
          <a:p>
            <a:r>
              <a:rPr lang="en-US" dirty="0"/>
              <a:t>IPv6 address to make it more </a:t>
            </a:r>
            <a:r>
              <a:rPr lang="en-US" dirty="0" smtClean="0"/>
              <a:t>human-friendly.</a:t>
            </a:r>
          </a:p>
          <a:p>
            <a:r>
              <a:rPr lang="en-US" dirty="0"/>
              <a:t>R</a:t>
            </a:r>
            <a:r>
              <a:rPr lang="en-US" dirty="0" smtClean="0"/>
              <a:t>educes </a:t>
            </a:r>
            <a:r>
              <a:rPr lang="en-US" dirty="0"/>
              <a:t>the total length </a:t>
            </a:r>
            <a:r>
              <a:rPr lang="en-US" dirty="0" smtClean="0"/>
              <a:t>to 32 </a:t>
            </a:r>
            <a:r>
              <a:rPr lang="en-US" dirty="0"/>
              <a:t>digits in </a:t>
            </a:r>
            <a:r>
              <a:rPr lang="en-US" dirty="0" smtClean="0"/>
              <a:t>hexadecimal.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4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797"/>
            <a:ext cx="10515600" cy="55491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IPv6 Address </a:t>
            </a:r>
            <a:r>
              <a:rPr lang="en-US" b="1" dirty="0" smtClean="0"/>
              <a:t>Types</a:t>
            </a:r>
          </a:p>
          <a:p>
            <a:r>
              <a:rPr lang="en-US" dirty="0"/>
              <a:t>Three particularly special IPv6 address </a:t>
            </a:r>
            <a:r>
              <a:rPr lang="en-US" dirty="0" smtClean="0"/>
              <a:t>classifications are </a:t>
            </a:r>
            <a:r>
              <a:rPr lang="en-US" i="1" dirty="0"/>
              <a:t>unicast</a:t>
            </a:r>
            <a:r>
              <a:rPr lang="en-US" dirty="0"/>
              <a:t>, </a:t>
            </a:r>
            <a:r>
              <a:rPr lang="en-US" i="1" dirty="0" err="1"/>
              <a:t>anycast</a:t>
            </a:r>
            <a:r>
              <a:rPr lang="en-US" dirty="0"/>
              <a:t>, and </a:t>
            </a:r>
            <a:r>
              <a:rPr lang="en-US" i="1" dirty="0"/>
              <a:t>multicast </a:t>
            </a:r>
            <a:r>
              <a:rPr lang="en-US" dirty="0"/>
              <a:t>addresses</a:t>
            </a:r>
            <a:r>
              <a:rPr lang="en-US" dirty="0" smtClean="0"/>
              <a:t>.</a:t>
            </a:r>
          </a:p>
          <a:p>
            <a:r>
              <a:rPr lang="en-US" b="1" dirty="0"/>
              <a:t>Unicast </a:t>
            </a:r>
            <a:r>
              <a:rPr lang="en-US" b="1" dirty="0" smtClean="0"/>
              <a:t>Addresses: </a:t>
            </a:r>
            <a:r>
              <a:rPr lang="en-US" dirty="0" smtClean="0"/>
              <a:t>A </a:t>
            </a:r>
            <a:r>
              <a:rPr lang="en-US" dirty="0"/>
              <a:t>unicast address in IPv6 refers to a single network interface. Any packet sent to a unicast address </a:t>
            </a:r>
            <a:r>
              <a:rPr lang="en-US" dirty="0" smtClean="0"/>
              <a:t>is meant </a:t>
            </a:r>
            <a:r>
              <a:rPr lang="en-US" dirty="0"/>
              <a:t>for a specific interface on a host</a:t>
            </a:r>
            <a:r>
              <a:rPr lang="en-US" dirty="0" smtClean="0"/>
              <a:t>.</a:t>
            </a:r>
          </a:p>
          <a:p>
            <a:r>
              <a:rPr lang="en-US" b="1" dirty="0" err="1"/>
              <a:t>Anycast</a:t>
            </a:r>
            <a:r>
              <a:rPr lang="en-US" b="1" dirty="0"/>
              <a:t> </a:t>
            </a:r>
            <a:r>
              <a:rPr lang="en-US" b="1" dirty="0" smtClean="0"/>
              <a:t>Addresses: </a:t>
            </a:r>
            <a:r>
              <a:rPr lang="en-US" dirty="0" smtClean="0"/>
              <a:t>An </a:t>
            </a:r>
            <a:r>
              <a:rPr lang="en-US" dirty="0" err="1"/>
              <a:t>anycast</a:t>
            </a:r>
            <a:r>
              <a:rPr lang="en-US" dirty="0"/>
              <a:t> address is a type of IPv6 address that is assigned to multiple </a:t>
            </a:r>
            <a:r>
              <a:rPr lang="en-US" dirty="0" smtClean="0"/>
              <a:t>interfaces.</a:t>
            </a:r>
          </a:p>
          <a:p>
            <a:r>
              <a:rPr lang="en-US" b="1" dirty="0"/>
              <a:t>Multicast </a:t>
            </a:r>
            <a:r>
              <a:rPr lang="en-US" b="1" dirty="0" smtClean="0"/>
              <a:t>Addresses: </a:t>
            </a:r>
            <a:r>
              <a:rPr lang="en-US" dirty="0"/>
              <a:t>A </a:t>
            </a:r>
            <a:r>
              <a:rPr lang="en-US" dirty="0" smtClean="0"/>
              <a:t>packet sent </a:t>
            </a:r>
            <a:r>
              <a:rPr lang="en-US" dirty="0"/>
              <a:t>to a multicast address will be delivered to all the hosts (interfaces) that have the </a:t>
            </a:r>
            <a:r>
              <a:rPr lang="en-US" dirty="0" smtClean="0"/>
              <a:t>multicast address</a:t>
            </a:r>
            <a:r>
              <a:rPr lang="en-US" dirty="0"/>
              <a:t>. The hosts (or interfaces) that make up a multicast group do not necessarily need to share </a:t>
            </a:r>
            <a:r>
              <a:rPr lang="en-US" dirty="0" smtClean="0"/>
              <a:t>the same </a:t>
            </a:r>
            <a:r>
              <a:rPr lang="en-US" dirty="0"/>
              <a:t>prefix and do not need to be connected to the same physical network</a:t>
            </a:r>
            <a:r>
              <a:rPr lang="en-US" dirty="0" smtClean="0"/>
              <a:t>.</a:t>
            </a:r>
          </a:p>
          <a:p>
            <a:r>
              <a:rPr lang="en-US" b="1" dirty="0"/>
              <a:t>IPv6 </a:t>
            </a:r>
            <a:r>
              <a:rPr lang="en-US" b="1" dirty="0" smtClean="0"/>
              <a:t>Backward-Compatibility</a:t>
            </a:r>
          </a:p>
          <a:p>
            <a:r>
              <a:rPr lang="en-US" b="1" dirty="0"/>
              <a:t>Mapped </a:t>
            </a:r>
            <a:r>
              <a:rPr lang="en-US" b="1" dirty="0" smtClean="0"/>
              <a:t>Addresses: </a:t>
            </a:r>
            <a:r>
              <a:rPr lang="en-US" dirty="0"/>
              <a:t>Mapped addresses are special unicast-type addresses used by IPv6 hosts. They are used when </a:t>
            </a:r>
            <a:r>
              <a:rPr lang="en-US" dirty="0" smtClean="0"/>
              <a:t>an IPv6 </a:t>
            </a:r>
            <a:r>
              <a:rPr lang="en-US" dirty="0"/>
              <a:t>host needs to send packets to an IPv4 host via a mostly IPv6 infrastructure</a:t>
            </a:r>
            <a:r>
              <a:rPr lang="en-US" dirty="0" smtClean="0"/>
              <a:t>.</a:t>
            </a:r>
          </a:p>
          <a:p>
            <a:r>
              <a:rPr lang="en-US" b="1" dirty="0"/>
              <a:t>Compatible </a:t>
            </a:r>
            <a:r>
              <a:rPr lang="en-US" b="1" dirty="0" smtClean="0"/>
              <a:t>Addresses: </a:t>
            </a:r>
            <a:r>
              <a:rPr lang="en-US" dirty="0"/>
              <a:t>It can be used when an IPv6 host wants to </a:t>
            </a:r>
            <a:r>
              <a:rPr lang="en-US" dirty="0" smtClean="0"/>
              <a:t>communicate with </a:t>
            </a:r>
            <a:r>
              <a:rPr lang="en-US" dirty="0"/>
              <a:t>another IPv6 host via an IPv4 infrastructure</a:t>
            </a:r>
            <a:r>
              <a:rPr lang="en-US" dirty="0" smtClean="0"/>
              <a:t>.</a:t>
            </a:r>
          </a:p>
          <a:p>
            <a:r>
              <a:rPr lang="en-US" b="1" err="1" smtClean="0"/>
              <a:t>Tunneling</a:t>
            </a:r>
            <a:r>
              <a:rPr lang="en-US" b="1" smtClean="0"/>
              <a:t>: </a:t>
            </a:r>
            <a:r>
              <a:rPr lang="en-US" smtClean="0"/>
              <a:t>This </a:t>
            </a:r>
            <a:r>
              <a:rPr lang="en-US" dirty="0"/>
              <a:t>method is used by IPv6 hosts that need to transmit information over a legacy IPv4 </a:t>
            </a:r>
            <a:r>
              <a:rPr lang="en-US" dirty="0" smtClean="0"/>
              <a:t>infrastructure using </a:t>
            </a:r>
            <a:r>
              <a:rPr lang="en-US" dirty="0"/>
              <a:t>configured tunnels. This is achieved by encapsulating an IPv6 packet in a traditional </a:t>
            </a:r>
            <a:r>
              <a:rPr lang="en-US" dirty="0" smtClean="0"/>
              <a:t>IPv4 packet </a:t>
            </a:r>
            <a:r>
              <a:rPr lang="en-US" dirty="0"/>
              <a:t>and sending it via the IPv4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administrator today, you must have a reasonably strong understanding of </a:t>
            </a:r>
            <a:r>
              <a:rPr lang="en-US" dirty="0" smtClean="0"/>
              <a:t>the network </a:t>
            </a:r>
            <a:r>
              <a:rPr lang="en-US" dirty="0"/>
              <a:t>and the protocols used to communicate over the system network</a:t>
            </a:r>
            <a:r>
              <a:rPr lang="en-US" dirty="0" smtClean="0"/>
              <a:t>.</a:t>
            </a:r>
          </a:p>
          <a:p>
            <a:r>
              <a:rPr lang="en-US" dirty="0"/>
              <a:t>Transmission Control </a:t>
            </a:r>
            <a:r>
              <a:rPr lang="en-US" dirty="0" smtClean="0"/>
              <a:t>Protocol/Internet Protocol</a:t>
            </a:r>
            <a:r>
              <a:rPr lang="en-US" dirty="0"/>
              <a:t>, better known as </a:t>
            </a:r>
            <a:r>
              <a:rPr lang="en-US" dirty="0" smtClean="0"/>
              <a:t>TCP/IP.</a:t>
            </a:r>
          </a:p>
          <a:p>
            <a:r>
              <a:rPr lang="en-US" dirty="0"/>
              <a:t>we will use a wonderful tool called </a:t>
            </a:r>
            <a:r>
              <a:rPr lang="en-US" b="1" dirty="0"/>
              <a:t>tcpdump</a:t>
            </a:r>
            <a:r>
              <a:rPr lang="en-US" dirty="0"/>
              <a:t>, which </a:t>
            </a:r>
            <a:r>
              <a:rPr lang="en-US" dirty="0" smtClean="0"/>
              <a:t>you’ll find </a:t>
            </a:r>
            <a:r>
              <a:rPr lang="en-US" dirty="0"/>
              <a:t>indispensable by the end of the chapter.</a:t>
            </a:r>
          </a:p>
        </p:txBody>
      </p:sp>
    </p:spTree>
    <p:extLst>
      <p:ext uri="{BB962C8B-B14F-4D97-AF65-F5344CB8AC3E}">
        <p14:creationId xmlns:p14="http://schemas.microsoft.com/office/powerpoint/2010/main" val="46567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TCP/IP is built in </a:t>
            </a:r>
            <a:r>
              <a:rPr lang="en-US" dirty="0" smtClean="0"/>
              <a:t>layers</a:t>
            </a:r>
          </a:p>
          <a:p>
            <a:r>
              <a:rPr lang="en-US" dirty="0" smtClean="0"/>
              <a:t>What the </a:t>
            </a:r>
            <a:r>
              <a:rPr lang="en-US" dirty="0"/>
              <a:t>TCP/IP layers are, their relationship to one </a:t>
            </a:r>
            <a:r>
              <a:rPr lang="en-US" dirty="0" smtClean="0"/>
              <a:t>another</a:t>
            </a:r>
          </a:p>
          <a:p>
            <a:r>
              <a:rPr lang="en-US" dirty="0"/>
              <a:t>OSI layers into meanings that are relevant to your </a:t>
            </a:r>
            <a:r>
              <a:rPr lang="en-US" dirty="0" smtClean="0"/>
              <a:t>network</a:t>
            </a:r>
          </a:p>
          <a:p>
            <a:pPr marL="0" indent="0">
              <a:buNone/>
            </a:pPr>
            <a:r>
              <a:rPr lang="en-US" b="1" dirty="0" smtClean="0"/>
              <a:t>Packets</a:t>
            </a:r>
          </a:p>
          <a:p>
            <a:r>
              <a:rPr lang="en-US" dirty="0"/>
              <a:t>Packets contain the data that we want to transmit between our systems as well as </a:t>
            </a:r>
            <a:r>
              <a:rPr lang="en-US" dirty="0" smtClean="0"/>
              <a:t>some control </a:t>
            </a:r>
            <a:r>
              <a:rPr lang="en-US" dirty="0"/>
              <a:t>information that helps networking gear determine where the packet should </a:t>
            </a:r>
            <a:r>
              <a:rPr lang="en-US" dirty="0" smtClean="0"/>
              <a:t>go.</a:t>
            </a:r>
          </a:p>
          <a:p>
            <a:r>
              <a:rPr lang="en-US" dirty="0" smtClean="0"/>
              <a:t>Figures from book.</a:t>
            </a:r>
          </a:p>
          <a:p>
            <a:r>
              <a:rPr lang="en-US" dirty="0" smtClean="0"/>
              <a:t>Packets </a:t>
            </a:r>
            <a:r>
              <a:rPr lang="en-US" dirty="0"/>
              <a:t>are layered by protocol, with the lowest layers </a:t>
            </a:r>
            <a:r>
              <a:rPr lang="en-US" dirty="0" smtClean="0"/>
              <a:t>coming first</a:t>
            </a:r>
            <a:r>
              <a:rPr lang="en-US" dirty="0"/>
              <a:t>. Each protocol uses a </a:t>
            </a:r>
            <a:r>
              <a:rPr lang="en-US" i="1" dirty="0"/>
              <a:t>header </a:t>
            </a:r>
            <a:r>
              <a:rPr lang="en-US" dirty="0"/>
              <a:t>to describe the information needed to move data from one host </a:t>
            </a:r>
            <a:r>
              <a:rPr lang="en-US" dirty="0" smtClean="0"/>
              <a:t>to the </a:t>
            </a:r>
            <a:r>
              <a:rPr lang="en-US" dirty="0"/>
              <a:t>next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Host’s </a:t>
            </a:r>
            <a:r>
              <a:rPr lang="en-US" dirty="0"/>
              <a:t>network card receives a </a:t>
            </a:r>
            <a:r>
              <a:rPr lang="en-US" dirty="0" smtClean="0"/>
              <a:t>packet. Looking </a:t>
            </a:r>
            <a:r>
              <a:rPr lang="en-US" dirty="0"/>
              <a:t>at the destination addresses located in the packet’s </a:t>
            </a:r>
            <a:r>
              <a:rPr lang="en-US" dirty="0" smtClean="0"/>
              <a:t>headers.</a:t>
            </a:r>
            <a:r>
              <a:rPr lang="en-US" dirty="0"/>
              <a:t> If the network card thinks it should accept the packet, </a:t>
            </a:r>
            <a:r>
              <a:rPr lang="en-US" dirty="0" smtClean="0"/>
              <a:t>it keeps </a:t>
            </a:r>
            <a:r>
              <a:rPr lang="en-US" dirty="0"/>
              <a:t>a copy of it in its memory and generates an interrupt to the operating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 calls on the device driver of the </a:t>
            </a:r>
            <a:r>
              <a:rPr lang="en-US" dirty="0" smtClean="0"/>
              <a:t>network interface </a:t>
            </a:r>
            <a:r>
              <a:rPr lang="en-US" dirty="0"/>
              <a:t>card (NIC) to process the new packet</a:t>
            </a:r>
            <a:r>
              <a:rPr lang="en-US" dirty="0" smtClean="0"/>
              <a:t>.</a:t>
            </a:r>
          </a:p>
          <a:p>
            <a:r>
              <a:rPr lang="en-US" dirty="0"/>
              <a:t>Based on the protocol type, the device driver makes </a:t>
            </a:r>
            <a:r>
              <a:rPr lang="en-US" dirty="0" smtClean="0"/>
              <a:t>a note </a:t>
            </a:r>
            <a:r>
              <a:rPr lang="en-US" dirty="0"/>
              <a:t>to the appropriate handler for that protocol that it has a new packet to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 may be doing something important that it needs to finish before letting the </a:t>
            </a:r>
            <a:r>
              <a:rPr lang="en-US" dirty="0" smtClean="0"/>
              <a:t>stack process </a:t>
            </a:r>
            <a:r>
              <a:rPr lang="en-US" dirty="0"/>
              <a:t>the packet</a:t>
            </a:r>
            <a:r>
              <a:rPr lang="en-US" dirty="0" smtClean="0"/>
              <a:t>.</a:t>
            </a:r>
          </a:p>
          <a:p>
            <a:r>
              <a:rPr lang="en-US" dirty="0"/>
              <a:t>The queue simply keeps track </a:t>
            </a:r>
            <a:r>
              <a:rPr lang="en-US" dirty="0" smtClean="0"/>
              <a:t>of the </a:t>
            </a:r>
            <a:r>
              <a:rPr lang="en-US" dirty="0"/>
              <a:t>order in which packets arrive and notes where they are in memory. When the stack is ready </a:t>
            </a:r>
            <a:r>
              <a:rPr lang="en-US" dirty="0" smtClean="0"/>
              <a:t>to process </a:t>
            </a:r>
            <a:r>
              <a:rPr lang="en-US" dirty="0"/>
              <a:t>those packets, it grabs them from the queue in the appropriate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layer processes the packet, appropriate headers are </a:t>
            </a:r>
            <a:r>
              <a:rPr lang="en-US" dirty="0" smtClean="0"/>
              <a:t>removed.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TCP/IP Model and the 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TCP/IP model is an architectural model that helps describe the components of the </a:t>
            </a:r>
            <a:r>
              <a:rPr lang="en-US" dirty="0" smtClean="0"/>
              <a:t>TCP/IP protocol.</a:t>
            </a:r>
          </a:p>
          <a:p>
            <a:r>
              <a:rPr lang="en-US" dirty="0" smtClean="0"/>
              <a:t>Original </a:t>
            </a:r>
            <a:r>
              <a:rPr lang="en-US" dirty="0"/>
              <a:t>TCP/IP model (RFC 1122) </a:t>
            </a:r>
            <a:r>
              <a:rPr lang="en-US" dirty="0" smtClean="0"/>
              <a:t>loosely identifies </a:t>
            </a:r>
            <a:r>
              <a:rPr lang="en-US" dirty="0"/>
              <a:t>four layers: Link layer, Internet layer, Transport layer, and Application layer</a:t>
            </a:r>
            <a:r>
              <a:rPr lang="en-US" dirty="0" smtClean="0"/>
              <a:t>.</a:t>
            </a:r>
          </a:p>
          <a:p>
            <a:r>
              <a:rPr lang="en-US" dirty="0"/>
              <a:t>The OSI model has seven layers: </a:t>
            </a:r>
            <a:r>
              <a:rPr lang="en-US" dirty="0" smtClean="0"/>
              <a:t>Physical layer</a:t>
            </a:r>
            <a:r>
              <a:rPr lang="en-US" dirty="0"/>
              <a:t>, Data Link layer, Network layer, Transport layer, Session layer, Presentation layer, </a:t>
            </a:r>
            <a:r>
              <a:rPr lang="en-US" dirty="0" smtClean="0"/>
              <a:t>and Application </a:t>
            </a:r>
            <a:r>
              <a:rPr lang="en-US" dirty="0"/>
              <a:t>layer</a:t>
            </a:r>
            <a:r>
              <a:rPr lang="en-US" dirty="0" smtClean="0"/>
              <a:t>.</a:t>
            </a:r>
          </a:p>
          <a:p>
            <a:r>
              <a:rPr lang="en-US" dirty="0"/>
              <a:t>Software and hardware network vendors managed </a:t>
            </a:r>
            <a:r>
              <a:rPr lang="en-US" dirty="0" smtClean="0"/>
              <a:t>to make </a:t>
            </a:r>
            <a:r>
              <a:rPr lang="en-US" dirty="0"/>
              <a:t>a mapping, and a general understanding of what each layer of the OSI model represents in </a:t>
            </a:r>
            <a:r>
              <a:rPr lang="en-US" dirty="0" smtClean="0"/>
              <a:t>each layer </a:t>
            </a:r>
            <a:r>
              <a:rPr lang="en-US" dirty="0"/>
              <a:t>of the TCP/IP model has </a:t>
            </a:r>
            <a:r>
              <a:rPr lang="en-US" dirty="0" smtClean="0"/>
              <a:t>emerged.</a:t>
            </a:r>
          </a:p>
          <a:p>
            <a:r>
              <a:rPr lang="en-US" dirty="0"/>
              <a:t>The following section discusses the layers of the OSI </a:t>
            </a:r>
            <a:r>
              <a:rPr lang="en-US" dirty="0" smtClean="0"/>
              <a:t>model: Layer </a:t>
            </a:r>
            <a:r>
              <a:rPr lang="en-US" dirty="0"/>
              <a:t>1 (The Wire</a:t>
            </a:r>
            <a:r>
              <a:rPr lang="en-US" dirty="0" smtClean="0"/>
              <a:t>),</a:t>
            </a:r>
            <a:r>
              <a:rPr lang="en-US" dirty="0"/>
              <a:t> Layer 2 (Ethernet</a:t>
            </a:r>
            <a:r>
              <a:rPr lang="en-US" dirty="0" smtClean="0"/>
              <a:t>),</a:t>
            </a:r>
            <a:r>
              <a:rPr lang="en-US" dirty="0"/>
              <a:t> Layer 3 (IP</a:t>
            </a:r>
            <a:r>
              <a:rPr lang="en-US" dirty="0" smtClean="0"/>
              <a:t>),</a:t>
            </a:r>
            <a:r>
              <a:rPr lang="en-US" dirty="0"/>
              <a:t> Layer 4 (TCP, UDP</a:t>
            </a:r>
            <a:r>
              <a:rPr lang="en-US" dirty="0" smtClean="0"/>
              <a:t>),</a:t>
            </a:r>
            <a:r>
              <a:rPr lang="en-US" dirty="0"/>
              <a:t> Layers 5–7 (HTTP, SSL, XML)</a:t>
            </a:r>
          </a:p>
        </p:txBody>
      </p:sp>
    </p:spTree>
    <p:extLst>
      <p:ext uri="{BB962C8B-B14F-4D97-AF65-F5344CB8AC3E}">
        <p14:creationId xmlns:p14="http://schemas.microsoft.com/office/powerpoint/2010/main" val="429070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Packet headers, as they are typically </a:t>
            </a:r>
            <a:r>
              <a:rPr lang="en-US" dirty="0" smtClean="0"/>
              <a:t>called, are </a:t>
            </a:r>
            <a:r>
              <a:rPr lang="en-US" dirty="0"/>
              <a:t>simply those pieces of information that tell the protocol how to handle the packet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of these headers (Ethernet, IP, TCP, UDP) using the </a:t>
            </a:r>
            <a:r>
              <a:rPr lang="en-US" b="1" dirty="0"/>
              <a:t>tcpdump </a:t>
            </a:r>
            <a:r>
              <a:rPr lang="en-US" dirty="0" smtClean="0"/>
              <a:t>tool.</a:t>
            </a:r>
          </a:p>
          <a:p>
            <a:pPr marL="0" indent="0">
              <a:buNone/>
            </a:pPr>
            <a:r>
              <a:rPr lang="en-US" b="1" dirty="0" smtClean="0"/>
              <a:t>Ethernet</a:t>
            </a:r>
          </a:p>
          <a:p>
            <a:r>
              <a:rPr lang="en-US" dirty="0" smtClean="0"/>
              <a:t>There </a:t>
            </a:r>
            <a:r>
              <a:rPr lang="en-US" dirty="0"/>
              <a:t>are two types of Ethernet headers: 802.3 </a:t>
            </a:r>
            <a:r>
              <a:rPr lang="en-US" dirty="0" smtClean="0"/>
              <a:t>and Ethernet </a:t>
            </a:r>
            <a:r>
              <a:rPr lang="en-US" dirty="0"/>
              <a:t>II</a:t>
            </a:r>
            <a:r>
              <a:rPr lang="en-US" dirty="0" smtClean="0"/>
              <a:t>.</a:t>
            </a:r>
          </a:p>
          <a:p>
            <a:r>
              <a:rPr lang="en-US" dirty="0"/>
              <a:t>The Ethernet header contains three entries: the destination address, the source address, and </a:t>
            </a:r>
            <a:r>
              <a:rPr lang="en-US" dirty="0" smtClean="0"/>
              <a:t>the packet’s </a:t>
            </a:r>
            <a:r>
              <a:rPr lang="en-US" dirty="0"/>
              <a:t>protocol </a:t>
            </a:r>
            <a:r>
              <a:rPr lang="en-US" dirty="0" smtClean="0"/>
              <a:t>type.</a:t>
            </a:r>
          </a:p>
          <a:p>
            <a:r>
              <a:rPr lang="en-US" dirty="0"/>
              <a:t>The packet’s protocol type is a 2-byte value that tells us what protocol this packet should </a:t>
            </a:r>
            <a:r>
              <a:rPr lang="en-US" dirty="0" smtClean="0"/>
              <a:t>be delivered </a:t>
            </a:r>
            <a:r>
              <a:rPr lang="en-US" dirty="0"/>
              <a:t>to on the receiver’s side</a:t>
            </a:r>
            <a:r>
              <a:rPr lang="en-US" dirty="0" smtClean="0"/>
              <a:t>.</a:t>
            </a:r>
          </a:p>
          <a:p>
            <a:r>
              <a:rPr lang="en-US" dirty="0"/>
              <a:t>In 802.3 packets, the destination and source MAC addresses remain in place; however, </a:t>
            </a:r>
            <a:r>
              <a:rPr lang="en-US" dirty="0" smtClean="0"/>
              <a:t>the next </a:t>
            </a:r>
            <a:r>
              <a:rPr lang="en-US" dirty="0"/>
              <a:t>2 bytes represent the length of the packet</a:t>
            </a:r>
            <a:r>
              <a:rPr lang="en-US" dirty="0" smtClean="0"/>
              <a:t>.</a:t>
            </a:r>
          </a:p>
          <a:p>
            <a:r>
              <a:rPr lang="en-US" dirty="0"/>
              <a:t>This tells </a:t>
            </a:r>
            <a:r>
              <a:rPr lang="en-US" b="1" dirty="0"/>
              <a:t>tcpdump </a:t>
            </a:r>
            <a:r>
              <a:rPr lang="en-US" dirty="0"/>
              <a:t>to dump the Ethernet headers along with the TCP and IP headers.</a:t>
            </a:r>
          </a:p>
        </p:txBody>
      </p:sp>
    </p:spTree>
    <p:extLst>
      <p:ext uri="{BB962C8B-B14F-4D97-AF65-F5344CB8AC3E}">
        <p14:creationId xmlns:p14="http://schemas.microsoft.com/office/powerpoint/2010/main" val="213422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IP (IPv4</a:t>
            </a:r>
            <a:r>
              <a:rPr lang="en-US" b="1" dirty="0" smtClean="0"/>
              <a:t>)</a:t>
            </a:r>
          </a:p>
          <a:p>
            <a:r>
              <a:rPr lang="en-US" dirty="0"/>
              <a:t>The first value in the IP header is the version number</a:t>
            </a:r>
            <a:r>
              <a:rPr lang="en-US" dirty="0" smtClean="0"/>
              <a:t>.</a:t>
            </a:r>
          </a:p>
          <a:p>
            <a:r>
              <a:rPr lang="en-US" dirty="0"/>
              <a:t>The next value is the length of the IP </a:t>
            </a:r>
            <a:r>
              <a:rPr lang="en-US" dirty="0" smtClean="0"/>
              <a:t>header.</a:t>
            </a:r>
          </a:p>
          <a:p>
            <a:r>
              <a:rPr lang="en-US" dirty="0"/>
              <a:t>Type of Service (</a:t>
            </a:r>
            <a:r>
              <a:rPr lang="en-US" dirty="0" err="1"/>
              <a:t>ToS</a:t>
            </a:r>
            <a:r>
              <a:rPr lang="en-US" dirty="0"/>
              <a:t>) header tells IP stacks what kind of treatment should be given to </a:t>
            </a:r>
            <a:r>
              <a:rPr lang="en-US" dirty="0" smtClean="0"/>
              <a:t>the packet.</a:t>
            </a:r>
          </a:p>
          <a:p>
            <a:r>
              <a:rPr lang="en-US" dirty="0" smtClean="0"/>
              <a:t>Total </a:t>
            </a:r>
            <a:r>
              <a:rPr lang="en-US" dirty="0"/>
              <a:t>length value tells you how long the complete packet is, including the IP and </a:t>
            </a:r>
            <a:r>
              <a:rPr lang="en-US" dirty="0" smtClean="0"/>
              <a:t>TCP headers.</a:t>
            </a:r>
          </a:p>
          <a:p>
            <a:r>
              <a:rPr lang="en-US" dirty="0"/>
              <a:t>The identification number field is supposed to be a unique number used by a host to identify </a:t>
            </a:r>
            <a:r>
              <a:rPr lang="en-US" dirty="0" smtClean="0"/>
              <a:t>a particular </a:t>
            </a:r>
            <a:r>
              <a:rPr lang="en-US" dirty="0"/>
              <a:t>packet</a:t>
            </a:r>
            <a:r>
              <a:rPr lang="en-US" dirty="0" smtClean="0"/>
              <a:t>.</a:t>
            </a:r>
          </a:p>
          <a:p>
            <a:r>
              <a:rPr lang="en-US" dirty="0"/>
              <a:t>The flags in the IP packet indicate whether the packet is fragmented</a:t>
            </a:r>
            <a:r>
              <a:rPr lang="en-US" dirty="0" smtClean="0"/>
              <a:t>.</a:t>
            </a:r>
          </a:p>
          <a:p>
            <a:r>
              <a:rPr lang="en-US" dirty="0"/>
              <a:t>The fragment offset value tells you which part of the complete packet you are </a:t>
            </a:r>
            <a:r>
              <a:rPr lang="en-US" dirty="0" smtClean="0"/>
              <a:t>receiving.</a:t>
            </a:r>
          </a:p>
          <a:p>
            <a:r>
              <a:rPr lang="en-US" dirty="0"/>
              <a:t>The time-to-live (TTL) field is a number between 0 and 255 that signifies how much time </a:t>
            </a:r>
            <a:r>
              <a:rPr lang="en-US" dirty="0" smtClean="0"/>
              <a:t>a packet </a:t>
            </a:r>
            <a:r>
              <a:rPr lang="en-US" dirty="0"/>
              <a:t>is allowed to have on the network before being dropped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Protocol </a:t>
            </a:r>
            <a:r>
              <a:rPr lang="en-US" dirty="0"/>
              <a:t>field in the IP header tells you to which higher level protocol this packet should </a:t>
            </a:r>
            <a:r>
              <a:rPr lang="en-US" dirty="0" smtClean="0"/>
              <a:t>be delivered.</a:t>
            </a:r>
          </a:p>
          <a:p>
            <a:r>
              <a:rPr lang="en-US" dirty="0"/>
              <a:t>Finally come the numbers that matter the most in an IP header: the source and destination </a:t>
            </a:r>
            <a:r>
              <a:rPr lang="en-US" dirty="0" smtClean="0"/>
              <a:t>IP addresses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0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093"/>
            <a:ext cx="10515600" cy="55218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tcpdump and </a:t>
            </a:r>
            <a:r>
              <a:rPr lang="en-US" b="1" dirty="0" smtClean="0"/>
              <a:t>IP</a:t>
            </a:r>
          </a:p>
          <a:p>
            <a:r>
              <a:rPr lang="en-US" dirty="0"/>
              <a:t>The </a:t>
            </a:r>
            <a:r>
              <a:rPr lang="en-US" b="1" dirty="0"/>
              <a:t>tcpdump </a:t>
            </a:r>
            <a:r>
              <a:rPr lang="en-US" dirty="0"/>
              <a:t>program will continue displaying all matching packets until </a:t>
            </a:r>
            <a:r>
              <a:rPr lang="en-US" dirty="0" smtClean="0"/>
              <a:t>you press </a:t>
            </a:r>
            <a:r>
              <a:rPr lang="en-US" dirty="0"/>
              <a:t>CTRL-C to stop the output. You can ask </a:t>
            </a:r>
            <a:r>
              <a:rPr lang="en-US" b="1" dirty="0"/>
              <a:t>tcpdump </a:t>
            </a:r>
            <a:r>
              <a:rPr lang="en-US" dirty="0"/>
              <a:t>to stop automatically after a fixed number </a:t>
            </a:r>
            <a:r>
              <a:rPr lang="en-US" dirty="0" smtClean="0"/>
              <a:t>of packets </a:t>
            </a:r>
            <a:r>
              <a:rPr lang="en-US" dirty="0"/>
              <a:t>by using the </a:t>
            </a:r>
            <a:r>
              <a:rPr lang="en-US" b="1" dirty="0"/>
              <a:t>-c </a:t>
            </a:r>
            <a:r>
              <a:rPr lang="en-US" dirty="0"/>
              <a:t>parameter followed by the number of packets to look </a:t>
            </a:r>
            <a:r>
              <a:rPr lang="en-US" dirty="0" smtClean="0"/>
              <a:t>for.</a:t>
            </a:r>
          </a:p>
          <a:p>
            <a:r>
              <a:rPr lang="en-US" dirty="0"/>
              <a:t>For TCP and </a:t>
            </a:r>
            <a:r>
              <a:rPr lang="en-US" dirty="0" smtClean="0"/>
              <a:t>UDP packets</a:t>
            </a:r>
            <a:r>
              <a:rPr lang="en-US" dirty="0"/>
              <a:t>, the source and destination will include the port number after the IP address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TCP</a:t>
            </a:r>
          </a:p>
          <a:p>
            <a:r>
              <a:rPr lang="en-US" dirty="0"/>
              <a:t>TCP header is similar to the IP header in that it packs quite a bit of information into a little bit </a:t>
            </a:r>
            <a:r>
              <a:rPr lang="en-US" dirty="0" smtClean="0"/>
              <a:t>of space.</a:t>
            </a:r>
            <a:r>
              <a:rPr lang="en-US" dirty="0"/>
              <a:t> The first two pieces of information in a TCP header are the source and destination port numbers</a:t>
            </a:r>
            <a:r>
              <a:rPr lang="en-US" dirty="0" smtClean="0"/>
              <a:t>.</a:t>
            </a:r>
            <a:r>
              <a:rPr lang="en-US" dirty="0"/>
              <a:t> The port numbers </a:t>
            </a:r>
            <a:r>
              <a:rPr lang="en-US" dirty="0" smtClean="0"/>
              <a:t>are appended </a:t>
            </a:r>
            <a:r>
              <a:rPr lang="en-US" dirty="0"/>
              <a:t>immediately after the IP address</a:t>
            </a:r>
            <a:r>
              <a:rPr lang="en-US" dirty="0" smtClean="0"/>
              <a:t>.</a:t>
            </a:r>
          </a:p>
          <a:p>
            <a:r>
              <a:rPr lang="en-US" dirty="0"/>
              <a:t>The flags </a:t>
            </a:r>
            <a:r>
              <a:rPr lang="en-US" dirty="0" smtClean="0"/>
              <a:t>are </a:t>
            </a:r>
            <a:r>
              <a:rPr lang="en-US" dirty="0"/>
              <a:t>Urgent (URG), Acknowledge (ACK), Push (PSH), Reset (RST), Synchronize (SYN), </a:t>
            </a:r>
            <a:r>
              <a:rPr lang="en-US" dirty="0" smtClean="0"/>
              <a:t>and Finish </a:t>
            </a:r>
            <a:r>
              <a:rPr lang="en-US" dirty="0"/>
              <a:t>(FIN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dirty="0" err="1"/>
              <a:t>seq</a:t>
            </a:r>
            <a:r>
              <a:rPr lang="en-US" b="1" dirty="0"/>
              <a:t> </a:t>
            </a:r>
            <a:r>
              <a:rPr lang="en-US" b="1" dirty="0" smtClean="0"/>
              <a:t>1:6</a:t>
            </a:r>
          </a:p>
          <a:p>
            <a:r>
              <a:rPr lang="en-US" dirty="0" smtClean="0"/>
              <a:t>data </a:t>
            </a:r>
            <a:r>
              <a:rPr lang="en-US" dirty="0"/>
              <a:t>started </a:t>
            </a:r>
            <a:r>
              <a:rPr lang="en-US" dirty="0" smtClean="0"/>
              <a:t>at sequence </a:t>
            </a:r>
            <a:r>
              <a:rPr lang="en-US" dirty="0"/>
              <a:t>number 1 and ended at sequence number 6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ack</a:t>
            </a:r>
            <a:r>
              <a:rPr lang="en-US" b="1" dirty="0"/>
              <a:t> </a:t>
            </a:r>
            <a:r>
              <a:rPr lang="en-US" b="1" dirty="0" smtClean="0"/>
              <a:t>1</a:t>
            </a:r>
          </a:p>
          <a:p>
            <a:r>
              <a:rPr lang="en-US" dirty="0"/>
              <a:t>When the packet has </a:t>
            </a:r>
            <a:r>
              <a:rPr lang="en-US" dirty="0" smtClean="0"/>
              <a:t>the acknowledgment </a:t>
            </a:r>
            <a:r>
              <a:rPr lang="en-US" dirty="0"/>
              <a:t>flag set, it can be used by the receiver to confirm how much data has been </a:t>
            </a:r>
            <a:r>
              <a:rPr lang="en-US" dirty="0" smtClean="0"/>
              <a:t>received from </a:t>
            </a:r>
            <a:r>
              <a:rPr lang="en-US" dirty="0"/>
              <a:t>the sender </a:t>
            </a:r>
            <a:r>
              <a:rPr lang="en-US" dirty="0" smtClean="0"/>
              <a:t> </a:t>
            </a:r>
            <a:r>
              <a:rPr lang="en-US" dirty="0"/>
              <a:t>and also to let the </a:t>
            </a:r>
            <a:r>
              <a:rPr lang="en-US" dirty="0" smtClean="0"/>
              <a:t>sender know </a:t>
            </a:r>
            <a:r>
              <a:rPr lang="en-US" dirty="0"/>
              <a:t>which packets have been properly received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win 5740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next entry in the header is the window size. TCP uses a technique called </a:t>
            </a:r>
            <a:r>
              <a:rPr lang="en-US" i="1" dirty="0" smtClean="0"/>
              <a:t>sliding window</a:t>
            </a:r>
            <a:r>
              <a:rPr lang="en-US" dirty="0"/>
              <a:t>, which allows each side of a connection to tell the other how much buffer space it </a:t>
            </a:r>
            <a:r>
              <a:rPr lang="en-US" dirty="0" smtClean="0"/>
              <a:t>has available </a:t>
            </a:r>
            <a:r>
              <a:rPr lang="en-US" dirty="0"/>
              <a:t>for dealing with connections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UDP (do from book)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9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Complete TCP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TCP supports the concept of a </a:t>
            </a:r>
            <a:r>
              <a:rPr lang="en-US" dirty="0" smtClean="0"/>
              <a:t>connection (both sided data communication).</a:t>
            </a:r>
          </a:p>
          <a:p>
            <a:r>
              <a:rPr lang="en-US" dirty="0"/>
              <a:t>C</a:t>
            </a:r>
            <a:r>
              <a:rPr lang="en-US" dirty="0" smtClean="0"/>
              <a:t>omplete </a:t>
            </a:r>
            <a:r>
              <a:rPr lang="en-US" dirty="0"/>
              <a:t>process of a simple </a:t>
            </a:r>
            <a:r>
              <a:rPr lang="en-US" dirty="0" smtClean="0"/>
              <a:t>HTTP request </a:t>
            </a:r>
            <a:r>
              <a:rPr lang="en-US" dirty="0"/>
              <a:t>and view the process as seen by </a:t>
            </a:r>
            <a:r>
              <a:rPr lang="fr-FR" b="1" dirty="0" err="1" smtClean="0"/>
              <a:t>tcpdump</a:t>
            </a:r>
            <a:r>
              <a:rPr lang="fr-FR" b="1" dirty="0" smtClean="0"/>
              <a:t> </a:t>
            </a:r>
            <a:r>
              <a:rPr lang="fr-FR" b="1" dirty="0"/>
              <a:t>-</a:t>
            </a:r>
            <a:r>
              <a:rPr lang="fr-FR" b="1" dirty="0" err="1"/>
              <a:t>nn</a:t>
            </a:r>
            <a:r>
              <a:rPr lang="fr-FR" b="1" dirty="0"/>
              <a:t> -t port 80</a:t>
            </a:r>
            <a:r>
              <a:rPr lang="en-US" dirty="0" smtClean="0"/>
              <a:t>.</a:t>
            </a:r>
          </a:p>
          <a:p>
            <a:r>
              <a:rPr lang="en-US" b="1" dirty="0"/>
              <a:t>Opening a </a:t>
            </a:r>
            <a:r>
              <a:rPr lang="en-US" b="1" dirty="0" smtClean="0"/>
              <a:t>Connection: </a:t>
            </a:r>
            <a:r>
              <a:rPr lang="en-US" dirty="0" smtClean="0"/>
              <a:t>TCP </a:t>
            </a:r>
            <a:r>
              <a:rPr lang="en-US" dirty="0"/>
              <a:t>undergoes a </a:t>
            </a:r>
            <a:r>
              <a:rPr lang="en-US" i="1" dirty="0"/>
              <a:t>three-way handshake </a:t>
            </a:r>
            <a:r>
              <a:rPr lang="en-US" dirty="0"/>
              <a:t>for every connection that it opens. This allows both sides </a:t>
            </a:r>
            <a:r>
              <a:rPr lang="en-US" dirty="0" smtClean="0"/>
              <a:t>to send </a:t>
            </a:r>
            <a:r>
              <a:rPr lang="en-US" dirty="0"/>
              <a:t>each other their state information and give each other a chance to acknowledge the receipt of </a:t>
            </a:r>
            <a:r>
              <a:rPr lang="en-US" dirty="0" smtClean="0"/>
              <a:t>that data.</a:t>
            </a:r>
          </a:p>
          <a:p>
            <a:r>
              <a:rPr lang="en-US" b="1" dirty="0"/>
              <a:t>Transferring </a:t>
            </a:r>
            <a:r>
              <a:rPr lang="en-US" b="1" dirty="0" smtClean="0"/>
              <a:t>Data: </a:t>
            </a:r>
            <a:r>
              <a:rPr lang="en-US" dirty="0" smtClean="0"/>
              <a:t>HTTP request for web page from client.</a:t>
            </a:r>
            <a:r>
              <a:rPr lang="en-US" dirty="0"/>
              <a:t> Along with the PSH bit is the ACK bit, because TCP always sets the ACK bit on </a:t>
            </a:r>
            <a:r>
              <a:rPr lang="en-US" dirty="0" smtClean="0"/>
              <a:t>outgoing packets.</a:t>
            </a:r>
            <a:r>
              <a:rPr lang="en-US" dirty="0"/>
              <a:t> Linux </a:t>
            </a:r>
            <a:r>
              <a:rPr lang="en-US" dirty="0" smtClean="0"/>
              <a:t>automatically </a:t>
            </a:r>
            <a:r>
              <a:rPr lang="en-US" dirty="0"/>
              <a:t>processes the data and makes it available for the application to </a:t>
            </a:r>
            <a:r>
              <a:rPr lang="en-US" dirty="0" smtClean="0"/>
              <a:t>read. Pure </a:t>
            </a:r>
            <a:r>
              <a:rPr lang="en-US" dirty="0"/>
              <a:t>acknowledgment, meaning that the client did not send any </a:t>
            </a:r>
            <a:r>
              <a:rPr lang="en-US" dirty="0" smtClean="0"/>
              <a:t>data.</a:t>
            </a:r>
          </a:p>
          <a:p>
            <a:r>
              <a:rPr lang="en-US" b="1" dirty="0"/>
              <a:t>Closing the </a:t>
            </a:r>
            <a:r>
              <a:rPr lang="en-US" b="1" dirty="0" smtClean="0"/>
              <a:t>Connection: </a:t>
            </a:r>
            <a:r>
              <a:rPr lang="en-US" dirty="0"/>
              <a:t>S</a:t>
            </a:r>
            <a:r>
              <a:rPr lang="en-US" dirty="0" smtClean="0"/>
              <a:t>hutdown </a:t>
            </a:r>
            <a:r>
              <a:rPr lang="en-US" dirty="0"/>
              <a:t>of the HTTP </a:t>
            </a:r>
            <a:r>
              <a:rPr lang="en-US" dirty="0" smtClean="0"/>
              <a:t>connection.</a:t>
            </a:r>
            <a:r>
              <a:rPr lang="en-US" dirty="0"/>
              <a:t> FIN that both sides are </a:t>
            </a:r>
            <a:r>
              <a:rPr lang="en-US" dirty="0" smtClean="0"/>
              <a:t>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5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ARP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Resolution Protocol (ARP) is a mechanism that allows IP to map Ethernet addresses </a:t>
            </a:r>
            <a:r>
              <a:rPr lang="en-US" dirty="0" smtClean="0"/>
              <a:t>to IP </a:t>
            </a:r>
            <a:r>
              <a:rPr lang="en-US" dirty="0"/>
              <a:t>addresses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Ethernet driver </a:t>
            </a:r>
            <a:r>
              <a:rPr lang="en-US" dirty="0"/>
              <a:t>sends the packet to the ARP handler </a:t>
            </a:r>
            <a:r>
              <a:rPr lang="en-US" dirty="0" smtClean="0"/>
              <a:t>subsystem.</a:t>
            </a:r>
            <a:r>
              <a:rPr lang="en-US" dirty="0"/>
              <a:t> Ethernet addresses to forward packets quickly to the right place and to minimize network congestion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it can’t find the appropriate route entry, IP looks for a default route.</a:t>
            </a:r>
            <a:r>
              <a:rPr lang="en-US" dirty="0"/>
              <a:t> </a:t>
            </a:r>
            <a:r>
              <a:rPr lang="en-US" dirty="0" smtClean="0"/>
              <a:t>Default </a:t>
            </a:r>
            <a:r>
              <a:rPr lang="en-US" dirty="0"/>
              <a:t>route points to a router or firewall that understands how </a:t>
            </a:r>
            <a:r>
              <a:rPr lang="en-US" dirty="0" smtClean="0"/>
              <a:t>to forward </a:t>
            </a:r>
            <a:r>
              <a:rPr lang="en-US" dirty="0"/>
              <a:t>packets to the rest of the world</a:t>
            </a:r>
            <a:r>
              <a:rPr lang="en-US" dirty="0" smtClean="0"/>
              <a:t>.</a:t>
            </a:r>
          </a:p>
          <a:p>
            <a:r>
              <a:rPr lang="en-US" dirty="0"/>
              <a:t>The ARP packet </a:t>
            </a:r>
            <a:r>
              <a:rPr lang="en-US" dirty="0" smtClean="0"/>
              <a:t>header (Figure 11.8)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2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2483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Chap#11</vt:lpstr>
      <vt:lpstr>Introduction</vt:lpstr>
      <vt:lpstr>The Layers</vt:lpstr>
      <vt:lpstr>TCP/IP Model and the OSI Model</vt:lpstr>
      <vt:lpstr>Headers</vt:lpstr>
      <vt:lpstr>PowerPoint Presentation</vt:lpstr>
      <vt:lpstr>PowerPoint Presentation</vt:lpstr>
      <vt:lpstr>A Complete TCP Connection</vt:lpstr>
      <vt:lpstr>How ARP Works</vt:lpstr>
      <vt:lpstr>PowerPoint Presentation</vt:lpstr>
      <vt:lpstr>PowerPoint Presentation</vt:lpstr>
      <vt:lpstr>PowerPoint Presentation</vt:lpstr>
      <vt:lpstr>Wire shark (The Tool Formerly Known as Ethereal)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Chap#11</dc:title>
  <dc:creator>Microsoft account</dc:creator>
  <cp:lastModifiedBy>Microsoft account</cp:lastModifiedBy>
  <cp:revision>72</cp:revision>
  <dcterms:created xsi:type="dcterms:W3CDTF">2021-10-10T18:59:35Z</dcterms:created>
  <dcterms:modified xsi:type="dcterms:W3CDTF">2021-10-12T20:05:35Z</dcterms:modified>
</cp:coreProperties>
</file>