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44" autoAdjust="0"/>
  </p:normalViewPr>
  <p:slideViewPr>
    <p:cSldViewPr snapToGrid="0">
      <p:cViewPr varScale="1">
        <p:scale>
          <a:sx n="68" d="100"/>
          <a:sy n="68" d="100"/>
        </p:scale>
        <p:origin x="7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0F07E-0D90-4870-A989-385F4A7DC47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55040-BA7A-4696-992B-C0DB4832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1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Implication: Importance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55040-BA7A-4696-992B-C0DB48323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24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eth0, with the IP address: 192.168.1.4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55040-BA7A-4696-992B-C0DB483233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6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651F-DCB1-4BB2-B7F1-2F65DA31787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58B0D-5287-4EC2-B9A2-78BB5AD1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5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651F-DCB1-4BB2-B7F1-2F65DA31787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58B0D-5287-4EC2-B9A2-78BB5AD1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5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651F-DCB1-4BB2-B7F1-2F65DA31787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58B0D-5287-4EC2-B9A2-78BB5AD1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9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651F-DCB1-4BB2-B7F1-2F65DA31787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58B0D-5287-4EC2-B9A2-78BB5AD1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0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651F-DCB1-4BB2-B7F1-2F65DA31787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58B0D-5287-4EC2-B9A2-78BB5AD1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6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651F-DCB1-4BB2-B7F1-2F65DA31787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58B0D-5287-4EC2-B9A2-78BB5AD1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2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651F-DCB1-4BB2-B7F1-2F65DA31787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58B0D-5287-4EC2-B9A2-78BB5AD1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1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651F-DCB1-4BB2-B7F1-2F65DA31787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58B0D-5287-4EC2-B9A2-78BB5AD1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3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651F-DCB1-4BB2-B7F1-2F65DA31787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58B0D-5287-4EC2-B9A2-78BB5AD1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9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651F-DCB1-4BB2-B7F1-2F65DA31787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58B0D-5287-4EC2-B9A2-78BB5AD1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0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651F-DCB1-4BB2-B7F1-2F65DA31787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58B0D-5287-4EC2-B9A2-78BB5AD1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0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5651F-DCB1-4BB2-B7F1-2F65DA31787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58B0D-5287-4EC2-B9A2-78BB5AD1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019814"/>
          </a:xfrm>
        </p:spPr>
        <p:txBody>
          <a:bodyPr/>
          <a:lstStyle/>
          <a:p>
            <a:r>
              <a:rPr lang="en-US" b="1" dirty="0" smtClean="0"/>
              <a:t>Chap#15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838735"/>
            <a:ext cx="10515600" cy="1241946"/>
          </a:xfrm>
        </p:spPr>
        <p:txBody>
          <a:bodyPr/>
          <a:lstStyle/>
          <a:p>
            <a:r>
              <a:rPr lang="en-US" dirty="0" smtClean="0"/>
              <a:t>                                                 </a:t>
            </a:r>
            <a:r>
              <a:rPr lang="en-US" sz="4000" b="1" dirty="0" smtClean="0">
                <a:solidFill>
                  <a:schemeClr val="tx1"/>
                </a:solidFill>
              </a:rPr>
              <a:t>Network Security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84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196" y="464024"/>
            <a:ext cx="5528697" cy="5658348"/>
          </a:xfrm>
        </p:spPr>
      </p:pic>
    </p:spTree>
    <p:extLst>
      <p:ext uri="{BB962C8B-B14F-4D97-AF65-F5344CB8AC3E}">
        <p14:creationId xmlns:p14="http://schemas.microsoft.com/office/powerpoint/2010/main" val="1026582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 </a:t>
            </a:r>
            <a:r>
              <a:rPr lang="en-US" dirty="0"/>
              <a:t>Chapter 14, you learned that exploit vectors are of two types: those in which the </a:t>
            </a:r>
            <a:r>
              <a:rPr lang="en-US" dirty="0" smtClean="0"/>
              <a:t>vulnerability(open to attack) is exploitable </a:t>
            </a:r>
            <a:r>
              <a:rPr lang="en-US" dirty="0"/>
              <a:t>locally and those in which the vulnerability is exploitable over a network. The </a:t>
            </a:r>
            <a:r>
              <a:rPr lang="en-US" dirty="0" smtClean="0"/>
              <a:t>former case </a:t>
            </a:r>
            <a:r>
              <a:rPr lang="en-US" dirty="0"/>
              <a:t>was covered in Chapter 14.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latter case is covered in this </a:t>
            </a:r>
            <a:r>
              <a:rPr lang="en-US" dirty="0" smtClean="0"/>
              <a:t>chapter Network </a:t>
            </a:r>
            <a:r>
              <a:rPr lang="en-US" dirty="0"/>
              <a:t>security addresses the problem of attackers sending malicious network traffic to </a:t>
            </a:r>
            <a:r>
              <a:rPr lang="en-US" dirty="0" smtClean="0"/>
              <a:t>your system </a:t>
            </a:r>
            <a:r>
              <a:rPr lang="en-US" dirty="0"/>
              <a:t>with the intent of either making your system unavailable (denial-of-service, or </a:t>
            </a:r>
            <a:r>
              <a:rPr lang="en-US" dirty="0" err="1"/>
              <a:t>DoS</a:t>
            </a:r>
            <a:r>
              <a:rPr lang="en-US" dirty="0"/>
              <a:t>, attack) </a:t>
            </a:r>
            <a:r>
              <a:rPr lang="en-US" dirty="0" smtClean="0"/>
              <a:t>or exploiting </a:t>
            </a:r>
            <a:r>
              <a:rPr lang="en-US" dirty="0"/>
              <a:t>weaknesses in your system to gain access or control of the system. </a:t>
            </a:r>
            <a:endParaRPr lang="en-US" dirty="0" smtClean="0"/>
          </a:p>
          <a:p>
            <a:r>
              <a:rPr lang="en-US" dirty="0" smtClean="0"/>
              <a:t>Network </a:t>
            </a:r>
            <a:r>
              <a:rPr lang="en-US" dirty="0"/>
              <a:t>security is </a:t>
            </a:r>
            <a:r>
              <a:rPr lang="en-US" dirty="0" smtClean="0"/>
              <a:t>not a </a:t>
            </a:r>
            <a:r>
              <a:rPr lang="en-US" dirty="0"/>
              <a:t>substitute for the good local security practices discussed in the previous chapter. Both local </a:t>
            </a:r>
            <a:r>
              <a:rPr lang="en-US" dirty="0" smtClean="0"/>
              <a:t>and network </a:t>
            </a:r>
            <a:r>
              <a:rPr lang="en-US" dirty="0"/>
              <a:t>security approaches are necessary to keep things working the way that you expect them </a:t>
            </a:r>
            <a:r>
              <a:rPr lang="en-US" dirty="0" smtClean="0"/>
              <a:t>to work</a:t>
            </a:r>
            <a:r>
              <a:rPr lang="en-US" dirty="0"/>
              <a:t>.</a:t>
            </a:r>
          </a:p>
          <a:p>
            <a:r>
              <a:rPr lang="en-US" dirty="0"/>
              <a:t>This chapter covers four aspects of network security: tracking services, monitoring </a:t>
            </a:r>
            <a:r>
              <a:rPr lang="en-US" dirty="0" smtClean="0"/>
              <a:t>network services</a:t>
            </a:r>
            <a:r>
              <a:rPr lang="en-US" dirty="0"/>
              <a:t>, handling attacks, and tools for testing. </a:t>
            </a:r>
          </a:p>
        </p:txBody>
      </p:sp>
    </p:spTree>
    <p:extLst>
      <p:ext uri="{BB962C8B-B14F-4D97-AF65-F5344CB8AC3E}">
        <p14:creationId xmlns:p14="http://schemas.microsoft.com/office/powerpoint/2010/main" val="333375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TCP/IP and Network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663"/>
            <a:ext cx="10515600" cy="47303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following discussion assumes you have experience configuring a system for use on a </a:t>
            </a:r>
            <a:r>
              <a:rPr lang="en-US" dirty="0" smtClean="0"/>
              <a:t>TCP/IP network</a:t>
            </a:r>
            <a:r>
              <a:rPr lang="en-US" dirty="0"/>
              <a:t>. Because the focus here is on network security and not an introduction to networking, </a:t>
            </a:r>
            <a:r>
              <a:rPr lang="en-US" dirty="0" smtClean="0"/>
              <a:t>this section </a:t>
            </a:r>
            <a:r>
              <a:rPr lang="en-US" dirty="0"/>
              <a:t>discusses only those parts of TCP/IP affecting your system’s security. If you’re curious </a:t>
            </a:r>
            <a:r>
              <a:rPr lang="en-US" dirty="0" smtClean="0"/>
              <a:t>about TCP/IP’s </a:t>
            </a:r>
            <a:r>
              <a:rPr lang="en-US" dirty="0"/>
              <a:t>internal </a:t>
            </a:r>
            <a:r>
              <a:rPr lang="en-US" dirty="0" smtClean="0"/>
              <a:t>workings.</a:t>
            </a:r>
          </a:p>
          <a:p>
            <a:pPr marL="0" indent="0">
              <a:buNone/>
            </a:pPr>
            <a:r>
              <a:rPr lang="en-US" b="1" dirty="0"/>
              <a:t>The Importance of Port </a:t>
            </a:r>
            <a:r>
              <a:rPr lang="en-US" b="1" dirty="0" smtClean="0"/>
              <a:t>Numbers</a:t>
            </a:r>
          </a:p>
          <a:p>
            <a:r>
              <a:rPr lang="en-US" dirty="0"/>
              <a:t>Every host on an IP-based network has at least one IP address</a:t>
            </a:r>
            <a:r>
              <a:rPr lang="en-US" dirty="0" smtClean="0"/>
              <a:t>.</a:t>
            </a:r>
          </a:p>
          <a:p>
            <a:r>
              <a:rPr lang="en-US" dirty="0"/>
              <a:t>TCP/IP adds a component identifying a TCP (or User Datagram </a:t>
            </a:r>
            <a:r>
              <a:rPr lang="en-US" dirty="0" smtClean="0"/>
              <a:t>Protocol [UDP</a:t>
            </a:r>
            <a:r>
              <a:rPr lang="en-US" dirty="0"/>
              <a:t>]) </a:t>
            </a:r>
            <a:r>
              <a:rPr lang="en-US" i="1" dirty="0"/>
              <a:t>port</a:t>
            </a:r>
            <a:r>
              <a:rPr lang="en-US" dirty="0"/>
              <a:t>. Every connection from one host to another has a </a:t>
            </a:r>
            <a:r>
              <a:rPr lang="en-US" i="1" dirty="0"/>
              <a:t>source port </a:t>
            </a:r>
            <a:r>
              <a:rPr lang="en-US" dirty="0"/>
              <a:t>and a </a:t>
            </a:r>
            <a:r>
              <a:rPr lang="en-US" i="1" dirty="0"/>
              <a:t>destination </a:t>
            </a:r>
            <a:r>
              <a:rPr lang="en-US" i="1" dirty="0" smtClean="0"/>
              <a:t>port</a:t>
            </a:r>
            <a:r>
              <a:rPr lang="en-US" dirty="0" smtClean="0"/>
              <a:t>. Each </a:t>
            </a:r>
            <a:r>
              <a:rPr lang="en-US" dirty="0"/>
              <a:t>port is labeled with an integer between 0 and 65535</a:t>
            </a:r>
            <a:r>
              <a:rPr lang="en-US" dirty="0" smtClean="0"/>
              <a:t>.</a:t>
            </a:r>
          </a:p>
          <a:p>
            <a:r>
              <a:rPr lang="en-US" dirty="0"/>
              <a:t>To identify every unique connection possible between two hosts, the operating system keeps </a:t>
            </a:r>
            <a:r>
              <a:rPr lang="en-US" dirty="0" smtClean="0"/>
              <a:t>track of </a:t>
            </a:r>
            <a:r>
              <a:rPr lang="en-US" dirty="0"/>
              <a:t>four pieces of information: the source IP address, the destination IP address, the source </a:t>
            </a:r>
            <a:r>
              <a:rPr lang="en-US" dirty="0" smtClean="0"/>
              <a:t>port number(</a:t>
            </a:r>
            <a:r>
              <a:rPr lang="en-US" dirty="0"/>
              <a:t>source operating system</a:t>
            </a:r>
            <a:r>
              <a:rPr lang="en-US" dirty="0" smtClean="0"/>
              <a:t>), </a:t>
            </a:r>
            <a:r>
              <a:rPr lang="en-US" dirty="0"/>
              <a:t>and the destination port </a:t>
            </a:r>
            <a:r>
              <a:rPr lang="en-US" dirty="0" smtClean="0"/>
              <a:t>number(</a:t>
            </a:r>
            <a:r>
              <a:rPr lang="en-US" dirty="0"/>
              <a:t>host-to-host connections</a:t>
            </a:r>
            <a:r>
              <a:rPr lang="en-US" dirty="0" smtClean="0"/>
              <a:t>).</a:t>
            </a:r>
          </a:p>
          <a:p>
            <a:r>
              <a:rPr lang="en-US" dirty="0"/>
              <a:t>port 80 is the well-known service port for </a:t>
            </a:r>
            <a:r>
              <a:rPr lang="en-US" dirty="0" smtClean="0"/>
              <a:t>HTTP.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83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210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Tracking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7230"/>
            <a:ext cx="10515600" cy="513973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services provided by a server are what make it a server. The ability to provide the service </a:t>
            </a:r>
            <a:r>
              <a:rPr lang="en-US" dirty="0" smtClean="0"/>
              <a:t>is accomplished </a:t>
            </a:r>
            <a:r>
              <a:rPr lang="en-US" dirty="0"/>
              <a:t>by processes that bind to network ports and listen to the requests </a:t>
            </a:r>
            <a:r>
              <a:rPr lang="en-US" dirty="0" smtClean="0"/>
              <a:t>coming in.</a:t>
            </a:r>
          </a:p>
          <a:p>
            <a:r>
              <a:rPr lang="en-US" dirty="0" smtClean="0"/>
              <a:t>This section discusses the usage of the </a:t>
            </a:r>
            <a:r>
              <a:rPr lang="en-US" b="1" dirty="0" err="1" smtClean="0"/>
              <a:t>netstat</a:t>
            </a:r>
            <a:r>
              <a:rPr lang="en-US" b="1" dirty="0" smtClean="0"/>
              <a:t> </a:t>
            </a:r>
            <a:r>
              <a:rPr lang="en-US" dirty="0" smtClean="0"/>
              <a:t>command, a tool for tracking network connections in </a:t>
            </a:r>
            <a:r>
              <a:rPr lang="en-US" dirty="0"/>
              <a:t>your system. It is, without a doubt, one of the most </a:t>
            </a:r>
            <a:r>
              <a:rPr lang="en-US" dirty="0" smtClean="0"/>
              <a:t>useful debugging </a:t>
            </a:r>
            <a:r>
              <a:rPr lang="en-US" dirty="0"/>
              <a:t>tools in your arsenal </a:t>
            </a:r>
            <a:r>
              <a:rPr lang="en-US" dirty="0" smtClean="0"/>
              <a:t>for troubleshooting </a:t>
            </a:r>
            <a:r>
              <a:rPr lang="en-US" dirty="0"/>
              <a:t>security and day-to-day network problems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Using the </a:t>
            </a:r>
            <a:r>
              <a:rPr lang="en-US" b="1" dirty="0" err="1"/>
              <a:t>netstat</a:t>
            </a:r>
            <a:r>
              <a:rPr lang="en-US" b="1" dirty="0"/>
              <a:t> </a:t>
            </a:r>
            <a:r>
              <a:rPr lang="en-US" b="1" dirty="0" smtClean="0"/>
              <a:t>Command</a:t>
            </a:r>
          </a:p>
          <a:p>
            <a:r>
              <a:rPr lang="en-US" dirty="0"/>
              <a:t>To track what ports are open and what ports have processes listening to them, we use the </a:t>
            </a:r>
            <a:r>
              <a:rPr lang="en-US" b="1" dirty="0" err="1" smtClean="0"/>
              <a:t>netstat</a:t>
            </a:r>
            <a:r>
              <a:rPr lang="en-US" b="1" dirty="0" smtClean="0"/>
              <a:t> </a:t>
            </a:r>
            <a:r>
              <a:rPr lang="en-US" dirty="0" smtClean="0"/>
              <a:t>command.</a:t>
            </a:r>
            <a:r>
              <a:rPr lang="en-US" dirty="0"/>
              <a:t> That means we’ll see not only the connections that are actually </a:t>
            </a:r>
            <a:r>
              <a:rPr lang="en-US" dirty="0" smtClean="0"/>
              <a:t>working over </a:t>
            </a:r>
            <a:r>
              <a:rPr lang="en-US" dirty="0"/>
              <a:t>the network, but also the </a:t>
            </a:r>
            <a:r>
              <a:rPr lang="en-US" dirty="0" err="1"/>
              <a:t>interprocess</a:t>
            </a:r>
            <a:r>
              <a:rPr lang="en-US" dirty="0"/>
              <a:t> </a:t>
            </a:r>
            <a:r>
              <a:rPr lang="en-US" dirty="0" smtClean="0"/>
              <a:t>communications.</a:t>
            </a:r>
          </a:p>
          <a:p>
            <a:r>
              <a:rPr lang="en-US" b="1" dirty="0" err="1"/>
              <a:t>netstat</a:t>
            </a:r>
            <a:r>
              <a:rPr lang="en-US" b="1" dirty="0"/>
              <a:t> </a:t>
            </a:r>
            <a:r>
              <a:rPr lang="en-US" dirty="0"/>
              <a:t>to show us all ports (</a:t>
            </a:r>
            <a:r>
              <a:rPr lang="en-US" b="1" dirty="0"/>
              <a:t>-a</a:t>
            </a:r>
            <a:r>
              <a:rPr lang="en-US" dirty="0"/>
              <a:t>)—whether they are listening or actually connected—for TCP (</a:t>
            </a:r>
            <a:r>
              <a:rPr lang="en-US" b="1" dirty="0"/>
              <a:t>-</a:t>
            </a:r>
            <a:r>
              <a:rPr lang="en-US" b="1" dirty="0" smtClean="0"/>
              <a:t>t</a:t>
            </a:r>
            <a:r>
              <a:rPr lang="en-US" dirty="0" smtClean="0"/>
              <a:t>) and </a:t>
            </a:r>
            <a:r>
              <a:rPr lang="en-US" dirty="0"/>
              <a:t>UD(</a:t>
            </a:r>
            <a:r>
              <a:rPr lang="en-US" b="1" dirty="0"/>
              <a:t>-u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b="1" dirty="0"/>
              <a:t>Security Implications of </a:t>
            </a:r>
            <a:r>
              <a:rPr lang="en-US" b="1" dirty="0" err="1"/>
              <a:t>netstat’s</a:t>
            </a:r>
            <a:r>
              <a:rPr lang="en-US" b="1" dirty="0"/>
              <a:t> </a:t>
            </a:r>
            <a:r>
              <a:rPr lang="en-US" b="1" dirty="0" smtClean="0"/>
              <a:t>Output</a:t>
            </a:r>
          </a:p>
          <a:p>
            <a:r>
              <a:rPr lang="en-US" dirty="0"/>
              <a:t>To see which process is associated with a port, use the </a:t>
            </a:r>
            <a:r>
              <a:rPr lang="en-US" b="1" dirty="0" smtClean="0"/>
              <a:t>–p </a:t>
            </a:r>
            <a:r>
              <a:rPr lang="en-US" dirty="0" smtClean="0"/>
              <a:t>option </a:t>
            </a:r>
            <a:r>
              <a:rPr lang="en-US" dirty="0"/>
              <a:t>with </a:t>
            </a:r>
            <a:r>
              <a:rPr lang="en-US" b="1" dirty="0" err="1"/>
              <a:t>netstat</a:t>
            </a:r>
            <a:r>
              <a:rPr lang="en-US" dirty="0" smtClean="0"/>
              <a:t>.</a:t>
            </a:r>
          </a:p>
          <a:p>
            <a:r>
              <a:rPr lang="en-US" dirty="0"/>
              <a:t>rule of thumb is </a:t>
            </a:r>
            <a:r>
              <a:rPr lang="en-US" dirty="0" smtClean="0"/>
              <a:t>that the </a:t>
            </a:r>
            <a:r>
              <a:rPr lang="en-US" dirty="0"/>
              <a:t>side whose port number is greater than 1024 is the side that originated the connection.</a:t>
            </a:r>
          </a:p>
        </p:txBody>
      </p:sp>
    </p:spTree>
    <p:extLst>
      <p:ext uri="{BB962C8B-B14F-4D97-AF65-F5344CB8AC3E}">
        <p14:creationId xmlns:p14="http://schemas.microsoft.com/office/powerpoint/2010/main" val="418037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0752"/>
            <a:ext cx="10515600" cy="527621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Binding to an </a:t>
            </a:r>
            <a:r>
              <a:rPr lang="en-US" b="1" dirty="0" smtClean="0"/>
              <a:t>Interface</a:t>
            </a:r>
          </a:p>
          <a:p>
            <a:r>
              <a:rPr lang="en-US" dirty="0"/>
              <a:t>A common approach to improving the security of a service running on your server is to make it </a:t>
            </a:r>
            <a:r>
              <a:rPr lang="en-US" dirty="0" smtClean="0"/>
              <a:t>such that </a:t>
            </a:r>
            <a:r>
              <a:rPr lang="en-US" dirty="0"/>
              <a:t>it binds only to a specific network interface</a:t>
            </a:r>
            <a:r>
              <a:rPr lang="en-US" dirty="0" smtClean="0"/>
              <a:t>.</a:t>
            </a:r>
          </a:p>
          <a:p>
            <a:r>
              <a:rPr lang="en-US" dirty="0"/>
              <a:t>you arrange that connections will have to originate from </a:t>
            </a:r>
            <a:r>
              <a:rPr lang="en-US" dirty="0" smtClean="0"/>
              <a:t>the server </a:t>
            </a:r>
            <a:r>
              <a:rPr lang="en-US" dirty="0"/>
              <a:t>itself to communicate with the service.</a:t>
            </a:r>
          </a:p>
        </p:txBody>
      </p:sp>
    </p:spTree>
    <p:extLst>
      <p:ext uri="{BB962C8B-B14F-4D97-AF65-F5344CB8AC3E}">
        <p14:creationId xmlns:p14="http://schemas.microsoft.com/office/powerpoint/2010/main" val="237650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Shutting Down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Shutting Down </a:t>
            </a:r>
            <a:r>
              <a:rPr lang="en-US" b="1" dirty="0" err="1"/>
              <a:t>xinetd</a:t>
            </a:r>
            <a:r>
              <a:rPr lang="en-US" b="1" dirty="0"/>
              <a:t> and </a:t>
            </a:r>
            <a:r>
              <a:rPr lang="en-US" b="1" dirty="0" err="1" smtClean="0"/>
              <a:t>inetd</a:t>
            </a:r>
            <a:r>
              <a:rPr lang="en-US" b="1" dirty="0" smtClean="0"/>
              <a:t>(old sys) Services</a:t>
            </a:r>
          </a:p>
          <a:p>
            <a:r>
              <a:rPr lang="en-US" dirty="0"/>
              <a:t>To shut down a service that is started via the </a:t>
            </a:r>
            <a:r>
              <a:rPr lang="en-US" b="1" dirty="0" err="1"/>
              <a:t>xinetd</a:t>
            </a:r>
            <a:r>
              <a:rPr lang="en-US" b="1" dirty="0"/>
              <a:t> </a:t>
            </a:r>
            <a:r>
              <a:rPr lang="en-US" dirty="0"/>
              <a:t>program, simply edit the service’s </a:t>
            </a:r>
            <a:r>
              <a:rPr lang="en-US" dirty="0" smtClean="0"/>
              <a:t>configuration file </a:t>
            </a:r>
            <a:r>
              <a:rPr lang="en-US" dirty="0"/>
              <a:t>under the </a:t>
            </a:r>
            <a:r>
              <a:rPr lang="en-US" b="1" dirty="0"/>
              <a:t>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xinetd.d</a:t>
            </a:r>
            <a:r>
              <a:rPr lang="en-US" b="1" dirty="0"/>
              <a:t>/ </a:t>
            </a:r>
            <a:r>
              <a:rPr lang="en-US" dirty="0"/>
              <a:t>directory and set the value of the </a:t>
            </a:r>
            <a:r>
              <a:rPr lang="en-US" b="1" dirty="0"/>
              <a:t>disable </a:t>
            </a:r>
            <a:r>
              <a:rPr lang="en-US" dirty="0"/>
              <a:t>directive to </a:t>
            </a:r>
            <a:r>
              <a:rPr lang="en-US" b="1" dirty="0"/>
              <a:t>Yes</a:t>
            </a:r>
            <a:r>
              <a:rPr lang="en-US" dirty="0" smtClean="0"/>
              <a:t>.</a:t>
            </a:r>
          </a:p>
          <a:p>
            <a:r>
              <a:rPr lang="en-US" dirty="0"/>
              <a:t>use the </a:t>
            </a:r>
            <a:r>
              <a:rPr lang="en-US" b="1" dirty="0" err="1"/>
              <a:t>chkconfig</a:t>
            </a:r>
            <a:r>
              <a:rPr lang="en-US" b="1" dirty="0"/>
              <a:t> </a:t>
            </a:r>
            <a:r>
              <a:rPr lang="en-US" dirty="0"/>
              <a:t>command to </a:t>
            </a:r>
            <a:r>
              <a:rPr lang="en-US" dirty="0" smtClean="0"/>
              <a:t>disable the </a:t>
            </a:r>
            <a:r>
              <a:rPr lang="en-US" dirty="0"/>
              <a:t>service managed by </a:t>
            </a:r>
            <a:r>
              <a:rPr lang="en-US" b="1" dirty="0" err="1"/>
              <a:t>xinetd</a:t>
            </a:r>
            <a:r>
              <a:rPr lang="en-US" dirty="0" smtClean="0"/>
              <a:t>.</a:t>
            </a:r>
          </a:p>
          <a:p>
            <a:r>
              <a:rPr lang="en-US" dirty="0"/>
              <a:t>On Linux distributions running </a:t>
            </a:r>
            <a:r>
              <a:rPr lang="en-US" b="1" dirty="0" err="1"/>
              <a:t>systemd</a:t>
            </a:r>
            <a:r>
              <a:rPr lang="en-US" b="1" dirty="0"/>
              <a:t> </a:t>
            </a:r>
            <a:r>
              <a:rPr lang="en-US" dirty="0"/>
              <a:t>(such as Fedora), you can alternatively disable a </a:t>
            </a:r>
            <a:r>
              <a:rPr lang="en-US" dirty="0" smtClean="0"/>
              <a:t>service using </a:t>
            </a:r>
            <a:r>
              <a:rPr lang="en-US" dirty="0"/>
              <a:t>the </a:t>
            </a:r>
            <a:r>
              <a:rPr lang="en-US" b="1" dirty="0" err="1"/>
              <a:t>systemctl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Shutting Down Non-</a:t>
            </a:r>
            <a:r>
              <a:rPr lang="en-US" b="1" dirty="0" err="1"/>
              <a:t>xinetd</a:t>
            </a:r>
            <a:r>
              <a:rPr lang="en-US" b="1" dirty="0"/>
              <a:t> </a:t>
            </a:r>
            <a:r>
              <a:rPr lang="en-US" b="1" dirty="0" smtClean="0"/>
              <a:t>Services</a:t>
            </a:r>
          </a:p>
          <a:p>
            <a:r>
              <a:rPr lang="en-US" dirty="0"/>
              <a:t>Linux </a:t>
            </a:r>
            <a:r>
              <a:rPr lang="en-US" dirty="0" err="1"/>
              <a:t>distros</a:t>
            </a:r>
            <a:r>
              <a:rPr lang="en-US" dirty="0"/>
              <a:t> support use of the </a:t>
            </a:r>
            <a:r>
              <a:rPr lang="en-US" b="1" dirty="0" err="1"/>
              <a:t>chkconfig</a:t>
            </a:r>
            <a:r>
              <a:rPr lang="en-US" b="1" dirty="0"/>
              <a:t> </a:t>
            </a:r>
            <a:r>
              <a:rPr lang="en-US" dirty="0"/>
              <a:t>program, which provides an </a:t>
            </a:r>
            <a:r>
              <a:rPr lang="en-US" dirty="0" smtClean="0"/>
              <a:t>easy way </a:t>
            </a:r>
            <a:r>
              <a:rPr lang="en-US" dirty="0"/>
              <a:t>to enable and disable individual services. For example, to disable the </a:t>
            </a:r>
            <a:r>
              <a:rPr lang="en-US" b="1" dirty="0" err="1"/>
              <a:t>rpcbind</a:t>
            </a:r>
            <a:r>
              <a:rPr lang="en-US" b="1" dirty="0"/>
              <a:t> </a:t>
            </a:r>
            <a:r>
              <a:rPr lang="en-US" dirty="0"/>
              <a:t>service </a:t>
            </a:r>
            <a:r>
              <a:rPr lang="en-US" dirty="0" smtClean="0"/>
              <a:t>from starting </a:t>
            </a:r>
            <a:r>
              <a:rPr lang="en-US" dirty="0"/>
              <a:t>in </a:t>
            </a:r>
            <a:r>
              <a:rPr lang="en-US" dirty="0" err="1"/>
              <a:t>runlevels</a:t>
            </a:r>
            <a:r>
              <a:rPr lang="en-US" dirty="0"/>
              <a:t> 3 and 5 on such </a:t>
            </a:r>
            <a:r>
              <a:rPr lang="en-US" dirty="0" smtClean="0"/>
              <a:t>systems.</a:t>
            </a:r>
          </a:p>
          <a:p>
            <a:pPr marL="0" indent="0">
              <a:buNone/>
            </a:pPr>
            <a:r>
              <a:rPr lang="en-US" b="1" dirty="0"/>
              <a:t>Shutting Down Services in a Distribution-Independent </a:t>
            </a:r>
            <a:r>
              <a:rPr lang="en-US" b="1" dirty="0" smtClean="0"/>
              <a:t>Way</a:t>
            </a:r>
          </a:p>
          <a:p>
            <a:r>
              <a:rPr lang="en-US" dirty="0"/>
              <a:t>use the </a:t>
            </a:r>
            <a:r>
              <a:rPr lang="en-US" b="1" dirty="0" err="1" smtClean="0"/>
              <a:t>ps</a:t>
            </a:r>
            <a:r>
              <a:rPr lang="en-US" b="1" dirty="0" smtClean="0"/>
              <a:t> </a:t>
            </a:r>
            <a:r>
              <a:rPr lang="en-US" dirty="0" smtClean="0"/>
              <a:t>command </a:t>
            </a:r>
            <a:r>
              <a:rPr lang="en-US" dirty="0"/>
              <a:t>to find the process ID number and then the </a:t>
            </a:r>
            <a:r>
              <a:rPr lang="en-US" b="1" dirty="0"/>
              <a:t>kill </a:t>
            </a:r>
            <a:r>
              <a:rPr lang="en-US" dirty="0"/>
              <a:t>command to terminate the process.</a:t>
            </a:r>
          </a:p>
        </p:txBody>
      </p:sp>
    </p:spTree>
    <p:extLst>
      <p:ext uri="{BB962C8B-B14F-4D97-AF65-F5344CB8AC3E}">
        <p14:creationId xmlns:p14="http://schemas.microsoft.com/office/powerpoint/2010/main" val="1046918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Monitoring Your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Making the Best Use of </a:t>
            </a:r>
            <a:r>
              <a:rPr lang="en-US" b="1" dirty="0" smtClean="0"/>
              <a:t>syslog</a:t>
            </a:r>
          </a:p>
          <a:p>
            <a:r>
              <a:rPr lang="en-US" b="1" dirty="0" err="1" smtClean="0"/>
              <a:t>Rsyslog</a:t>
            </a:r>
            <a:r>
              <a:rPr lang="en-US" dirty="0" smtClean="0"/>
              <a:t> include </a:t>
            </a:r>
            <a:r>
              <a:rPr lang="en-US" dirty="0"/>
              <a:t>security-related messages, such as who has logged into </a:t>
            </a:r>
            <a:r>
              <a:rPr lang="en-US" dirty="0" smtClean="0"/>
              <a:t>the system</a:t>
            </a:r>
            <a:r>
              <a:rPr lang="en-US" dirty="0"/>
              <a:t>, when they logged in, and so </a:t>
            </a:r>
            <a:r>
              <a:rPr lang="en-US" dirty="0" smtClean="0"/>
              <a:t>forth.</a:t>
            </a:r>
          </a:p>
          <a:p>
            <a:r>
              <a:rPr lang="en-US" b="1" dirty="0"/>
              <a:t>Log </a:t>
            </a:r>
            <a:r>
              <a:rPr lang="en-US" b="1" dirty="0" err="1" smtClean="0"/>
              <a:t>Parsing:</a:t>
            </a:r>
            <a:r>
              <a:rPr lang="en-US" dirty="0" err="1"/>
              <a:t>To</a:t>
            </a:r>
            <a:r>
              <a:rPr lang="en-US" dirty="0"/>
              <a:t> ease the drudgery, pick up a text on </a:t>
            </a:r>
            <a:r>
              <a:rPr lang="en-US" dirty="0" smtClean="0"/>
              <a:t>a scripting </a:t>
            </a:r>
            <a:r>
              <a:rPr lang="en-US" dirty="0"/>
              <a:t>language </a:t>
            </a:r>
            <a:r>
              <a:rPr lang="en-US" dirty="0" smtClean="0"/>
              <a:t>and </a:t>
            </a:r>
            <a:r>
              <a:rPr lang="en-US" dirty="0"/>
              <a:t>write small scripts to parse out the logs. A well-designed </a:t>
            </a:r>
            <a:r>
              <a:rPr lang="en-US" dirty="0" smtClean="0"/>
              <a:t>script works </a:t>
            </a:r>
            <a:r>
              <a:rPr lang="en-US" dirty="0"/>
              <a:t>by throwing away what it recognizes as normal behavior and showing everything else</a:t>
            </a:r>
            <a:r>
              <a:rPr lang="en-US" dirty="0" smtClean="0"/>
              <a:t>.</a:t>
            </a:r>
            <a:r>
              <a:rPr lang="en-US" dirty="0"/>
              <a:t> This is an effective way to detect attempted break-ins and possible security </a:t>
            </a:r>
            <a:r>
              <a:rPr lang="en-US" dirty="0" smtClean="0"/>
              <a:t>gaps.</a:t>
            </a:r>
          </a:p>
          <a:p>
            <a:r>
              <a:rPr lang="en-US" b="1" dirty="0"/>
              <a:t>Storing Log </a:t>
            </a:r>
            <a:r>
              <a:rPr lang="en-US" b="1" dirty="0" smtClean="0"/>
              <a:t>Entries: </a:t>
            </a:r>
            <a:r>
              <a:rPr lang="en-US" dirty="0" smtClean="0"/>
              <a:t>dedicating </a:t>
            </a:r>
            <a:r>
              <a:rPr lang="en-US" dirty="0"/>
              <a:t>a single host on your network to storing log </a:t>
            </a:r>
            <a:r>
              <a:rPr lang="en-US" dirty="0" smtClean="0"/>
              <a:t>entries (centralized).</a:t>
            </a:r>
            <a:endParaRPr lang="en-US" b="1" dirty="0" smtClean="0"/>
          </a:p>
          <a:p>
            <a:r>
              <a:rPr lang="en-US" b="1" dirty="0" smtClean="0"/>
              <a:t>Monitoring </a:t>
            </a:r>
            <a:r>
              <a:rPr lang="en-US" b="1" dirty="0"/>
              <a:t>Bandwidth with </a:t>
            </a:r>
            <a:r>
              <a:rPr lang="en-US" b="1" dirty="0" smtClean="0"/>
              <a:t>MRTG</a:t>
            </a:r>
          </a:p>
          <a:p>
            <a:r>
              <a:rPr lang="en-US" dirty="0"/>
              <a:t>security officer needs to plan for how to handle an </a:t>
            </a:r>
            <a:r>
              <a:rPr lang="en-US" dirty="0" smtClean="0"/>
              <a:t>attack.</a:t>
            </a:r>
          </a:p>
          <a:p>
            <a:r>
              <a:rPr lang="en-US" dirty="0"/>
              <a:t>good idea to change your root </a:t>
            </a:r>
            <a:r>
              <a:rPr lang="en-US" dirty="0" smtClean="0"/>
              <a:t>password.</a:t>
            </a:r>
          </a:p>
          <a:p>
            <a:r>
              <a:rPr lang="en-US" dirty="0"/>
              <a:t>stop all network traffic to the server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063833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Network Security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Nmap</a:t>
            </a:r>
            <a:r>
              <a:rPr lang="en-US" b="1" dirty="0" smtClean="0"/>
              <a:t>: </a:t>
            </a:r>
            <a:r>
              <a:rPr lang="en-US" dirty="0" smtClean="0"/>
              <a:t>The </a:t>
            </a:r>
            <a:r>
              <a:rPr lang="en-US" b="1" dirty="0" err="1"/>
              <a:t>nmap</a:t>
            </a:r>
            <a:r>
              <a:rPr lang="en-US" b="1" dirty="0"/>
              <a:t> </a:t>
            </a:r>
            <a:r>
              <a:rPr lang="en-US" dirty="0"/>
              <a:t>program can be used to scan a host or a group of hosts to look for open TCP and </a:t>
            </a:r>
            <a:r>
              <a:rPr lang="en-US" dirty="0" smtClean="0"/>
              <a:t>UDP ports</a:t>
            </a:r>
            <a:r>
              <a:rPr lang="en-US" dirty="0"/>
              <a:t>.</a:t>
            </a:r>
            <a:endParaRPr lang="en-US" b="1" dirty="0" smtClean="0"/>
          </a:p>
          <a:p>
            <a:r>
              <a:rPr lang="en-US" b="1" dirty="0" smtClean="0"/>
              <a:t>Snort:</a:t>
            </a:r>
            <a:r>
              <a:rPr lang="en-US" dirty="0"/>
              <a:t> </a:t>
            </a:r>
            <a:r>
              <a:rPr lang="en-US" dirty="0" smtClean="0"/>
              <a:t>Great way </a:t>
            </a:r>
            <a:r>
              <a:rPr lang="en-US" dirty="0"/>
              <a:t>to track the activity without your having to set up a proxy for each protocol that you want </a:t>
            </a:r>
            <a:r>
              <a:rPr lang="en-US" dirty="0" smtClean="0"/>
              <a:t>to support.</a:t>
            </a:r>
          </a:p>
          <a:p>
            <a:r>
              <a:rPr lang="en-US" b="1" dirty="0" err="1" smtClean="0"/>
              <a:t>Nessus:</a:t>
            </a:r>
            <a:r>
              <a:rPr lang="en-US" dirty="0" err="1" smtClean="0"/>
              <a:t>quick</a:t>
            </a:r>
            <a:r>
              <a:rPr lang="en-US" dirty="0" smtClean="0"/>
              <a:t> </a:t>
            </a:r>
            <a:r>
              <a:rPr lang="en-US" dirty="0"/>
              <a:t>way to perform a sanity check on the server’s </a:t>
            </a:r>
            <a:r>
              <a:rPr lang="en-US" dirty="0" smtClean="0"/>
              <a:t>exposure.</a:t>
            </a:r>
          </a:p>
          <a:p>
            <a:r>
              <a:rPr lang="en-US" b="1" dirty="0" err="1" smtClean="0"/>
              <a:t>Wireshark</a:t>
            </a:r>
            <a:r>
              <a:rPr lang="en-US" b="1" dirty="0" smtClean="0"/>
              <a:t>/</a:t>
            </a:r>
            <a:r>
              <a:rPr lang="en-US" b="1" dirty="0" err="1" smtClean="0"/>
              <a:t>tcpdump:</a:t>
            </a:r>
            <a:r>
              <a:rPr lang="en-US" dirty="0" err="1"/>
              <a:t>used</a:t>
            </a:r>
            <a:r>
              <a:rPr lang="en-US" dirty="0"/>
              <a:t> these tools only for troubleshooting, they are </a:t>
            </a:r>
            <a:r>
              <a:rPr lang="en-US"/>
              <a:t>just </a:t>
            </a:r>
            <a:r>
              <a:rPr lang="en-US" smtClean="0"/>
              <a:t>as valuable </a:t>
            </a:r>
            <a:r>
              <a:rPr lang="en-US" dirty="0"/>
              <a:t>for performing network security functions.</a:t>
            </a:r>
          </a:p>
        </p:txBody>
      </p:sp>
    </p:spTree>
    <p:extLst>
      <p:ext uri="{BB962C8B-B14F-4D97-AF65-F5344CB8AC3E}">
        <p14:creationId xmlns:p14="http://schemas.microsoft.com/office/powerpoint/2010/main" val="56028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978</Words>
  <Application>Microsoft Office PowerPoint</Application>
  <PresentationFormat>Widescreen</PresentationFormat>
  <Paragraphs>53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Chap#15</vt:lpstr>
      <vt:lpstr>PowerPoint Presentation</vt:lpstr>
      <vt:lpstr>Introduction</vt:lpstr>
      <vt:lpstr>TCP/IP and Network Security</vt:lpstr>
      <vt:lpstr>Tracking Services</vt:lpstr>
      <vt:lpstr>PowerPoint Presentation</vt:lpstr>
      <vt:lpstr>Shutting Down Services</vt:lpstr>
      <vt:lpstr>Monitoring Your System</vt:lpstr>
      <vt:lpstr>Network Security Tools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Chap#15</dc:title>
  <dc:creator>Microsoft account</dc:creator>
  <cp:lastModifiedBy>Microsoft account</cp:lastModifiedBy>
  <cp:revision>36</cp:revision>
  <dcterms:created xsi:type="dcterms:W3CDTF">2021-11-10T17:17:41Z</dcterms:created>
  <dcterms:modified xsi:type="dcterms:W3CDTF">2021-11-10T18:22:30Z</dcterms:modified>
</cp:coreProperties>
</file>