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6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A692-0E73-4E46-A70E-F1750878B1C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FD24-1ED9-4077-8282-67242412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65975"/>
          </a:xfrm>
        </p:spPr>
        <p:txBody>
          <a:bodyPr/>
          <a:lstStyle/>
          <a:p>
            <a:r>
              <a:rPr lang="en-US" b="1" dirty="0" smtClean="0"/>
              <a:t>Chapter#1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9487"/>
            <a:ext cx="10515600" cy="1160059"/>
          </a:xfrm>
        </p:spPr>
        <p:txBody>
          <a:bodyPr/>
          <a:lstStyle/>
          <a:p>
            <a:r>
              <a:rPr lang="en-US" b="1" dirty="0" smtClean="0"/>
              <a:t>		</a:t>
            </a:r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sz="3200" b="1" dirty="0" smtClean="0">
                <a:solidFill>
                  <a:schemeClr val="tx1"/>
                </a:solidFill>
              </a:rPr>
              <a:t>Technical </a:t>
            </a:r>
            <a:r>
              <a:rPr lang="en-US" sz="3200" b="1" dirty="0">
                <a:solidFill>
                  <a:schemeClr val="tx1"/>
                </a:solidFill>
              </a:rPr>
              <a:t>Summary of </a:t>
            </a:r>
            <a:r>
              <a:rPr lang="en-US" sz="3200" b="1" dirty="0" smtClean="0">
                <a:solidFill>
                  <a:schemeClr val="tx1"/>
                </a:solidFill>
              </a:rPr>
              <a:t>Linux Distributions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6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Linux: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People misunderstand </a:t>
            </a:r>
            <a:r>
              <a:rPr lang="en-US" dirty="0"/>
              <a:t>Linux to be an entire software suite of developer tools, </a:t>
            </a:r>
            <a:r>
              <a:rPr lang="en-US" dirty="0" smtClean="0"/>
              <a:t>editors, graphical </a:t>
            </a:r>
            <a:r>
              <a:rPr lang="en-US" dirty="0"/>
              <a:t>user interfaces (GUIs), networking tools, and so forth. More formally and correctly, </a:t>
            </a:r>
            <a:r>
              <a:rPr lang="en-US" dirty="0" smtClean="0"/>
              <a:t>such software </a:t>
            </a:r>
            <a:r>
              <a:rPr lang="en-US" dirty="0"/>
              <a:t>collectively is called a </a:t>
            </a:r>
            <a:r>
              <a:rPr lang="en-US" b="1" dirty="0"/>
              <a:t>distribution, or </a:t>
            </a:r>
            <a:r>
              <a:rPr lang="en-US" b="1" dirty="0" err="1"/>
              <a:t>distro</a:t>
            </a:r>
            <a:r>
              <a:rPr lang="en-US" dirty="0"/>
              <a:t>. The </a:t>
            </a:r>
            <a:r>
              <a:rPr lang="en-US" dirty="0" err="1"/>
              <a:t>distro</a:t>
            </a:r>
            <a:r>
              <a:rPr lang="en-US" dirty="0"/>
              <a:t> is the entire software suite </a:t>
            </a:r>
            <a:r>
              <a:rPr lang="en-US" dirty="0" smtClean="0"/>
              <a:t>that makes </a:t>
            </a:r>
            <a:r>
              <a:rPr lang="en-US" dirty="0"/>
              <a:t>Linux useful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Linux</a:t>
            </a:r>
            <a:r>
              <a:rPr lang="en-US" dirty="0" smtClean="0"/>
              <a:t> itself </a:t>
            </a:r>
            <a:r>
              <a:rPr lang="en-US" dirty="0"/>
              <a:t>is the core of the operating system: the kernel. The kernel is the program acting as chief </a:t>
            </a:r>
            <a:r>
              <a:rPr lang="en-US" dirty="0" smtClean="0"/>
              <a:t>of operations</a:t>
            </a:r>
            <a:r>
              <a:rPr lang="en-US" dirty="0"/>
              <a:t>. It is responsible for starting and stopping other programs (such as editors), </a:t>
            </a:r>
            <a:r>
              <a:rPr lang="en-US" dirty="0" smtClean="0"/>
              <a:t>handling requests </a:t>
            </a:r>
            <a:r>
              <a:rPr lang="en-US" dirty="0"/>
              <a:t>for memory, accessing disks, and managing network connections</a:t>
            </a:r>
            <a:r>
              <a:rPr lang="en-US" dirty="0" smtClean="0"/>
              <a:t>.</a:t>
            </a:r>
          </a:p>
          <a:p>
            <a:r>
              <a:rPr lang="en-US" dirty="0"/>
              <a:t>Linux distributions can be broadly categorized into two groups. The first category includes </a:t>
            </a:r>
            <a:r>
              <a:rPr lang="en-US" dirty="0" smtClean="0"/>
              <a:t>the purely </a:t>
            </a:r>
            <a:r>
              <a:rPr lang="en-US" b="1" dirty="0"/>
              <a:t>commercial </a:t>
            </a:r>
            <a:r>
              <a:rPr lang="en-US" b="1" dirty="0" err="1"/>
              <a:t>distros</a:t>
            </a:r>
            <a:r>
              <a:rPr lang="en-US" dirty="0"/>
              <a:t>, and the second includes the </a:t>
            </a:r>
            <a:r>
              <a:rPr lang="en-US" b="1" dirty="0"/>
              <a:t>noncommercial </a:t>
            </a:r>
            <a:r>
              <a:rPr lang="en-US" b="1" dirty="0" err="1"/>
              <a:t>distros</a:t>
            </a:r>
            <a:r>
              <a:rPr lang="en-US" b="1" dirty="0"/>
              <a:t>, or </a:t>
            </a:r>
            <a:r>
              <a:rPr lang="en-US" b="1" i="1" dirty="0"/>
              <a:t>spins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commercial </a:t>
            </a:r>
            <a:r>
              <a:rPr lang="en-US" b="1" dirty="0" err="1"/>
              <a:t>distros</a:t>
            </a:r>
            <a:r>
              <a:rPr lang="en-US" b="1" dirty="0"/>
              <a:t> </a:t>
            </a:r>
            <a:r>
              <a:rPr lang="en-US" dirty="0"/>
              <a:t>generally offer support for their distribution—at a cost. The commercial </a:t>
            </a:r>
            <a:r>
              <a:rPr lang="en-US" dirty="0" err="1" smtClean="0"/>
              <a:t>distros</a:t>
            </a:r>
            <a:r>
              <a:rPr lang="en-US" dirty="0" smtClean="0"/>
              <a:t> also </a:t>
            </a:r>
            <a:r>
              <a:rPr lang="en-US" dirty="0"/>
              <a:t>tend to have a longer release life </a:t>
            </a:r>
            <a:r>
              <a:rPr lang="en-US" dirty="0" err="1" smtClean="0"/>
              <a:t>cycle.Commercial</a:t>
            </a:r>
            <a:r>
              <a:rPr lang="en-US" dirty="0" smtClean="0"/>
              <a:t> </a:t>
            </a:r>
            <a:r>
              <a:rPr lang="en-US" dirty="0"/>
              <a:t>Linux distributions is that most of the programs </a:t>
            </a:r>
            <a:r>
              <a:rPr lang="en-US" dirty="0" smtClean="0"/>
              <a:t>with which </a:t>
            </a:r>
            <a:r>
              <a:rPr lang="en-US" dirty="0"/>
              <a:t>they ship were not written by the companies </a:t>
            </a:r>
            <a:r>
              <a:rPr lang="en-US" dirty="0" err="1"/>
              <a:t>themselves.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b="1" dirty="0"/>
              <a:t>noncommercial </a:t>
            </a:r>
            <a:r>
              <a:rPr lang="en-US" b="1" dirty="0" err="1"/>
              <a:t>distros</a:t>
            </a:r>
            <a:r>
              <a:rPr lang="en-US" dirty="0"/>
              <a:t>, on the other hand, are free. These </a:t>
            </a:r>
            <a:r>
              <a:rPr lang="en-US" dirty="0" err="1"/>
              <a:t>distros</a:t>
            </a:r>
            <a:r>
              <a:rPr lang="en-US" dirty="0"/>
              <a:t> try to adhere to the </a:t>
            </a:r>
            <a:r>
              <a:rPr lang="en-US" dirty="0" smtClean="0"/>
              <a:t>original spirit </a:t>
            </a:r>
            <a:r>
              <a:rPr lang="en-US" dirty="0"/>
              <a:t>of the open source software movement. They are mostly community supported and </a:t>
            </a:r>
            <a:r>
              <a:rPr lang="en-US" dirty="0" smtClean="0"/>
              <a:t>maintained. Noncommercial </a:t>
            </a:r>
            <a:r>
              <a:rPr lang="en-US" dirty="0" err="1"/>
              <a:t>distros</a:t>
            </a:r>
            <a:r>
              <a:rPr lang="en-US" dirty="0"/>
              <a:t> also have the backing and support of </a:t>
            </a:r>
            <a:r>
              <a:rPr lang="en-US" dirty="0" smtClean="0"/>
              <a:t>their commercial counterparts.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Open Source Software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should be free. Note that by </a:t>
            </a:r>
            <a:r>
              <a:rPr lang="en-US" i="1" dirty="0"/>
              <a:t>free</a:t>
            </a:r>
            <a:r>
              <a:rPr lang="en-US" dirty="0"/>
              <a:t>, he doesn’t mean in terms </a:t>
            </a:r>
            <a:r>
              <a:rPr lang="en-US" dirty="0" smtClean="0"/>
              <a:t>of price</a:t>
            </a:r>
            <a:r>
              <a:rPr lang="en-US" dirty="0"/>
              <a:t>, but rather free in the same sense as </a:t>
            </a:r>
            <a:r>
              <a:rPr lang="en-US" i="1" dirty="0"/>
              <a:t>freedom </a:t>
            </a:r>
            <a:r>
              <a:rPr lang="en-US" dirty="0"/>
              <a:t>or </a:t>
            </a:r>
            <a:r>
              <a:rPr lang="en-US" i="1" dirty="0" err="1"/>
              <a:t>libre</a:t>
            </a:r>
            <a:r>
              <a:rPr lang="en-US" dirty="0"/>
              <a:t>. This means shipping not just a </a:t>
            </a:r>
            <a:r>
              <a:rPr lang="en-US" dirty="0" smtClean="0"/>
              <a:t>product, but </a:t>
            </a:r>
            <a:r>
              <a:rPr lang="en-US" dirty="0"/>
              <a:t>the entire source code as </a:t>
            </a:r>
            <a:r>
              <a:rPr lang="en-US" dirty="0" smtClean="0"/>
              <a:t>well</a:t>
            </a:r>
            <a:r>
              <a:rPr lang="en-US" dirty="0"/>
              <a:t> </a:t>
            </a:r>
            <a:r>
              <a:rPr lang="en-US" dirty="0" smtClean="0"/>
              <a:t>known as Open Source Software.</a:t>
            </a:r>
          </a:p>
          <a:p>
            <a:r>
              <a:rPr lang="en-US" b="1" dirty="0" smtClean="0"/>
              <a:t>Classic </a:t>
            </a:r>
            <a:r>
              <a:rPr lang="en-US" b="1" dirty="0"/>
              <a:t>computing</a:t>
            </a:r>
            <a:r>
              <a:rPr lang="en-US" dirty="0"/>
              <a:t>, when software </a:t>
            </a:r>
            <a:r>
              <a:rPr lang="en-US" dirty="0" smtClean="0"/>
              <a:t>was freely </a:t>
            </a:r>
            <a:r>
              <a:rPr lang="en-US" dirty="0"/>
              <a:t>shared among hobbyists on small </a:t>
            </a:r>
            <a:r>
              <a:rPr lang="en-US" dirty="0" smtClean="0"/>
              <a:t>computers.</a:t>
            </a:r>
          </a:p>
          <a:p>
            <a:r>
              <a:rPr lang="en-US" dirty="0" smtClean="0"/>
              <a:t>They </a:t>
            </a:r>
            <a:r>
              <a:rPr lang="en-US" dirty="0"/>
              <a:t>need a </a:t>
            </a:r>
            <a:r>
              <a:rPr lang="en-US" b="1" dirty="0"/>
              <a:t>new feature</a:t>
            </a:r>
            <a:r>
              <a:rPr lang="en-US" dirty="0"/>
              <a:t>, they can add it to the original program and then contribute it back to </a:t>
            </a:r>
            <a:r>
              <a:rPr lang="en-US" dirty="0" smtClean="0"/>
              <a:t>the source </a:t>
            </a:r>
            <a:r>
              <a:rPr lang="en-US" dirty="0"/>
              <a:t>so that everyone else can benefit from it</a:t>
            </a:r>
            <a:r>
              <a:rPr lang="en-US" dirty="0" smtClean="0"/>
              <a:t>.</a:t>
            </a:r>
          </a:p>
          <a:p>
            <a:r>
              <a:rPr lang="en-US" dirty="0"/>
              <a:t>code </a:t>
            </a:r>
            <a:r>
              <a:rPr lang="en-US" dirty="0" smtClean="0"/>
              <a:t>developed under </a:t>
            </a:r>
            <a:r>
              <a:rPr lang="en-US" dirty="0"/>
              <a:t>the scrutiny of other programmers is typically of </a:t>
            </a:r>
            <a:r>
              <a:rPr lang="en-US" b="1" dirty="0"/>
              <a:t>higher </a:t>
            </a:r>
            <a:r>
              <a:rPr lang="en-US" b="1" dirty="0" smtClean="0"/>
              <a:t>quality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GNU Public License?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thing to emerge from the GNU project is the </a:t>
            </a:r>
            <a:r>
              <a:rPr lang="en-US" i="1" dirty="0"/>
              <a:t>GNU Public License (GPL). </a:t>
            </a:r>
            <a:r>
              <a:rPr lang="en-US" dirty="0"/>
              <a:t>This </a:t>
            </a:r>
            <a:r>
              <a:rPr lang="en-US" dirty="0" smtClean="0"/>
              <a:t>license explicitly </a:t>
            </a:r>
            <a:r>
              <a:rPr lang="en-US" dirty="0"/>
              <a:t>states that the software being released is free and that no one can ever take away </a:t>
            </a:r>
            <a:r>
              <a:rPr lang="en-US" dirty="0" smtClean="0"/>
              <a:t>these freedoms.</a:t>
            </a:r>
          </a:p>
          <a:p>
            <a:r>
              <a:rPr lang="en-US" dirty="0"/>
              <a:t>It is acceptable to take the software and resell it, even for a </a:t>
            </a:r>
            <a:r>
              <a:rPr lang="en-US" dirty="0" smtClean="0"/>
              <a:t>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5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Upstream and Downstream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Linux </a:t>
            </a:r>
            <a:r>
              <a:rPr lang="en-US" dirty="0" smtClean="0"/>
              <a:t>distribution vendors </a:t>
            </a:r>
            <a:r>
              <a:rPr lang="en-US" dirty="0"/>
              <a:t>are referred to as the </a:t>
            </a:r>
            <a:r>
              <a:rPr lang="en-US" b="1" i="1" dirty="0"/>
              <a:t>downstream </a:t>
            </a:r>
            <a:r>
              <a:rPr lang="en-US" b="1" dirty="0"/>
              <a:t>component</a:t>
            </a:r>
            <a:r>
              <a:rPr lang="en-US" dirty="0"/>
              <a:t> of the open source food chain; the </a:t>
            </a:r>
            <a:r>
              <a:rPr lang="en-US" dirty="0" smtClean="0"/>
              <a:t>maintainers of </a:t>
            </a:r>
            <a:r>
              <a:rPr lang="en-US" dirty="0"/>
              <a:t>the accompanying different software projects are referred to as the </a:t>
            </a:r>
            <a:r>
              <a:rPr lang="en-US" b="1" i="1" dirty="0"/>
              <a:t>upstream </a:t>
            </a:r>
            <a:r>
              <a:rPr lang="en-US" b="1" dirty="0"/>
              <a:t>component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05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Advantages of Open Source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</a:t>
            </a:r>
            <a:r>
              <a:rPr lang="en-US" dirty="0"/>
              <a:t>the standpoint of </a:t>
            </a:r>
            <a:r>
              <a:rPr lang="en-US" dirty="0" smtClean="0"/>
              <a:t>commercialism ,successful </a:t>
            </a:r>
            <a:r>
              <a:rPr lang="en-US" dirty="0"/>
              <a:t>open source software </a:t>
            </a:r>
            <a:r>
              <a:rPr lang="en-US" dirty="0" smtClean="0"/>
              <a:t>projects.</a:t>
            </a:r>
          </a:p>
          <a:p>
            <a:r>
              <a:rPr lang="en-US" dirty="0"/>
              <a:t>But when this code is shared and consequently </a:t>
            </a:r>
            <a:r>
              <a:rPr lang="en-US" dirty="0" smtClean="0"/>
              <a:t>improved upon </a:t>
            </a:r>
            <a:r>
              <a:rPr lang="en-US" dirty="0"/>
              <a:t>by others who have similar problems and needs, it becomes a useful tool</a:t>
            </a:r>
            <a:r>
              <a:rPr lang="en-US" dirty="0" smtClean="0"/>
              <a:t>.</a:t>
            </a:r>
          </a:p>
          <a:p>
            <a:r>
              <a:rPr lang="en-US" dirty="0"/>
              <a:t>The project thus evolves as the result of a group effort and eventually reaches full refinement</a:t>
            </a:r>
            <a:r>
              <a:rPr lang="en-US" dirty="0" smtClean="0"/>
              <a:t>.</a:t>
            </a:r>
          </a:p>
          <a:p>
            <a:r>
              <a:rPr lang="en-US" dirty="0"/>
              <a:t>It’s in the cost of selling, marketing, supporting, documenting, packaging, </a:t>
            </a:r>
            <a:r>
              <a:rPr lang="en-US" dirty="0" smtClean="0"/>
              <a:t>and shipping </a:t>
            </a:r>
            <a:r>
              <a:rPr lang="en-US" dirty="0"/>
              <a:t>that software</a:t>
            </a:r>
            <a:r>
              <a:rPr lang="en-US" dirty="0" smtClean="0"/>
              <a:t>.</a:t>
            </a:r>
          </a:p>
          <a:p>
            <a:r>
              <a:rPr lang="en-US" dirty="0"/>
              <a:t>A programmer carrying out a weekend hack to fix a </a:t>
            </a:r>
            <a:r>
              <a:rPr lang="en-US" dirty="0" smtClean="0"/>
              <a:t>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Disadvantages of Open Source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 we couldn’t come up with any disadvantages at the time of </a:t>
            </a:r>
            <a:r>
              <a:rPr lang="en-US" dirty="0" smtClean="0"/>
              <a:t>this </a:t>
            </a:r>
            <a:r>
              <a:rPr lang="en-US" smtClean="0"/>
              <a:t>writing.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93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Chapter#1</vt:lpstr>
      <vt:lpstr>Linux: The Operating System</vt:lpstr>
      <vt:lpstr>What Is Open Source Software ?</vt:lpstr>
      <vt:lpstr>What Is the GNU Public License?</vt:lpstr>
      <vt:lpstr>Upstream and Downstream</vt:lpstr>
      <vt:lpstr>The Advantages of Open Source Software</vt:lpstr>
      <vt:lpstr>The Disadvantages of Open Source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Chapter#1</dc:title>
  <dc:creator>Microsoft account</dc:creator>
  <cp:lastModifiedBy>Microsoft account</cp:lastModifiedBy>
  <cp:revision>22</cp:revision>
  <dcterms:created xsi:type="dcterms:W3CDTF">2021-08-30T18:19:23Z</dcterms:created>
  <dcterms:modified xsi:type="dcterms:W3CDTF">2021-08-30T18:50:49Z</dcterms:modified>
</cp:coreProperties>
</file>