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81" autoAdjust="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44CD5-FBA3-42F6-97B8-92C64892F50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C4B84-E8F6-4664-AFDF-7182279F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4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Reliability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quality of being trustworthy or of performing consistently well.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Uptime  : time during which a machine, especially a computer, is in operation.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C4B84-E8F6-4664-AFDF-7182279FCD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1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DFB7-0603-431C-8A81-8B025407C8F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1F48-A5A6-4F72-8653-9161F89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DFB7-0603-431C-8A81-8B025407C8F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1F48-A5A6-4F72-8653-9161F89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DFB7-0603-431C-8A81-8B025407C8F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1F48-A5A6-4F72-8653-9161F89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DFB7-0603-431C-8A81-8B025407C8F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1F48-A5A6-4F72-8653-9161F89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8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DFB7-0603-431C-8A81-8B025407C8F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1F48-A5A6-4F72-8653-9161F89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2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DFB7-0603-431C-8A81-8B025407C8F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1F48-A5A6-4F72-8653-9161F89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DFB7-0603-431C-8A81-8B025407C8F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1F48-A5A6-4F72-8653-9161F89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0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DFB7-0603-431C-8A81-8B025407C8F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1F48-A5A6-4F72-8653-9161F89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DFB7-0603-431C-8A81-8B025407C8F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1F48-A5A6-4F72-8653-9161F89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0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DFB7-0603-431C-8A81-8B025407C8F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1F48-A5A6-4F72-8653-9161F89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DFB7-0603-431C-8A81-8B025407C8F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1F48-A5A6-4F72-8653-9161F89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CDFB7-0603-431C-8A81-8B025407C8F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1F48-A5A6-4F72-8653-9161F89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2764"/>
            <a:ext cx="10515600" cy="2688609"/>
          </a:xfrm>
        </p:spPr>
        <p:txBody>
          <a:bodyPr/>
          <a:lstStyle/>
          <a:p>
            <a:r>
              <a:rPr lang="en-US" b="1" dirty="0" smtClean="0"/>
              <a:t>Chap#4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30556"/>
            <a:ext cx="10515600" cy="1064526"/>
          </a:xfrm>
        </p:spPr>
        <p:txBody>
          <a:bodyPr/>
          <a:lstStyle/>
          <a:p>
            <a:r>
              <a:rPr lang="en-US" b="1" dirty="0" smtClean="0"/>
              <a:t>			   </a:t>
            </a:r>
            <a:r>
              <a:rPr lang="en-US" sz="4400" b="1" dirty="0" smtClean="0">
                <a:solidFill>
                  <a:schemeClr val="tx1"/>
                </a:solidFill>
              </a:rPr>
              <a:t>Servers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2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4.1.6 Put Servers in the Data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should be installed in an environment with proper power, fire </a:t>
            </a:r>
            <a:r>
              <a:rPr lang="en-US" dirty="0" smtClean="0"/>
              <a:t>protection, networking</a:t>
            </a:r>
            <a:r>
              <a:rPr lang="en-US" dirty="0"/>
              <a:t>, cooling, and physical </a:t>
            </a:r>
            <a:r>
              <a:rPr lang="en-US" dirty="0" smtClean="0"/>
              <a:t>security.</a:t>
            </a:r>
          </a:p>
          <a:p>
            <a:r>
              <a:rPr lang="en-US" dirty="0"/>
              <a:t>After assembling the hardware, it is best to mount it in the rack </a:t>
            </a:r>
            <a:r>
              <a:rPr lang="en-US" dirty="0" smtClean="0"/>
              <a:t>immediately before </a:t>
            </a:r>
            <a:r>
              <a:rPr lang="en-US" dirty="0"/>
              <a:t>installing the OS and other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Everyone should </a:t>
            </a:r>
            <a:r>
              <a:rPr lang="en-US" dirty="0"/>
              <a:t>have a designated room or closet </a:t>
            </a:r>
            <a:r>
              <a:rPr lang="en-US" dirty="0" smtClean="0"/>
              <a:t>with physical security</a:t>
            </a:r>
            <a:r>
              <a:rPr lang="en-US" dirty="0"/>
              <a:t>, </a:t>
            </a:r>
            <a:r>
              <a:rPr lang="en-US" dirty="0" smtClean="0"/>
              <a:t>UPS </a:t>
            </a:r>
            <a:r>
              <a:rPr lang="en-US" dirty="0"/>
              <a:t>and proper </a:t>
            </a:r>
            <a:r>
              <a:rPr lang="en-US" dirty="0" smtClean="0"/>
              <a:t>cooling.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5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4.1.7 Client Server OS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Servers don’t have to run the same OS as their </a:t>
            </a:r>
            <a:r>
              <a:rPr lang="en-US" dirty="0" smtClean="0"/>
              <a:t>clients.</a:t>
            </a:r>
            <a:r>
              <a:rPr lang="en-US" dirty="0"/>
              <a:t> OS but with a </a:t>
            </a:r>
            <a:r>
              <a:rPr lang="en-US" dirty="0" smtClean="0"/>
              <a:t>different configuration </a:t>
            </a:r>
            <a:r>
              <a:rPr lang="en-US" dirty="0"/>
              <a:t>to account for the difference in intended usage</a:t>
            </a:r>
            <a:r>
              <a:rPr lang="en-US" dirty="0" smtClean="0"/>
              <a:t>.</a:t>
            </a:r>
          </a:p>
          <a:p>
            <a:r>
              <a:rPr lang="en-US" dirty="0"/>
              <a:t>A web server, for example, does not need to run the same OS as its clients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is required to have all the same software as </a:t>
            </a:r>
            <a:r>
              <a:rPr lang="en-US" dirty="0" smtClean="0"/>
              <a:t>the clients</a:t>
            </a:r>
            <a:r>
              <a:rPr lang="en-US" dirty="0"/>
              <a:t>. Consider the case of a UNIX environment with many UNIX </a:t>
            </a:r>
            <a:r>
              <a:rPr lang="en-US" dirty="0" smtClean="0"/>
              <a:t>desktops and </a:t>
            </a:r>
            <a:r>
              <a:rPr lang="en-US" dirty="0"/>
              <a:t>a series of general-purpose UNIX CPU servers</a:t>
            </a:r>
            <a:r>
              <a:rPr lang="en-US" dirty="0" smtClean="0"/>
              <a:t>.</a:t>
            </a:r>
          </a:p>
          <a:p>
            <a:r>
              <a:rPr lang="en-US" dirty="0"/>
              <a:t>It is interesting to note that what is appropriate for a server OS is a </a:t>
            </a:r>
            <a:r>
              <a:rPr lang="en-US" dirty="0" smtClean="0"/>
              <a:t>matter of </a:t>
            </a:r>
            <a:r>
              <a:rPr lang="en-US" dirty="0"/>
              <a:t>perspective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0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4.1.8 Provide Remote Console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Servers need to be maintained remotely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KVM switch </a:t>
            </a:r>
            <a:r>
              <a:rPr lang="en-US" dirty="0"/>
              <a:t>is a device that lets many machines share a single </a:t>
            </a:r>
            <a:r>
              <a:rPr lang="en-US" dirty="0" smtClean="0"/>
              <a:t>keyboard, video </a:t>
            </a:r>
            <a:r>
              <a:rPr lang="en-US" dirty="0"/>
              <a:t>screen, and mouse (KVM</a:t>
            </a:r>
            <a:r>
              <a:rPr lang="en-US" dirty="0" smtClean="0"/>
              <a:t>).</a:t>
            </a:r>
          </a:p>
          <a:p>
            <a:r>
              <a:rPr lang="en-US" dirty="0"/>
              <a:t>Serial console concentrators now come in two forms: home brew </a:t>
            </a:r>
            <a:r>
              <a:rPr lang="en-US" dirty="0" smtClean="0"/>
              <a:t>or appliance.</a:t>
            </a:r>
          </a:p>
          <a:p>
            <a:r>
              <a:rPr lang="en-US" dirty="0"/>
              <a:t>Serial consoles and KVM switches have the benefit of permitting you </a:t>
            </a:r>
            <a:r>
              <a:rPr lang="en-US" dirty="0" smtClean="0"/>
              <a:t>to operate </a:t>
            </a:r>
            <a:r>
              <a:rPr lang="en-US" dirty="0"/>
              <a:t>a system’s console when the network is down or when the system is </a:t>
            </a:r>
            <a:r>
              <a:rPr lang="en-US" dirty="0" smtClean="0"/>
              <a:t>in a </a:t>
            </a:r>
            <a:r>
              <a:rPr lang="en-US" dirty="0"/>
              <a:t>bad </a:t>
            </a:r>
            <a:r>
              <a:rPr lang="en-US" dirty="0" smtClean="0"/>
              <a:t>state.</a:t>
            </a:r>
          </a:p>
          <a:p>
            <a:r>
              <a:rPr lang="en-US" dirty="0"/>
              <a:t>Some vendors have hardware cards to allow remote control of </a:t>
            </a:r>
            <a:r>
              <a:rPr lang="en-US" dirty="0" smtClean="0"/>
              <a:t>the machine.</a:t>
            </a:r>
            <a:endParaRPr lang="en-US" dirty="0"/>
          </a:p>
          <a:p>
            <a:r>
              <a:rPr lang="en-US" dirty="0"/>
              <a:t>Since a serial console is receiving a single stream of ASCII data, it </a:t>
            </a:r>
            <a:r>
              <a:rPr lang="en-US" dirty="0" smtClean="0"/>
              <a:t>is easy </a:t>
            </a:r>
            <a:r>
              <a:rPr lang="en-US" dirty="0"/>
              <a:t>to record </a:t>
            </a:r>
            <a:r>
              <a:rPr lang="en-US" dirty="0"/>
              <a:t>,</a:t>
            </a:r>
            <a:r>
              <a:rPr lang="en-US" dirty="0" smtClean="0"/>
              <a:t>store</a:t>
            </a:r>
            <a:r>
              <a:rPr lang="en-US" dirty="0"/>
              <a:t> </a:t>
            </a:r>
            <a:r>
              <a:rPr lang="en-US" dirty="0" smtClean="0"/>
              <a:t>and to find error.</a:t>
            </a:r>
          </a:p>
          <a:p>
            <a:r>
              <a:rPr lang="en-US" dirty="0"/>
              <a:t>P</a:t>
            </a:r>
            <a:r>
              <a:rPr lang="en-US" dirty="0" smtClean="0"/>
              <a:t>urchasing </a:t>
            </a:r>
            <a:r>
              <a:rPr lang="en-US" dirty="0"/>
              <a:t>server hardware, one of your major </a:t>
            </a:r>
            <a:r>
              <a:rPr lang="en-US" dirty="0" smtClean="0"/>
              <a:t>considerations should </a:t>
            </a:r>
            <a:r>
              <a:rPr lang="en-US" dirty="0"/>
              <a:t>be what kind of remote access to the console is </a:t>
            </a:r>
            <a:r>
              <a:rPr lang="en-US" dirty="0" smtClean="0"/>
              <a:t>available and determining </a:t>
            </a:r>
            <a:r>
              <a:rPr lang="en-US" dirty="0"/>
              <a:t>which tasks require such access</a:t>
            </a:r>
            <a:r>
              <a:rPr lang="en-US" dirty="0" smtClean="0"/>
              <a:t>.</a:t>
            </a:r>
          </a:p>
          <a:p>
            <a:r>
              <a:rPr lang="en-US" dirty="0"/>
              <a:t>Remote access to consoles provides cost savings and improves safety </a:t>
            </a:r>
            <a:r>
              <a:rPr lang="en-US" dirty="0" smtClean="0"/>
              <a:t>factors </a:t>
            </a:r>
            <a:r>
              <a:rPr lang="en-US" smtClean="0"/>
              <a:t>for SA.</a:t>
            </a:r>
            <a:endParaRPr lang="en-US" dirty="0" smtClean="0"/>
          </a:p>
          <a:p>
            <a:r>
              <a:rPr lang="en-US" dirty="0"/>
              <a:t>Security implications must be considered when you have a remote 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19" y="968991"/>
            <a:ext cx="7768275" cy="4437523"/>
          </a:xfrm>
        </p:spPr>
      </p:pic>
    </p:spTree>
    <p:extLst>
      <p:ext uri="{BB962C8B-B14F-4D97-AF65-F5344CB8AC3E}">
        <p14:creationId xmlns:p14="http://schemas.microsoft.com/office/powerpoint/2010/main" val="358622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chapter is about servers. Unlike a </a:t>
            </a:r>
            <a:r>
              <a:rPr lang="en-US" b="1" dirty="0"/>
              <a:t>workstation</a:t>
            </a:r>
            <a:r>
              <a:rPr lang="en-US" dirty="0"/>
              <a:t>, which is dedicated </a:t>
            </a:r>
            <a:r>
              <a:rPr lang="en-US" dirty="0" smtClean="0"/>
              <a:t>to a </a:t>
            </a:r>
            <a:r>
              <a:rPr lang="en-US" dirty="0"/>
              <a:t>single customer, multiple customers depend on a </a:t>
            </a:r>
            <a:r>
              <a:rPr lang="en-US" b="1" dirty="0"/>
              <a:t>server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Reliability </a:t>
            </a:r>
            <a:r>
              <a:rPr lang="en-US" dirty="0" smtClean="0"/>
              <a:t>and </a:t>
            </a:r>
            <a:r>
              <a:rPr lang="en-US" b="1" dirty="0"/>
              <a:t>uptime</a:t>
            </a:r>
            <a:r>
              <a:rPr lang="en-US" dirty="0"/>
              <a:t> are a high priority</a:t>
            </a:r>
            <a:r>
              <a:rPr lang="en-US" dirty="0" smtClean="0"/>
              <a:t>.</a:t>
            </a:r>
          </a:p>
          <a:p>
            <a:r>
              <a:rPr lang="en-US" dirty="0"/>
              <a:t>When we invest effort in making </a:t>
            </a:r>
            <a:r>
              <a:rPr lang="en-US" dirty="0" smtClean="0"/>
              <a:t>a server </a:t>
            </a:r>
            <a:r>
              <a:rPr lang="en-US" dirty="0"/>
              <a:t>reliable, we look for </a:t>
            </a:r>
            <a:r>
              <a:rPr lang="en-US" b="1" dirty="0"/>
              <a:t>features</a:t>
            </a:r>
            <a:r>
              <a:rPr lang="en-US" dirty="0"/>
              <a:t> that will make repair time shorter, </a:t>
            </a:r>
            <a:r>
              <a:rPr lang="en-US" dirty="0" smtClean="0"/>
              <a:t>provide a </a:t>
            </a:r>
            <a:r>
              <a:rPr lang="en-US" dirty="0"/>
              <a:t>better working environment, and use special care in the </a:t>
            </a:r>
            <a:r>
              <a:rPr lang="en-US" dirty="0" smtClean="0"/>
              <a:t>configuration process.</a:t>
            </a:r>
          </a:p>
          <a:p>
            <a:r>
              <a:rPr lang="en-US" dirty="0"/>
              <a:t>Servers are expected to last longer than workstations, which </a:t>
            </a:r>
            <a:r>
              <a:rPr lang="en-US" dirty="0" smtClean="0"/>
              <a:t>also justifies </a:t>
            </a:r>
            <a:r>
              <a:rPr lang="en-US" dirty="0"/>
              <a:t>the </a:t>
            </a:r>
            <a:r>
              <a:rPr lang="en-US" b="1" dirty="0"/>
              <a:t>additional cost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83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Hardware</a:t>
            </a:r>
            <a:r>
              <a:rPr lang="en-US" dirty="0"/>
              <a:t> sold for use as a server is qualitatively </a:t>
            </a:r>
            <a:r>
              <a:rPr lang="en-US" dirty="0" smtClean="0"/>
              <a:t>different.</a:t>
            </a:r>
          </a:p>
          <a:p>
            <a:r>
              <a:rPr lang="en-US" dirty="0"/>
              <a:t>Server hardware has </a:t>
            </a:r>
            <a:r>
              <a:rPr lang="en-US" dirty="0">
                <a:solidFill>
                  <a:srgbClr val="FF0000"/>
                </a:solidFill>
              </a:rPr>
              <a:t>different </a:t>
            </a:r>
            <a:r>
              <a:rPr lang="en-US" dirty="0" smtClean="0">
                <a:solidFill>
                  <a:srgbClr val="FF0000"/>
                </a:solidFill>
              </a:rPr>
              <a:t>features </a:t>
            </a:r>
            <a:r>
              <a:rPr lang="en-US" dirty="0" smtClean="0"/>
              <a:t>and </a:t>
            </a:r>
            <a:r>
              <a:rPr lang="en-US" dirty="0"/>
              <a:t>is engineered to a different economic model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Special </a:t>
            </a:r>
            <a:r>
              <a:rPr lang="en-US" dirty="0" smtClean="0">
                <a:solidFill>
                  <a:srgbClr val="FF0000"/>
                </a:solidFill>
              </a:rPr>
              <a:t>procedures </a:t>
            </a:r>
            <a:r>
              <a:rPr lang="en-US" dirty="0" smtClean="0"/>
              <a:t>are </a:t>
            </a:r>
            <a:r>
              <a:rPr lang="en-US" dirty="0"/>
              <a:t>used to install and support servers</a:t>
            </a:r>
            <a:r>
              <a:rPr lang="en-US" dirty="0" smtClean="0"/>
              <a:t>.</a:t>
            </a:r>
          </a:p>
          <a:p>
            <a:r>
              <a:rPr lang="en-US" dirty="0"/>
              <a:t>They typically have maintenance </a:t>
            </a:r>
            <a:r>
              <a:rPr lang="en-US" dirty="0" smtClean="0"/>
              <a:t>contracts, disk-backup </a:t>
            </a:r>
            <a:r>
              <a:rPr lang="en-US" dirty="0"/>
              <a:t>systems, OS, better remote access, and servers reside </a:t>
            </a:r>
            <a:r>
              <a:rPr lang="en-US" dirty="0" smtClean="0"/>
              <a:t>in the </a:t>
            </a:r>
            <a:r>
              <a:rPr lang="en-US" dirty="0"/>
              <a:t>controlled environment of a data center, where access to server </a:t>
            </a:r>
            <a:r>
              <a:rPr lang="en-US" dirty="0" smtClean="0"/>
              <a:t>hardware can </a:t>
            </a:r>
            <a:r>
              <a:rPr lang="en-US" dirty="0"/>
              <a:t>be limited. Understanding these differences will help you make </a:t>
            </a:r>
            <a:r>
              <a:rPr lang="en-US" dirty="0" smtClean="0"/>
              <a:t>better </a:t>
            </a:r>
            <a:r>
              <a:rPr lang="en-US" dirty="0" smtClean="0">
                <a:solidFill>
                  <a:srgbClr val="FF0000"/>
                </a:solidFill>
              </a:rPr>
              <a:t>purchasing </a:t>
            </a:r>
            <a:r>
              <a:rPr lang="en-US" dirty="0">
                <a:solidFill>
                  <a:srgbClr val="FF0000"/>
                </a:solidFill>
              </a:rPr>
              <a:t>decisions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04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4.1.1 Buy Server Hardware for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Systems sold as servers are different from </a:t>
            </a:r>
            <a:r>
              <a:rPr lang="en-US" dirty="0" smtClean="0"/>
              <a:t>systems.</a:t>
            </a:r>
          </a:p>
          <a:p>
            <a:r>
              <a:rPr lang="en-US" dirty="0"/>
              <a:t>It is often tempting to “save money” by purchasing </a:t>
            </a:r>
            <a:r>
              <a:rPr lang="en-US" dirty="0" smtClean="0"/>
              <a:t>desktop hardware </a:t>
            </a:r>
            <a:r>
              <a:rPr lang="en-US" dirty="0"/>
              <a:t>and loading it with server </a:t>
            </a:r>
            <a:r>
              <a:rPr lang="en-US" dirty="0" smtClean="0"/>
              <a:t>software</a:t>
            </a:r>
            <a:r>
              <a:rPr lang="en-US" dirty="0"/>
              <a:t> but is not the best choice for the long term or in a large </a:t>
            </a:r>
            <a:r>
              <a:rPr lang="en-US" dirty="0" smtClean="0"/>
              <a:t>installation.</a:t>
            </a:r>
          </a:p>
          <a:p>
            <a:r>
              <a:rPr lang="en-US" b="1" dirty="0"/>
              <a:t>Server hardware </a:t>
            </a:r>
            <a:r>
              <a:rPr lang="en-US" dirty="0"/>
              <a:t>usually costs more </a:t>
            </a:r>
            <a:r>
              <a:rPr lang="en-US" dirty="0" smtClean="0"/>
              <a:t>but has </a:t>
            </a:r>
            <a:r>
              <a:rPr lang="en-US" dirty="0"/>
              <a:t>additional features that justify the cost. Some of the features </a:t>
            </a:r>
            <a:r>
              <a:rPr lang="en-US" dirty="0" smtClean="0"/>
              <a:t>are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Extensibility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More CPU </a:t>
            </a:r>
            <a:r>
              <a:rPr lang="en-US" i="1" dirty="0" smtClean="0"/>
              <a:t>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High-performance </a:t>
            </a:r>
            <a:r>
              <a:rPr lang="en-US" i="1" dirty="0" smtClean="0"/>
              <a:t>I/O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Upgrade </a:t>
            </a:r>
            <a:r>
              <a:rPr lang="en-US" i="1" dirty="0" smtClean="0"/>
              <a:t>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Rack </a:t>
            </a:r>
            <a:r>
              <a:rPr lang="en-US" i="1" dirty="0" smtClean="0"/>
              <a:t>mountable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No side-access </a:t>
            </a:r>
            <a:r>
              <a:rPr lang="en-US" i="1" dirty="0" smtClean="0"/>
              <a:t>needs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High-availability </a:t>
            </a:r>
            <a:r>
              <a:rPr lang="en-US" i="1" dirty="0" smtClean="0"/>
              <a:t>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Maintenance </a:t>
            </a:r>
            <a:r>
              <a:rPr lang="en-US" i="1" dirty="0" smtClean="0"/>
              <a:t>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Management </a:t>
            </a:r>
            <a:r>
              <a:rPr lang="en-US" i="1" dirty="0" smtClean="0"/>
              <a:t>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7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4.1.2 Choose Vendors Known for Reliable Products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important to pick vendors that are known for </a:t>
            </a:r>
            <a:r>
              <a:rPr lang="en-US" b="1" dirty="0"/>
              <a:t>reliability</a:t>
            </a:r>
            <a:r>
              <a:rPr lang="en-US" dirty="0" smtClean="0"/>
              <a:t>.</a:t>
            </a:r>
          </a:p>
          <a:p>
            <a:r>
              <a:rPr lang="en-US" dirty="0"/>
              <a:t>Vendors with more </a:t>
            </a:r>
            <a:r>
              <a:rPr lang="en-US" b="1" dirty="0"/>
              <a:t>experience </a:t>
            </a:r>
            <a:r>
              <a:rPr lang="en-US" dirty="0"/>
              <a:t>include the features listed </a:t>
            </a:r>
            <a:r>
              <a:rPr lang="en-US" dirty="0" smtClean="0"/>
              <a:t>earlier.</a:t>
            </a:r>
          </a:p>
          <a:p>
            <a:r>
              <a:rPr lang="en-US" dirty="0"/>
              <a:t>It can be useful to </a:t>
            </a:r>
            <a:r>
              <a:rPr lang="en-US" b="1" dirty="0"/>
              <a:t>talk</a:t>
            </a:r>
            <a:r>
              <a:rPr lang="en-US" dirty="0"/>
              <a:t> with other SAs to find out which vendors </a:t>
            </a:r>
            <a:r>
              <a:rPr lang="en-US" dirty="0" smtClean="0"/>
              <a:t>they use </a:t>
            </a:r>
            <a:r>
              <a:rPr lang="en-US" dirty="0"/>
              <a:t>and which ones they avoid</a:t>
            </a:r>
            <a:r>
              <a:rPr lang="en-US" dirty="0" smtClean="0"/>
              <a:t>.</a:t>
            </a:r>
          </a:p>
          <a:p>
            <a:r>
              <a:rPr lang="en-US" b="1" dirty="0"/>
              <a:t>Environments</a:t>
            </a:r>
            <a:r>
              <a:rPr lang="en-US" dirty="0"/>
              <a:t> can be homogeneous—all the same vendor or </a:t>
            </a:r>
            <a:r>
              <a:rPr lang="en-US" dirty="0" smtClean="0"/>
              <a:t>product line—or </a:t>
            </a:r>
            <a:r>
              <a:rPr lang="en-US" dirty="0"/>
              <a:t>heterogeneous—many different vendors and/or product lines</a:t>
            </a:r>
            <a:r>
              <a:rPr lang="en-US" dirty="0" smtClean="0"/>
              <a:t>.</a:t>
            </a:r>
          </a:p>
          <a:p>
            <a:r>
              <a:rPr lang="en-US" dirty="0"/>
              <a:t>Homogeneous environments are easier to maintain, because training is </a:t>
            </a:r>
            <a:r>
              <a:rPr lang="en-US" dirty="0" smtClean="0"/>
              <a:t>reduced, maintenance </a:t>
            </a:r>
            <a:r>
              <a:rPr lang="en-US" dirty="0"/>
              <a:t>and repairs are easier—one set of spares—and there </a:t>
            </a:r>
            <a:r>
              <a:rPr lang="en-US" dirty="0" smtClean="0"/>
              <a:t>is less </a:t>
            </a:r>
            <a:r>
              <a:rPr lang="en-US" dirty="0"/>
              <a:t>finger pointing when problems </a:t>
            </a:r>
            <a:r>
              <a:rPr lang="en-US" dirty="0" smtClean="0"/>
              <a:t>arise.</a:t>
            </a:r>
          </a:p>
          <a:p>
            <a:r>
              <a:rPr lang="en-US" dirty="0"/>
              <a:t>heterogeneous </a:t>
            </a:r>
            <a:r>
              <a:rPr lang="en-US" dirty="0" smtClean="0"/>
              <a:t>environments have </a:t>
            </a:r>
            <a:r>
              <a:rPr lang="en-US" dirty="0"/>
              <a:t>the benefit that you are not locked in to one vendor, and </a:t>
            </a:r>
            <a:r>
              <a:rPr lang="en-US" dirty="0" smtClean="0"/>
              <a:t>the competition </a:t>
            </a:r>
            <a:r>
              <a:rPr lang="en-US" dirty="0"/>
              <a:t>among the vendors will result in better service to you.</a:t>
            </a:r>
          </a:p>
        </p:txBody>
      </p:sp>
    </p:spTree>
    <p:extLst>
      <p:ext uri="{BB962C8B-B14F-4D97-AF65-F5344CB8AC3E}">
        <p14:creationId xmlns:p14="http://schemas.microsoft.com/office/powerpoint/2010/main" val="121544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4.1.3 Understand the Cost of Server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additional cost of servers, you must understand </a:t>
            </a:r>
            <a:r>
              <a:rPr lang="en-US" dirty="0" smtClean="0"/>
              <a:t>how machines </a:t>
            </a:r>
            <a:r>
              <a:rPr lang="en-US" dirty="0"/>
              <a:t>are priced. You also need to understand how server features add </a:t>
            </a:r>
            <a:r>
              <a:rPr lang="en-US" dirty="0" smtClean="0"/>
              <a:t>to the </a:t>
            </a:r>
            <a:r>
              <a:rPr lang="en-US" dirty="0"/>
              <a:t>cost of the </a:t>
            </a:r>
            <a:r>
              <a:rPr lang="en-US" dirty="0" smtClean="0"/>
              <a:t>machine.</a:t>
            </a:r>
          </a:p>
          <a:p>
            <a:r>
              <a:rPr lang="en-US" dirty="0"/>
              <a:t>Most vendors have </a:t>
            </a:r>
            <a:r>
              <a:rPr lang="en-US" dirty="0" smtClean="0"/>
              <a:t>three product </a:t>
            </a:r>
            <a:r>
              <a:rPr lang="en-US" dirty="0"/>
              <a:t>lines: home, business, and server.</a:t>
            </a:r>
          </a:p>
        </p:txBody>
      </p:sp>
    </p:spTree>
    <p:extLst>
      <p:ext uri="{BB962C8B-B14F-4D97-AF65-F5344CB8AC3E}">
        <p14:creationId xmlns:p14="http://schemas.microsoft.com/office/powerpoint/2010/main" val="41590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4.1.4 Consider Maintenance Contracts and Spare Parts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purchasing a server, consider how repairs will be handled. All </a:t>
            </a:r>
            <a:r>
              <a:rPr lang="en-US" dirty="0" smtClean="0"/>
              <a:t>machines eventually break. Vendors </a:t>
            </a:r>
            <a:r>
              <a:rPr lang="en-US" dirty="0"/>
              <a:t>tend to have a variety of maintenance </a:t>
            </a:r>
            <a:r>
              <a:rPr lang="en-US" dirty="0" smtClean="0"/>
              <a:t>contract options.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reasonable scenarios for picking appropriate </a:t>
            </a:r>
            <a:r>
              <a:rPr lang="en-US" dirty="0" smtClean="0"/>
              <a:t>maintenance contracts:</a:t>
            </a:r>
          </a:p>
          <a:p>
            <a:r>
              <a:rPr lang="en-US" i="1" dirty="0"/>
              <a:t>Non-critical </a:t>
            </a:r>
            <a:r>
              <a:rPr lang="en-US" i="1" dirty="0" smtClean="0"/>
              <a:t>server</a:t>
            </a:r>
          </a:p>
          <a:p>
            <a:r>
              <a:rPr lang="en-US" i="1" dirty="0"/>
              <a:t>Large groups of similar </a:t>
            </a:r>
            <a:r>
              <a:rPr lang="en-US" i="1" dirty="0" smtClean="0"/>
              <a:t>servers</a:t>
            </a:r>
          </a:p>
          <a:p>
            <a:r>
              <a:rPr lang="en-US" i="1" dirty="0"/>
              <a:t>Controlled </a:t>
            </a:r>
            <a:r>
              <a:rPr lang="en-US" i="1" dirty="0" smtClean="0"/>
              <a:t>introduction</a:t>
            </a:r>
          </a:p>
          <a:p>
            <a:r>
              <a:rPr lang="en-US" i="1" dirty="0"/>
              <a:t>Critical </a:t>
            </a:r>
            <a:r>
              <a:rPr lang="en-US" i="1" dirty="0" smtClean="0"/>
              <a:t>host</a:t>
            </a:r>
          </a:p>
          <a:p>
            <a:r>
              <a:rPr lang="en-US" i="1" dirty="0"/>
              <a:t>Large variety of models from same </a:t>
            </a:r>
            <a:r>
              <a:rPr lang="en-US" i="1" dirty="0" smtClean="0"/>
              <a:t>vendor</a:t>
            </a:r>
          </a:p>
          <a:p>
            <a:r>
              <a:rPr lang="en-US" i="1" dirty="0"/>
              <a:t>Highly critical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6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4.1.5 Maintaining Data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have critical data and unique configurations that must be protected</a:t>
            </a:r>
            <a:r>
              <a:rPr lang="en-US" dirty="0" smtClean="0"/>
              <a:t>.</a:t>
            </a:r>
          </a:p>
          <a:p>
            <a:r>
              <a:rPr lang="en-US" dirty="0"/>
              <a:t>Workstation clients are usually mass-produced with the same </a:t>
            </a:r>
            <a:r>
              <a:rPr lang="en-US" dirty="0" smtClean="0"/>
              <a:t>configuration on </a:t>
            </a:r>
            <a:r>
              <a:rPr lang="en-US" dirty="0"/>
              <a:t>each one, and usually store their data on servers, which </a:t>
            </a:r>
            <a:r>
              <a:rPr lang="en-US" dirty="0" smtClean="0"/>
              <a:t>eliminates the </a:t>
            </a:r>
            <a:r>
              <a:rPr lang="en-US" dirty="0"/>
              <a:t>need for backups.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0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923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Chap#4</vt:lpstr>
      <vt:lpstr>PowerPoint Presentation</vt:lpstr>
      <vt:lpstr>Introduction</vt:lpstr>
      <vt:lpstr>4.1 The Basics</vt:lpstr>
      <vt:lpstr>4.1.1 Buy Server Hardware for Servers</vt:lpstr>
      <vt:lpstr>4.1.2 Choose Vendors Known for Reliable Products</vt:lpstr>
      <vt:lpstr>4.1.3 Understand the Cost of Server Hardware</vt:lpstr>
      <vt:lpstr>4.1.4 Consider Maintenance Contracts and Spare Parts</vt:lpstr>
      <vt:lpstr>4.1.5 Maintaining Data Integrity</vt:lpstr>
      <vt:lpstr>4.1.6 Put Servers in the Data Center</vt:lpstr>
      <vt:lpstr>4.1.7 Client Server OS Configuration</vt:lpstr>
      <vt:lpstr>4.1.8 Provide Remote Console Access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Chap#4</dc:title>
  <dc:creator>Microsoft account</dc:creator>
  <cp:lastModifiedBy>Microsoft account</cp:lastModifiedBy>
  <cp:revision>36</cp:revision>
  <dcterms:created xsi:type="dcterms:W3CDTF">2021-08-09T18:24:03Z</dcterms:created>
  <dcterms:modified xsi:type="dcterms:W3CDTF">2021-08-10T18:06:02Z</dcterms:modified>
</cp:coreProperties>
</file>