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49C5-6C11-460C-973C-72FBA271717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16AE-88F5-47F7-BCC6-3203018C5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03928"/>
          </a:xfrm>
        </p:spPr>
        <p:txBody>
          <a:bodyPr/>
          <a:lstStyle/>
          <a:p>
            <a:r>
              <a:rPr lang="en-US" b="1" dirty="0" smtClean="0"/>
              <a:t>Chap#5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03261"/>
            <a:ext cx="10515600" cy="982638"/>
          </a:xfrm>
        </p:spPr>
        <p:txBody>
          <a:bodyPr/>
          <a:lstStyle/>
          <a:p>
            <a:r>
              <a:rPr lang="en-US" b="1" i="0" u="none" strike="noStrike" baseline="0" dirty="0" smtClean="0">
                <a:latin typeface="TimesNewRomanPS-BoldMT"/>
              </a:rPr>
              <a:t>                                          </a:t>
            </a:r>
            <a:r>
              <a:rPr lang="en-US" sz="3600" b="1" i="0" u="none" strike="noStrike" baseline="0" dirty="0" smtClean="0">
                <a:solidFill>
                  <a:schemeClr val="tx1"/>
                </a:solidFill>
                <a:latin typeface="TimesNewRomanPS-BoldMT"/>
              </a:rPr>
              <a:t>The Command Line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Files, File Types, File Ownership, and </a:t>
            </a:r>
            <a:r>
              <a:rPr lang="en-US" sz="3600" b="1" dirty="0" smtClean="0"/>
              <a:t>File Permissions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54727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Normal </a:t>
            </a:r>
            <a:r>
              <a:rPr lang="en-US" b="1" dirty="0"/>
              <a:t>Files</a:t>
            </a:r>
          </a:p>
          <a:p>
            <a:r>
              <a:rPr lang="en-US" dirty="0"/>
              <a:t>Normal files are just that—normal. They contain data and can also be </a:t>
            </a:r>
            <a:r>
              <a:rPr lang="en-US" dirty="0" smtClean="0"/>
              <a:t>executable. </a:t>
            </a:r>
            <a:r>
              <a:rPr lang="en-US" dirty="0"/>
              <a:t>The </a:t>
            </a:r>
            <a:r>
              <a:rPr lang="en-US" dirty="0" smtClean="0"/>
              <a:t>operating system </a:t>
            </a:r>
            <a:r>
              <a:rPr lang="en-US" dirty="0"/>
              <a:t>makes no assumptions about their contents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Directories</a:t>
            </a:r>
            <a:endParaRPr lang="en-US" b="1" dirty="0"/>
          </a:p>
          <a:p>
            <a:r>
              <a:rPr lang="en-US" dirty="0"/>
              <a:t>Directory files are a special instance of normal files. Directory files list the locations of other </a:t>
            </a:r>
            <a:r>
              <a:rPr lang="en-US" dirty="0" smtClean="0"/>
              <a:t>files, some </a:t>
            </a:r>
            <a:r>
              <a:rPr lang="en-US" dirty="0"/>
              <a:t>of which may be other </a:t>
            </a:r>
            <a:r>
              <a:rPr lang="en-US" dirty="0" smtClean="0"/>
              <a:t>directories.</a:t>
            </a:r>
          </a:p>
          <a:p>
            <a:pPr marL="0" indent="0">
              <a:buNone/>
            </a:pPr>
            <a:r>
              <a:rPr lang="en-US" b="1" dirty="0" smtClean="0"/>
              <a:t>Hard </a:t>
            </a:r>
            <a:r>
              <a:rPr lang="en-US" b="1" dirty="0"/>
              <a:t>Links</a:t>
            </a:r>
          </a:p>
          <a:p>
            <a:r>
              <a:rPr lang="en-US" dirty="0"/>
              <a:t>Each file in the Linux file system gets its own </a:t>
            </a:r>
            <a:r>
              <a:rPr lang="en-US" dirty="0" err="1"/>
              <a:t>i</a:t>
            </a:r>
            <a:r>
              <a:rPr lang="en-US" dirty="0"/>
              <a:t>-node. An </a:t>
            </a:r>
            <a:r>
              <a:rPr lang="en-US" dirty="0" err="1"/>
              <a:t>i</a:t>
            </a:r>
            <a:r>
              <a:rPr lang="en-US" dirty="0"/>
              <a:t>-node keeps track of a file’s attributes </a:t>
            </a:r>
            <a:r>
              <a:rPr lang="en-US" dirty="0" smtClean="0"/>
              <a:t>and its </a:t>
            </a:r>
            <a:r>
              <a:rPr lang="en-US" dirty="0"/>
              <a:t>location on the </a:t>
            </a:r>
            <a:r>
              <a:rPr lang="en-US" dirty="0" smtClean="0"/>
              <a:t>disk.</a:t>
            </a:r>
          </a:p>
          <a:p>
            <a:pPr marL="0" indent="0">
              <a:buNone/>
            </a:pPr>
            <a:r>
              <a:rPr lang="en-US" b="1" dirty="0" smtClean="0"/>
              <a:t>Symbolic </a:t>
            </a:r>
            <a:r>
              <a:rPr lang="en-US" b="1" dirty="0"/>
              <a:t>Links</a:t>
            </a:r>
          </a:p>
          <a:p>
            <a:r>
              <a:rPr lang="en-US" dirty="0"/>
              <a:t>Unlike hard links, which point to a file by its </a:t>
            </a:r>
            <a:r>
              <a:rPr lang="en-US" dirty="0" err="1"/>
              <a:t>i</a:t>
            </a:r>
            <a:r>
              <a:rPr lang="en-US" dirty="0"/>
              <a:t>-node, a </a:t>
            </a:r>
            <a:r>
              <a:rPr lang="en-US" i="1" dirty="0"/>
              <a:t>symbolic link </a:t>
            </a:r>
            <a:r>
              <a:rPr lang="en-US" dirty="0"/>
              <a:t>points to another file by </a:t>
            </a:r>
            <a:r>
              <a:rPr lang="en-US" dirty="0" smtClean="0"/>
              <a:t>its name.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Block Devices</a:t>
            </a:r>
          </a:p>
          <a:p>
            <a:r>
              <a:rPr lang="en-US" dirty="0"/>
              <a:t>Since all device drivers are accessed through the file system, files of type </a:t>
            </a:r>
            <a:r>
              <a:rPr lang="en-US" i="1" dirty="0"/>
              <a:t>block device </a:t>
            </a:r>
            <a:r>
              <a:rPr lang="en-US" dirty="0"/>
              <a:t>are used </a:t>
            </a:r>
            <a:r>
              <a:rPr lang="en-US" dirty="0" smtClean="0"/>
              <a:t>to interface </a:t>
            </a:r>
            <a:r>
              <a:rPr lang="en-US" dirty="0"/>
              <a:t>with devices such as disks. A block device file has three identifying </a:t>
            </a:r>
            <a:r>
              <a:rPr lang="en-US" dirty="0" smtClean="0"/>
              <a:t>traits: It </a:t>
            </a:r>
            <a:r>
              <a:rPr lang="en-US" dirty="0"/>
              <a:t>has a major </a:t>
            </a:r>
            <a:r>
              <a:rPr lang="en-US" dirty="0" smtClean="0"/>
              <a:t>number, It </a:t>
            </a:r>
            <a:r>
              <a:rPr lang="en-US" dirty="0"/>
              <a:t>has a minor 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Character </a:t>
            </a:r>
            <a:r>
              <a:rPr lang="en-US" b="1" dirty="0" smtClean="0"/>
              <a:t>Devices</a:t>
            </a:r>
          </a:p>
          <a:p>
            <a:r>
              <a:rPr lang="en-US" i="1" dirty="0"/>
              <a:t>character devices </a:t>
            </a:r>
            <a:r>
              <a:rPr lang="en-US" dirty="0"/>
              <a:t>are special files that allow you to access devices </a:t>
            </a:r>
            <a:r>
              <a:rPr lang="en-US" dirty="0" smtClean="0"/>
              <a:t>through the </a:t>
            </a:r>
            <a:r>
              <a:rPr lang="en-US" dirty="0"/>
              <a:t>file system</a:t>
            </a:r>
            <a:r>
              <a:rPr lang="en-US" dirty="0" smtClean="0"/>
              <a:t>.</a:t>
            </a:r>
            <a:r>
              <a:rPr lang="en-US" dirty="0"/>
              <a:t> The obvious difference between block and character devices is that block </a:t>
            </a:r>
            <a:r>
              <a:rPr lang="en-US" dirty="0" smtClean="0"/>
              <a:t>devices communicate </a:t>
            </a:r>
            <a:r>
              <a:rPr lang="en-US" dirty="0"/>
              <a:t>with the actual devices in large blocks, whereas character devices work one </a:t>
            </a:r>
            <a:r>
              <a:rPr lang="en-US" dirty="0" smtClean="0"/>
              <a:t>character at </a:t>
            </a:r>
            <a:r>
              <a:rPr lang="en-US" dirty="0"/>
              <a:t>a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Named Pipes</a:t>
            </a:r>
          </a:p>
          <a:p>
            <a:r>
              <a:rPr lang="en-US" i="1" dirty="0"/>
              <a:t>Named pipes </a:t>
            </a:r>
            <a:r>
              <a:rPr lang="en-US" dirty="0"/>
              <a:t>are a special type of file that allows for interprocess communication. Using the </a:t>
            </a:r>
            <a:r>
              <a:rPr lang="en-US" b="1" dirty="0" err="1" smtClean="0"/>
              <a:t>mknod</a:t>
            </a:r>
            <a:r>
              <a:rPr lang="en-US" b="1" dirty="0"/>
              <a:t> </a:t>
            </a:r>
            <a:r>
              <a:rPr lang="en-US" dirty="0" smtClean="0"/>
              <a:t>command</a:t>
            </a:r>
            <a:r>
              <a:rPr lang="en-US" dirty="0"/>
              <a:t>, you can create a named pipe file that one process can open for reading and another </a:t>
            </a:r>
            <a:r>
              <a:rPr lang="en-US" dirty="0" smtClean="0"/>
              <a:t>process can </a:t>
            </a:r>
            <a:r>
              <a:rPr lang="en-US" dirty="0"/>
              <a:t>open for writing, thus allowing the two to communicate with one another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Table 5.2</a:t>
            </a:r>
          </a:p>
          <a:p>
            <a:pPr marL="0" indent="0">
              <a:buNone/>
            </a:pPr>
            <a:r>
              <a:rPr lang="en-US" b="1" dirty="0" smtClean="0"/>
              <a:t>Change </a:t>
            </a:r>
            <a:r>
              <a:rPr lang="en-US" b="1" dirty="0"/>
              <a:t>Ownership: </a:t>
            </a:r>
            <a:r>
              <a:rPr lang="en-US" b="1" dirty="0" err="1"/>
              <a:t>chown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chown</a:t>
            </a:r>
            <a:r>
              <a:rPr lang="en-US" b="1" dirty="0"/>
              <a:t> </a:t>
            </a:r>
            <a:r>
              <a:rPr lang="en-US" dirty="0"/>
              <a:t>command allows you to change the ownership of a file to another user. Only the root </a:t>
            </a:r>
            <a:r>
              <a:rPr lang="en-US" dirty="0" smtClean="0"/>
              <a:t>user can </a:t>
            </a:r>
            <a:r>
              <a:rPr lang="en-US" dirty="0"/>
              <a:t>do </a:t>
            </a:r>
            <a:r>
              <a:rPr lang="en-US" dirty="0" smtClean="0"/>
              <a:t>this.</a:t>
            </a:r>
          </a:p>
          <a:p>
            <a:pPr marL="0" indent="0">
              <a:buNone/>
            </a:pPr>
            <a:r>
              <a:rPr lang="en-US" b="1" dirty="0" smtClean="0"/>
              <a:t>Change </a:t>
            </a:r>
            <a:r>
              <a:rPr lang="en-US" b="1" dirty="0"/>
              <a:t>Group: </a:t>
            </a:r>
            <a:r>
              <a:rPr lang="en-US" b="1" dirty="0" err="1"/>
              <a:t>chgrp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chgrp</a:t>
            </a:r>
            <a:r>
              <a:rPr lang="en-US" b="1" dirty="0"/>
              <a:t> </a:t>
            </a:r>
            <a:r>
              <a:rPr lang="en-US" dirty="0"/>
              <a:t>command-line utility lets you change the group settings of a file. It works much like </a:t>
            </a:r>
            <a:r>
              <a:rPr lang="en-US" b="1" dirty="0" err="1"/>
              <a:t>chown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86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627797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Change </a:t>
            </a:r>
            <a:r>
              <a:rPr lang="en-US" b="1" dirty="0"/>
              <a:t>Mode: </a:t>
            </a:r>
            <a:r>
              <a:rPr lang="en-US" b="1" dirty="0" err="1"/>
              <a:t>chmod</a:t>
            </a:r>
            <a:endParaRPr lang="en-US" b="1" dirty="0"/>
          </a:p>
          <a:p>
            <a:r>
              <a:rPr lang="en-US" dirty="0"/>
              <a:t>Directories and files within the Linux file system have permissions associated with them</a:t>
            </a:r>
            <a:r>
              <a:rPr lang="en-US" dirty="0" smtClean="0"/>
              <a:t>.</a:t>
            </a:r>
          </a:p>
          <a:p>
            <a:r>
              <a:rPr lang="en-US" dirty="0"/>
              <a:t>Permissions are divided into four parts. The first part is represented by the first character of </a:t>
            </a:r>
            <a:r>
              <a:rPr lang="en-US" dirty="0" smtClean="0"/>
              <a:t>the permission</a:t>
            </a:r>
            <a:r>
              <a:rPr lang="en-US" dirty="0"/>
              <a:t>. Normal files have no special value and are represented with a hyphen (</a:t>
            </a:r>
            <a:r>
              <a:rPr lang="en-US" b="1" dirty="0"/>
              <a:t>-</a:t>
            </a:r>
            <a:r>
              <a:rPr lang="en-US" dirty="0"/>
              <a:t>) character. If </a:t>
            </a:r>
            <a:r>
              <a:rPr lang="en-US" dirty="0" smtClean="0"/>
              <a:t>the file </a:t>
            </a:r>
            <a:r>
              <a:rPr lang="en-US" dirty="0"/>
              <a:t>has a special attribute, it is represented by a letter. The two special attributes we are </a:t>
            </a:r>
            <a:r>
              <a:rPr lang="en-US" dirty="0" smtClean="0"/>
              <a:t>most interested </a:t>
            </a:r>
            <a:r>
              <a:rPr lang="en-US" dirty="0"/>
              <a:t>in here are directories (</a:t>
            </a:r>
            <a:r>
              <a:rPr lang="en-US" b="1" dirty="0"/>
              <a:t>d</a:t>
            </a:r>
            <a:r>
              <a:rPr lang="en-US" dirty="0"/>
              <a:t>) and symbolic links (</a:t>
            </a:r>
            <a:r>
              <a:rPr lang="en-US" b="1" dirty="0"/>
              <a:t>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Copy </a:t>
            </a:r>
            <a:r>
              <a:rPr lang="en-US" b="1" dirty="0"/>
              <a:t>Files: </a:t>
            </a:r>
            <a:r>
              <a:rPr lang="en-US" b="1" dirty="0" err="1"/>
              <a:t>cp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dirty="0"/>
              <a:t>command is used to copy files. It has a substantial number of options</a:t>
            </a:r>
            <a:r>
              <a:rPr lang="en-US" dirty="0" smtClean="0"/>
              <a:t>.</a:t>
            </a:r>
            <a:r>
              <a:rPr lang="en-US" dirty="0"/>
              <a:t> (</a:t>
            </a: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dirty="0"/>
              <a:t>) option with 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dirty="0"/>
              <a:t>forces it to prompt or warn </a:t>
            </a:r>
            <a:r>
              <a:rPr lang="en-US" dirty="0" smtClean="0"/>
              <a:t>you before </a:t>
            </a:r>
            <a:r>
              <a:rPr lang="en-US" dirty="0"/>
              <a:t>overwriting existing files with the same name in the </a:t>
            </a:r>
            <a:r>
              <a:rPr lang="en-US" dirty="0" smtClean="0"/>
              <a:t>destination.</a:t>
            </a:r>
          </a:p>
          <a:p>
            <a:pPr marL="0" indent="0">
              <a:buNone/>
            </a:pPr>
            <a:r>
              <a:rPr lang="en-US" b="1" dirty="0" smtClean="0"/>
              <a:t>Move </a:t>
            </a:r>
            <a:r>
              <a:rPr lang="en-US" b="1" dirty="0"/>
              <a:t>Files: mv</a:t>
            </a:r>
          </a:p>
          <a:p>
            <a:r>
              <a:rPr lang="en-US" dirty="0"/>
              <a:t>The </a:t>
            </a:r>
            <a:r>
              <a:rPr lang="en-US" b="1" dirty="0"/>
              <a:t>mv </a:t>
            </a:r>
            <a:r>
              <a:rPr lang="en-US" dirty="0"/>
              <a:t>command is used to move files from one location to another. Files can be moved </a:t>
            </a:r>
            <a:r>
              <a:rPr lang="en-US" dirty="0" smtClean="0"/>
              <a:t>across partitions/file </a:t>
            </a:r>
            <a:r>
              <a:rPr lang="en-US" dirty="0"/>
              <a:t>systems as well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Link </a:t>
            </a:r>
            <a:r>
              <a:rPr lang="en-US" b="1" dirty="0"/>
              <a:t>Files: </a:t>
            </a:r>
            <a:r>
              <a:rPr lang="en-US" b="1" dirty="0" err="1"/>
              <a:t>ln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ln</a:t>
            </a:r>
            <a:r>
              <a:rPr lang="en-US" b="1" dirty="0"/>
              <a:t> </a:t>
            </a:r>
            <a:r>
              <a:rPr lang="en-US" dirty="0"/>
              <a:t>command lets you establish hard links and soft </a:t>
            </a:r>
            <a:r>
              <a:rPr lang="en-US" dirty="0" smtClean="0"/>
              <a:t>links.</a:t>
            </a:r>
          </a:p>
          <a:p>
            <a:pPr marL="0" indent="0">
              <a:buNone/>
            </a:pPr>
            <a:r>
              <a:rPr lang="en-US" b="1" dirty="0" smtClean="0"/>
              <a:t>Find </a:t>
            </a:r>
            <a:r>
              <a:rPr lang="en-US" b="1" dirty="0"/>
              <a:t>a File: find</a:t>
            </a:r>
          </a:p>
          <a:p>
            <a:r>
              <a:rPr lang="en-US" dirty="0"/>
              <a:t>The </a:t>
            </a:r>
            <a:r>
              <a:rPr lang="en-US" b="1" dirty="0"/>
              <a:t>find </a:t>
            </a:r>
            <a:r>
              <a:rPr lang="en-US" dirty="0"/>
              <a:t>command lets you search for files using various search criteria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File </a:t>
            </a:r>
            <a:r>
              <a:rPr lang="en-US" b="1" dirty="0"/>
              <a:t>Compression: </a:t>
            </a:r>
            <a:r>
              <a:rPr lang="en-US" b="1" dirty="0" err="1"/>
              <a:t>gzip</a:t>
            </a:r>
            <a:endParaRPr lang="en-US" b="1" dirty="0"/>
          </a:p>
          <a:p>
            <a:r>
              <a:rPr lang="en-US" dirty="0"/>
              <a:t>In the original distributions of UNIX, the tool to compress files was appropriately called </a:t>
            </a:r>
            <a:r>
              <a:rPr lang="en-US" b="1" dirty="0"/>
              <a:t>compress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bzip2</a:t>
            </a:r>
          </a:p>
          <a:p>
            <a:r>
              <a:rPr lang="en-US" dirty="0"/>
              <a:t>The </a:t>
            </a:r>
            <a:r>
              <a:rPr lang="en-US" b="1" dirty="0"/>
              <a:t>bzip2 </a:t>
            </a:r>
            <a:r>
              <a:rPr lang="en-US" dirty="0"/>
              <a:t>tool uses a different compression algorithm that usually turns out smaller files than </a:t>
            </a:r>
            <a:r>
              <a:rPr lang="en-US" dirty="0" smtClean="0"/>
              <a:t>those compressed </a:t>
            </a:r>
            <a:r>
              <a:rPr lang="en-US" dirty="0"/>
              <a:t>with the </a:t>
            </a:r>
            <a:r>
              <a:rPr lang="en-US" b="1" dirty="0" err="1"/>
              <a:t>gzip</a:t>
            </a:r>
            <a:r>
              <a:rPr lang="en-US" b="1" dirty="0"/>
              <a:t> </a:t>
            </a:r>
            <a:r>
              <a:rPr lang="en-US" dirty="0"/>
              <a:t>utility, but it uses semantics that are similar to </a:t>
            </a:r>
            <a:r>
              <a:rPr lang="en-US" b="1" dirty="0" err="1"/>
              <a:t>gzip</a:t>
            </a:r>
            <a:r>
              <a:rPr lang="en-US" dirty="0"/>
              <a:t>. In other words, </a:t>
            </a:r>
            <a:r>
              <a:rPr lang="en-US" b="1" dirty="0" smtClean="0"/>
              <a:t>bzip2 </a:t>
            </a:r>
            <a:r>
              <a:rPr lang="en-US" dirty="0" smtClean="0"/>
              <a:t>offers </a:t>
            </a:r>
            <a:r>
              <a:rPr lang="en-US" dirty="0"/>
              <a:t>better compression ratios in comparison to </a:t>
            </a:r>
            <a:r>
              <a:rPr lang="en-US" b="1" dirty="0" err="1" smtClean="0"/>
              <a:t>gzip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Create </a:t>
            </a:r>
            <a:r>
              <a:rPr lang="en-US" b="1" dirty="0"/>
              <a:t>a Directory: </a:t>
            </a:r>
            <a:r>
              <a:rPr lang="en-US" b="1" dirty="0" err="1"/>
              <a:t>mkdir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dirty="0"/>
              <a:t>command in </a:t>
            </a:r>
            <a:r>
              <a:rPr lang="en-US" dirty="0" smtClean="0"/>
              <a:t>Linux </a:t>
            </a:r>
            <a:r>
              <a:rPr lang="en-US" dirty="0"/>
              <a:t>is identical to the same command in other flavors of UNIX, as well </a:t>
            </a:r>
            <a:r>
              <a:rPr lang="en-US" dirty="0" smtClean="0"/>
              <a:t>as those </a:t>
            </a:r>
            <a:r>
              <a:rPr lang="en-US" dirty="0"/>
              <a:t>in MS-DOS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Remove </a:t>
            </a:r>
            <a:r>
              <a:rPr lang="en-US" b="1" dirty="0"/>
              <a:t>a Directory: </a:t>
            </a:r>
            <a:r>
              <a:rPr lang="en-US" b="1" dirty="0" err="1"/>
              <a:t>rmdir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rmdir</a:t>
            </a:r>
            <a:r>
              <a:rPr lang="en-US" b="1" dirty="0"/>
              <a:t> </a:t>
            </a:r>
            <a:r>
              <a:rPr lang="en-US" dirty="0"/>
              <a:t>command offers no surprises for those familiar with the DOS version of the command; </a:t>
            </a:r>
            <a:r>
              <a:rPr lang="en-US" dirty="0" smtClean="0"/>
              <a:t>it simply </a:t>
            </a:r>
            <a:r>
              <a:rPr lang="en-US" dirty="0"/>
              <a:t>removes an existing directory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PWD</a:t>
            </a:r>
          </a:p>
          <a:p>
            <a:r>
              <a:rPr lang="en-US" dirty="0"/>
              <a:t>you need the </a:t>
            </a:r>
            <a:r>
              <a:rPr lang="en-US" b="1" dirty="0" err="1"/>
              <a:t>pwd</a:t>
            </a:r>
            <a:r>
              <a:rPr lang="en-US" b="1" dirty="0"/>
              <a:t> </a:t>
            </a:r>
            <a:r>
              <a:rPr lang="en-US" dirty="0"/>
              <a:t>command. Its only task is to print the current working directory. To</a:t>
            </a:r>
          </a:p>
          <a:p>
            <a:r>
              <a:rPr lang="en-US" dirty="0"/>
              <a:t>display your current working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level of power, control, and flexibility that the command line offers Linux/UNIX users </a:t>
            </a:r>
            <a:r>
              <a:rPr lang="en-US" dirty="0" smtClean="0"/>
              <a:t>has been </a:t>
            </a:r>
            <a:r>
              <a:rPr lang="en-US" dirty="0"/>
              <a:t>one of its most endearing and enduring qualities</a:t>
            </a:r>
            <a:r>
              <a:rPr lang="en-US" dirty="0" smtClean="0"/>
              <a:t>.</a:t>
            </a:r>
          </a:p>
          <a:p>
            <a:r>
              <a:rPr lang="en-US" dirty="0"/>
              <a:t>Unfortunately, this power comes at </a:t>
            </a:r>
            <a:r>
              <a:rPr lang="en-US" dirty="0" smtClean="0"/>
              <a:t>a cost.</a:t>
            </a:r>
            <a:r>
              <a:rPr lang="en-US" dirty="0"/>
              <a:t> For this </a:t>
            </a:r>
            <a:r>
              <a:rPr lang="en-US" dirty="0" smtClean="0"/>
              <a:t>reason, graphical </a:t>
            </a:r>
            <a:r>
              <a:rPr lang="en-US" dirty="0"/>
              <a:t>user interface (GUI) front-ends for various UNIX/Linux tools, functions, and utilities </a:t>
            </a:r>
            <a:r>
              <a:rPr lang="en-US" dirty="0" smtClean="0"/>
              <a:t>have been </a:t>
            </a:r>
            <a:r>
              <a:rPr lang="en-US" dirty="0"/>
              <a:t>written</a:t>
            </a:r>
            <a:r>
              <a:rPr lang="en-US" dirty="0" smtClean="0"/>
              <a:t>.</a:t>
            </a:r>
          </a:p>
          <a:p>
            <a:r>
              <a:rPr lang="en-US" dirty="0"/>
              <a:t>chapter thoroughly describes a handful of tools that are most critical for the day-to-day work of </a:t>
            </a:r>
            <a:r>
              <a:rPr lang="en-US" dirty="0" smtClean="0"/>
              <a:t>a system </a:t>
            </a:r>
            <a:r>
              <a:rPr lang="en-US" dirty="0"/>
              <a:t>administrator.</a:t>
            </a:r>
          </a:p>
        </p:txBody>
      </p:sp>
    </p:spTree>
    <p:extLst>
      <p:ext uri="{BB962C8B-B14F-4D97-AF65-F5344CB8AC3E}">
        <p14:creationId xmlns:p14="http://schemas.microsoft.com/office/powerpoint/2010/main" val="41495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formal definition of a shell is “a command language interpreter that executes commands.” </a:t>
            </a:r>
            <a:r>
              <a:rPr lang="en-US" dirty="0" smtClean="0"/>
              <a:t>A less </a:t>
            </a:r>
            <a:r>
              <a:rPr lang="en-US" dirty="0"/>
              <a:t>formal definition might be simply “a program that provides an interface to the system.” </a:t>
            </a:r>
            <a:r>
              <a:rPr lang="en-US" dirty="0" smtClean="0"/>
              <a:t>The Bourne </a:t>
            </a:r>
            <a:r>
              <a:rPr lang="en-US" dirty="0"/>
              <a:t>Again Shell (BASH), in particular, is a command-line–only interface containing a handful </a:t>
            </a:r>
            <a:r>
              <a:rPr lang="en-US" dirty="0" smtClean="0"/>
              <a:t>of built-in </a:t>
            </a:r>
            <a:r>
              <a:rPr lang="en-US" dirty="0"/>
              <a:t>commands; it has the ability to launch other programs and to control programs that have </a:t>
            </a:r>
            <a:r>
              <a:rPr lang="en-US" dirty="0" smtClean="0"/>
              <a:t>been launched </a:t>
            </a:r>
            <a:r>
              <a:rPr lang="en-US" dirty="0"/>
              <a:t>from it (job control). This might seem simple at first, but you will begin to realize that </a:t>
            </a:r>
            <a:r>
              <a:rPr lang="en-US" dirty="0" smtClean="0"/>
              <a:t>the shell </a:t>
            </a:r>
            <a:r>
              <a:rPr lang="en-US" dirty="0"/>
              <a:t>is a powerful tool.</a:t>
            </a:r>
          </a:p>
        </p:txBody>
      </p:sp>
    </p:spTree>
    <p:extLst>
      <p:ext uri="{BB962C8B-B14F-4D97-AF65-F5344CB8AC3E}">
        <p14:creationId xmlns:p14="http://schemas.microsoft.com/office/powerpoint/2010/main" val="316562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in the BASH environment, you can start multiple programs from the same prompt</a:t>
            </a:r>
            <a:r>
              <a:rPr lang="en-US" dirty="0" smtClean="0"/>
              <a:t>.</a:t>
            </a:r>
            <a:r>
              <a:rPr lang="en-US" dirty="0"/>
              <a:t> Each program is considered a </a:t>
            </a:r>
            <a:r>
              <a:rPr lang="en-US" i="1" dirty="0"/>
              <a:t>job</a:t>
            </a:r>
            <a:r>
              <a:rPr lang="en-US" dirty="0" smtClean="0"/>
              <a:t>.</a:t>
            </a:r>
            <a:r>
              <a:rPr lang="en-US" dirty="0"/>
              <a:t> If a job has control of the terminal, it </a:t>
            </a:r>
            <a:r>
              <a:rPr lang="en-US" dirty="0" smtClean="0"/>
              <a:t>can issue </a:t>
            </a:r>
            <a:r>
              <a:rPr lang="en-US" dirty="0"/>
              <a:t>control </a:t>
            </a:r>
            <a:r>
              <a:rPr lang="en-US" dirty="0" smtClean="0"/>
              <a:t>codes.</a:t>
            </a:r>
            <a:r>
              <a:rPr lang="en-US" dirty="0"/>
              <a:t> Once the program is done, it gives full control back to BASH, and a prompt </a:t>
            </a:r>
            <a:r>
              <a:rPr lang="en-US" dirty="0" smtClean="0"/>
              <a:t>is redisplayed </a:t>
            </a:r>
            <a:r>
              <a:rPr lang="en-US" dirty="0"/>
              <a:t>for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Running </a:t>
            </a:r>
            <a:r>
              <a:rPr lang="en-US" dirty="0"/>
              <a:t>programs that are listed will be in one of two states: running or stopped.</a:t>
            </a:r>
          </a:p>
        </p:txBody>
      </p:sp>
    </p:spTree>
    <p:extLst>
      <p:ext uri="{BB962C8B-B14F-4D97-AF65-F5344CB8AC3E}">
        <p14:creationId xmlns:p14="http://schemas.microsoft.com/office/powerpoint/2010/main" val="38545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 </a:t>
            </a:r>
            <a:r>
              <a:rPr lang="en-US" b="1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settings </a:t>
            </a:r>
            <a:r>
              <a:rPr lang="en-US" dirty="0"/>
              <a:t>that give it a particular look, feel, and, in some cases, behavior. These settings are </a:t>
            </a:r>
            <a:r>
              <a:rPr lang="en-US" dirty="0" smtClean="0"/>
              <a:t>typically controlled </a:t>
            </a:r>
            <a:r>
              <a:rPr lang="en-US" dirty="0"/>
              <a:t>by environment variables. Some environment variables have special meanings to the </a:t>
            </a:r>
            <a:r>
              <a:rPr lang="en-US" dirty="0" smtClean="0"/>
              <a:t>shell.</a:t>
            </a:r>
          </a:p>
          <a:p>
            <a:r>
              <a:rPr lang="en-US" b="1" dirty="0"/>
              <a:t>printenv </a:t>
            </a:r>
            <a:r>
              <a:rPr lang="en-US" dirty="0" smtClean="0"/>
              <a:t>command used to check list of environment variables.</a:t>
            </a:r>
          </a:p>
          <a:p>
            <a:r>
              <a:rPr lang="en-US" dirty="0" smtClean="0"/>
              <a:t>For specific environment variable use </a:t>
            </a:r>
            <a:r>
              <a:rPr lang="en-US" b="1" dirty="0" smtClean="0"/>
              <a:t>printenv TERM.</a:t>
            </a:r>
          </a:p>
          <a:p>
            <a:r>
              <a:rPr lang="en-US" dirty="0" smtClean="0"/>
              <a:t>Issuing </a:t>
            </a:r>
            <a:r>
              <a:rPr lang="en-US" dirty="0"/>
              <a:t>the parameter </a:t>
            </a:r>
            <a:r>
              <a:rPr lang="en-US" b="1" dirty="0"/>
              <a:t>$FOO </a:t>
            </a:r>
            <a:r>
              <a:rPr lang="en-US" dirty="0"/>
              <a:t>will cause the value of the </a:t>
            </a:r>
            <a:r>
              <a:rPr lang="en-US" b="1" dirty="0" smtClean="0"/>
              <a:t>FOO </a:t>
            </a:r>
            <a:r>
              <a:rPr lang="en-US" dirty="0" smtClean="0"/>
              <a:t>environment </a:t>
            </a:r>
            <a:r>
              <a:rPr lang="en-US" dirty="0"/>
              <a:t>variable to be passed</a:t>
            </a:r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Pipes </a:t>
            </a:r>
            <a:r>
              <a:rPr lang="en-US" dirty="0"/>
              <a:t>are a mechanism by which the output of one program can be sent as the input to </a:t>
            </a:r>
            <a:r>
              <a:rPr lang="en-US" dirty="0" smtClean="0"/>
              <a:t>another program.</a:t>
            </a:r>
          </a:p>
          <a:p>
            <a:r>
              <a:rPr lang="en-US" dirty="0"/>
              <a:t>The command shell under Windows also utilizes the pipe function. The primary difference is </a:t>
            </a:r>
            <a:r>
              <a:rPr lang="en-US" dirty="0" smtClean="0"/>
              <a:t>that all </a:t>
            </a:r>
            <a:r>
              <a:rPr lang="en-US" dirty="0"/>
              <a:t>commands in a Linux pipe are executed concurrently, whereas Windows runs each program </a:t>
            </a:r>
            <a:r>
              <a:rPr lang="en-US" dirty="0" smtClean="0"/>
              <a:t>in order</a:t>
            </a:r>
            <a:r>
              <a:rPr lang="en-US" dirty="0"/>
              <a:t>, using temporary files to hold intermediate results.</a:t>
            </a:r>
          </a:p>
        </p:txBody>
      </p:sp>
    </p:spTree>
    <p:extLst>
      <p:ext uri="{BB962C8B-B14F-4D97-AF65-F5344CB8AC3E}">
        <p14:creationId xmlns:p14="http://schemas.microsoft.com/office/powerpoint/2010/main" val="95926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</a:t>
            </a:r>
            <a:r>
              <a:rPr lang="en-US" i="1" dirty="0"/>
              <a:t>redirection</a:t>
            </a:r>
            <a:r>
              <a:rPr lang="en-US" dirty="0"/>
              <a:t>, you can take the output of a program and have it automatically sent to a </a:t>
            </a:r>
            <a:r>
              <a:rPr lang="en-US" dirty="0" err="1" smtClean="0"/>
              <a:t>file.The</a:t>
            </a:r>
            <a:r>
              <a:rPr lang="en-US" dirty="0" smtClean="0"/>
              <a:t> </a:t>
            </a:r>
            <a:r>
              <a:rPr lang="en-US" dirty="0"/>
              <a:t>shell rather than the </a:t>
            </a:r>
            <a:r>
              <a:rPr lang="en-US" dirty="0" smtClean="0"/>
              <a:t>program itself </a:t>
            </a:r>
            <a:r>
              <a:rPr lang="en-US" dirty="0"/>
              <a:t>handles this process, thereby providing a standard mechanism for performing the task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hell </a:t>
            </a:r>
            <a:r>
              <a:rPr lang="en-US" dirty="0"/>
              <a:t>handle redirection is therefore much cleaner and easier than having individual </a:t>
            </a:r>
            <a:r>
              <a:rPr lang="en-US" dirty="0" smtClean="0"/>
              <a:t>programs handle </a:t>
            </a:r>
            <a:r>
              <a:rPr lang="en-US" dirty="0"/>
              <a:t>redirection themselves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Redirection </a:t>
            </a:r>
            <a:r>
              <a:rPr lang="en-US" dirty="0"/>
              <a:t>comes in three classes: output to a file, append to a file, and send a file as input.</a:t>
            </a:r>
          </a:p>
        </p:txBody>
      </p:sp>
    </p:spTree>
    <p:extLst>
      <p:ext uri="{BB962C8B-B14F-4D97-AF65-F5344CB8AC3E}">
        <p14:creationId xmlns:p14="http://schemas.microsoft.com/office/powerpoint/2010/main" val="24696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 Line Shortcuts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Filename Expansion</a:t>
            </a:r>
          </a:p>
          <a:p>
            <a:r>
              <a:rPr lang="en-US" dirty="0"/>
              <a:t>The asterisk (*) matches against all filenames, and the question mark (?) matches against </a:t>
            </a:r>
            <a:r>
              <a:rPr lang="en-US" dirty="0" smtClean="0"/>
              <a:t>single characters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You can read more about them in </a:t>
            </a:r>
            <a:r>
              <a:rPr lang="en-US" dirty="0" smtClean="0"/>
              <a:t>the shell’s </a:t>
            </a:r>
            <a:r>
              <a:rPr lang="en-US" dirty="0"/>
              <a:t>manual page (for example, </a:t>
            </a:r>
            <a:r>
              <a:rPr lang="en-US" b="1" dirty="0"/>
              <a:t>man bash</a:t>
            </a:r>
            <a:r>
              <a:rPr lang="en-US" dirty="0"/>
              <a:t>, </a:t>
            </a:r>
            <a:r>
              <a:rPr lang="en-US" b="1" dirty="0"/>
              <a:t>man </a:t>
            </a:r>
            <a:r>
              <a:rPr lang="en-US" b="1" dirty="0" err="1"/>
              <a:t>csh</a:t>
            </a:r>
            <a:r>
              <a:rPr lang="en-US" dirty="0"/>
              <a:t>, and </a:t>
            </a:r>
            <a:r>
              <a:rPr lang="en-US" b="1" dirty="0"/>
              <a:t>man </a:t>
            </a:r>
            <a:r>
              <a:rPr lang="en-US" b="1" dirty="0" err="1"/>
              <a:t>tcsh</a:t>
            </a:r>
            <a:r>
              <a:rPr lang="en-US" dirty="0" smtClean="0"/>
              <a:t>).</a:t>
            </a:r>
          </a:p>
          <a:p>
            <a:r>
              <a:rPr lang="en-US" dirty="0"/>
              <a:t>Under BASH, multiple commands can be executed on the same line by separating the commands </a:t>
            </a:r>
            <a:r>
              <a:rPr lang="en-US" dirty="0" smtClean="0"/>
              <a:t>with semicolons (;).</a:t>
            </a:r>
          </a:p>
          <a:p>
            <a:r>
              <a:rPr lang="en-US" dirty="0"/>
              <a:t>(&amp;&amp;) </a:t>
            </a:r>
            <a:r>
              <a:rPr lang="en-US" dirty="0" smtClean="0"/>
              <a:t>symbol both statements should be true.</a:t>
            </a:r>
          </a:p>
          <a:p>
            <a:r>
              <a:rPr lang="en-US" dirty="0"/>
              <a:t>Any text enclosed within </a:t>
            </a:r>
            <a:r>
              <a:rPr lang="en-US" dirty="0" err="1"/>
              <a:t>backticks</a:t>
            </a:r>
            <a:r>
              <a:rPr lang="en-US" dirty="0"/>
              <a:t> (’) is treated as a command to be executed. This allows you </a:t>
            </a:r>
            <a:r>
              <a:rPr lang="en-US" dirty="0" smtClean="0"/>
              <a:t>to embed </a:t>
            </a:r>
            <a:r>
              <a:rPr lang="en-US" dirty="0"/>
              <a:t>commands within </a:t>
            </a:r>
            <a:r>
              <a:rPr lang="en-US" dirty="0" err="1"/>
              <a:t>backticks</a:t>
            </a:r>
            <a:r>
              <a:rPr lang="en-US" dirty="0"/>
              <a:t> and pass the result as parameters to other </a:t>
            </a:r>
            <a:r>
              <a:rPr lang="en-US" dirty="0" smtClean="0"/>
              <a:t>commands.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8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 comes with two superbly useful tools for making documentation accessible: </a:t>
            </a:r>
            <a:r>
              <a:rPr lang="en-US" b="1" dirty="0"/>
              <a:t>man </a:t>
            </a:r>
            <a:r>
              <a:rPr lang="en-US" dirty="0"/>
              <a:t>and </a:t>
            </a:r>
            <a:r>
              <a:rPr lang="en-US" b="1" dirty="0"/>
              <a:t>info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applications </a:t>
            </a:r>
            <a:r>
              <a:rPr lang="en-US" dirty="0"/>
              <a:t>are moving their documentation to the </a:t>
            </a:r>
            <a:r>
              <a:rPr lang="en-US" b="1" dirty="0"/>
              <a:t>info </a:t>
            </a:r>
            <a:r>
              <a:rPr lang="en-US" dirty="0"/>
              <a:t>format. This format is considered superior </a:t>
            </a:r>
            <a:r>
              <a:rPr lang="en-US" dirty="0" smtClean="0"/>
              <a:t>to </a:t>
            </a:r>
            <a:r>
              <a:rPr lang="en-US" b="1" dirty="0" smtClean="0"/>
              <a:t>man </a:t>
            </a:r>
            <a:r>
              <a:rPr lang="en-US" dirty="0"/>
              <a:t>because it allows the documentation to be hyperlinked together in a web-like way, but </a:t>
            </a:r>
            <a:r>
              <a:rPr lang="en-US" dirty="0" smtClean="0"/>
              <a:t>without actually </a:t>
            </a:r>
            <a:r>
              <a:rPr lang="en-US" dirty="0"/>
              <a:t>having to be written in Hypertext Markup Language (HTML) </a:t>
            </a:r>
            <a:r>
              <a:rPr lang="en-US" dirty="0" smtClean="0"/>
              <a:t>format.</a:t>
            </a:r>
          </a:p>
          <a:p>
            <a:r>
              <a:rPr lang="en-US" dirty="0"/>
              <a:t>For thousands of </a:t>
            </a:r>
            <a:r>
              <a:rPr lang="en-US" dirty="0" smtClean="0"/>
              <a:t>Linux utilities/programs</a:t>
            </a:r>
            <a:r>
              <a:rPr lang="en-US" dirty="0"/>
              <a:t>, their </a:t>
            </a:r>
            <a:r>
              <a:rPr lang="en-US" dirty="0" smtClean="0"/>
              <a:t>man pages </a:t>
            </a:r>
            <a:r>
              <a:rPr lang="en-US" dirty="0"/>
              <a:t>are their only source of </a:t>
            </a:r>
            <a:r>
              <a:rPr lang="en-US" dirty="0" smtClean="0"/>
              <a:t>documentation.</a:t>
            </a:r>
          </a:p>
          <a:p>
            <a:r>
              <a:rPr lang="en-US" smtClean="0"/>
              <a:t>Texinfo</a:t>
            </a:r>
            <a:r>
              <a:rPr lang="en-US" dirty="0" smtClean="0"/>
              <a:t> is often easier to read ,use and search in comparison to man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5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1354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TimesNewRomanPS-BoldMT</vt:lpstr>
      <vt:lpstr>Office Theme</vt:lpstr>
      <vt:lpstr>Chap#5</vt:lpstr>
      <vt:lpstr>Introduction</vt:lpstr>
      <vt:lpstr>BASH</vt:lpstr>
      <vt:lpstr>Job Control</vt:lpstr>
      <vt:lpstr>Environment Variables</vt:lpstr>
      <vt:lpstr>Pipes</vt:lpstr>
      <vt:lpstr>Redirection</vt:lpstr>
      <vt:lpstr>Command Line Shortcuts</vt:lpstr>
      <vt:lpstr>Documentation Tools</vt:lpstr>
      <vt:lpstr> Files, File Types, File Ownership, and File Permissions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Chap#5</dc:title>
  <dc:creator>Microsoft account</dc:creator>
  <cp:lastModifiedBy>Microsoft account</cp:lastModifiedBy>
  <cp:revision>48</cp:revision>
  <dcterms:created xsi:type="dcterms:W3CDTF">2021-09-26T16:35:46Z</dcterms:created>
  <dcterms:modified xsi:type="dcterms:W3CDTF">2021-09-27T19:45:44Z</dcterms:modified>
</cp:coreProperties>
</file>