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17" autoAdjust="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88C1E-2F0F-4B6F-8F00-B6C61EB3FD5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CEB97-471E-44F3-9B6F-9AF8D2A5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4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offer significant improvements in performance and stability, but their most important component is that they have moved to a new method of getting the data to the disk. This new method is called 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journaling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CEB97-471E-44F3-9B6F-9AF8D2A5A5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6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5269-95BE-4E45-A731-997C7422286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721-F703-4A19-ACE5-FD67E31D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5269-95BE-4E45-A731-997C7422286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721-F703-4A19-ACE5-FD67E31D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2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5269-95BE-4E45-A731-997C7422286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721-F703-4A19-ACE5-FD67E31D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5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5269-95BE-4E45-A731-997C7422286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721-F703-4A19-ACE5-FD67E31D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2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5269-95BE-4E45-A731-997C7422286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721-F703-4A19-ACE5-FD67E31D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9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5269-95BE-4E45-A731-997C7422286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721-F703-4A19-ACE5-FD67E31D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4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5269-95BE-4E45-A731-997C7422286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721-F703-4A19-ACE5-FD67E31D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3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5269-95BE-4E45-A731-997C7422286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721-F703-4A19-ACE5-FD67E31D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2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5269-95BE-4E45-A731-997C7422286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721-F703-4A19-ACE5-FD67E31D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0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5269-95BE-4E45-A731-997C7422286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721-F703-4A19-ACE5-FD67E31D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0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5269-95BE-4E45-A731-997C7422286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7721-F703-4A19-ACE5-FD67E31D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3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35269-95BE-4E45-A731-997C7422286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97721-F703-4A19-ACE5-FD67E31D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978871"/>
          </a:xfrm>
        </p:spPr>
        <p:txBody>
          <a:bodyPr/>
          <a:lstStyle/>
          <a:p>
            <a:r>
              <a:rPr lang="en-US" b="1" dirty="0" smtClean="0"/>
              <a:t>Chap#7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66031"/>
            <a:ext cx="10515600" cy="1228298"/>
          </a:xfrm>
        </p:spPr>
        <p:txBody>
          <a:bodyPr/>
          <a:lstStyle/>
          <a:p>
            <a:r>
              <a:rPr lang="en-US" dirty="0" smtClean="0"/>
              <a:t>			                 </a:t>
            </a:r>
            <a:r>
              <a:rPr lang="en-US" sz="4400" b="1" dirty="0" smtClean="0">
                <a:solidFill>
                  <a:schemeClr val="tx1"/>
                </a:solidFill>
              </a:rPr>
              <a:t>File Systems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5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719" y="1433015"/>
            <a:ext cx="4748562" cy="4730300"/>
          </a:xfrm>
        </p:spPr>
      </p:pic>
    </p:spTree>
    <p:extLst>
      <p:ext uri="{BB962C8B-B14F-4D97-AF65-F5344CB8AC3E}">
        <p14:creationId xmlns:p14="http://schemas.microsoft.com/office/powerpoint/2010/main" val="368023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 </a:t>
            </a:r>
            <a:r>
              <a:rPr lang="en-US" dirty="0"/>
              <a:t>systems provide a means of organizing data on a storage medium. They provide all of </a:t>
            </a:r>
            <a:r>
              <a:rPr lang="en-US" dirty="0" smtClean="0"/>
              <a:t>the abstraction </a:t>
            </a:r>
            <a:r>
              <a:rPr lang="en-US" dirty="0"/>
              <a:t>layers above sectors and cylinders of disks. This chapter discusses the </a:t>
            </a:r>
            <a:r>
              <a:rPr lang="en-US" dirty="0" smtClean="0"/>
              <a:t>composition and </a:t>
            </a:r>
            <a:r>
              <a:rPr lang="en-US" dirty="0"/>
              <a:t>management of these abstraction layers supported by Linux. </a:t>
            </a:r>
            <a:endParaRPr lang="en-US" dirty="0" smtClean="0"/>
          </a:p>
          <a:p>
            <a:r>
              <a:rPr lang="en-US" dirty="0" smtClean="0"/>
              <a:t>We’ll </a:t>
            </a:r>
            <a:r>
              <a:rPr lang="en-US" dirty="0"/>
              <a:t>pay particular </a:t>
            </a:r>
            <a:r>
              <a:rPr lang="en-US" dirty="0" smtClean="0"/>
              <a:t>attention to </a:t>
            </a:r>
            <a:r>
              <a:rPr lang="en-US" dirty="0"/>
              <a:t>the native Linux file systems—the extended file system family.</a:t>
            </a:r>
          </a:p>
          <a:p>
            <a:r>
              <a:rPr lang="en-US" dirty="0"/>
              <a:t>This chapter will also cover the many aspects of managing disks. This includes creating </a:t>
            </a:r>
            <a:r>
              <a:rPr lang="en-US" dirty="0" smtClean="0"/>
              <a:t>partitions and </a:t>
            </a:r>
            <a:r>
              <a:rPr lang="en-US" dirty="0"/>
              <a:t>volumes, establishing file systems, automating the process by which they are mounted at </a:t>
            </a:r>
            <a:r>
              <a:rPr lang="en-US" dirty="0" smtClean="0"/>
              <a:t>boot time</a:t>
            </a:r>
            <a:r>
              <a:rPr lang="en-US" dirty="0"/>
              <a:t>, and dealing with them after a system crash. It will also touch on Logical Volume </a:t>
            </a:r>
            <a:r>
              <a:rPr lang="en-US" dirty="0" smtClean="0"/>
              <a:t>Management (LVM</a:t>
            </a:r>
            <a:r>
              <a:rPr lang="en-US" dirty="0"/>
              <a:t>) concepts.</a:t>
            </a:r>
          </a:p>
        </p:txBody>
      </p:sp>
    </p:spTree>
    <p:extLst>
      <p:ext uri="{BB962C8B-B14F-4D97-AF65-F5344CB8AC3E}">
        <p14:creationId xmlns:p14="http://schemas.microsoft.com/office/powerpoint/2010/main" val="185772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Makeup of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i</a:t>
            </a:r>
            <a:r>
              <a:rPr lang="en-US" b="1" dirty="0" smtClean="0"/>
              <a:t>-Nodes: </a:t>
            </a:r>
            <a:r>
              <a:rPr lang="en-US" dirty="0" smtClean="0"/>
              <a:t>An </a:t>
            </a:r>
            <a:r>
              <a:rPr lang="en-US" dirty="0" err="1"/>
              <a:t>i</a:t>
            </a:r>
            <a:r>
              <a:rPr lang="en-US" dirty="0"/>
              <a:t>-node is </a:t>
            </a:r>
            <a:r>
              <a:rPr lang="en-US" dirty="0" smtClean="0"/>
              <a:t>a control </a:t>
            </a:r>
            <a:r>
              <a:rPr lang="en-US" dirty="0"/>
              <a:t>structure that points either to other </a:t>
            </a:r>
            <a:r>
              <a:rPr lang="en-US" dirty="0" err="1"/>
              <a:t>i</a:t>
            </a:r>
            <a:r>
              <a:rPr lang="en-US" dirty="0"/>
              <a:t>-nodes or to data blocks</a:t>
            </a:r>
            <a:r>
              <a:rPr lang="en-US" dirty="0" smtClean="0"/>
              <a:t>.</a:t>
            </a:r>
            <a:r>
              <a:rPr lang="en-US" dirty="0"/>
              <a:t> The control information in the </a:t>
            </a:r>
            <a:r>
              <a:rPr lang="en-US" dirty="0" err="1"/>
              <a:t>i</a:t>
            </a:r>
            <a:r>
              <a:rPr lang="en-US" dirty="0"/>
              <a:t>-node includes the file’s owner, permissions, size, time of </a:t>
            </a:r>
            <a:r>
              <a:rPr lang="en-US" dirty="0" smtClean="0"/>
              <a:t>last access</a:t>
            </a:r>
            <a:r>
              <a:rPr lang="en-US" dirty="0"/>
              <a:t>, creation time, group ID, and other information</a:t>
            </a:r>
            <a:r>
              <a:rPr lang="en-US" dirty="0" smtClean="0"/>
              <a:t>.</a:t>
            </a:r>
            <a:r>
              <a:rPr lang="en-US" dirty="0"/>
              <a:t> This means </a:t>
            </a:r>
            <a:r>
              <a:rPr lang="en-US" dirty="0" smtClean="0"/>
              <a:t>each directory </a:t>
            </a:r>
            <a:r>
              <a:rPr lang="en-US" dirty="0"/>
              <a:t>gets an </a:t>
            </a:r>
            <a:r>
              <a:rPr lang="en-US" dirty="0" err="1"/>
              <a:t>i</a:t>
            </a:r>
            <a:r>
              <a:rPr lang="en-US" dirty="0"/>
              <a:t>-node, and the </a:t>
            </a:r>
            <a:r>
              <a:rPr lang="en-US" dirty="0" err="1"/>
              <a:t>i</a:t>
            </a:r>
            <a:r>
              <a:rPr lang="en-US" dirty="0"/>
              <a:t>-node points to data blocks containing information (filenames and </a:t>
            </a:r>
            <a:r>
              <a:rPr lang="en-US" dirty="0" smtClean="0"/>
              <a:t>I nodes) [187].</a:t>
            </a:r>
          </a:p>
          <a:p>
            <a:r>
              <a:rPr lang="en-US" b="1" dirty="0" smtClean="0"/>
              <a:t>Block: </a:t>
            </a:r>
            <a:r>
              <a:rPr lang="en-US" dirty="0" smtClean="0"/>
              <a:t>Depending </a:t>
            </a:r>
            <a:r>
              <a:rPr lang="en-US" dirty="0"/>
              <a:t>on the block size, a block might </a:t>
            </a:r>
            <a:r>
              <a:rPr lang="en-US" dirty="0" smtClean="0"/>
              <a:t>contain only </a:t>
            </a:r>
            <a:r>
              <a:rPr lang="en-US" dirty="0"/>
              <a:t>a part of a single file or an entire file. Blocks are in turn grouped into block groups. Among </a:t>
            </a:r>
            <a:r>
              <a:rPr lang="en-US" dirty="0" smtClean="0"/>
              <a:t>other things</a:t>
            </a:r>
            <a:r>
              <a:rPr lang="en-US" dirty="0"/>
              <a:t>, the block group contains a copy of the superblock, the block group descriptor table, the </a:t>
            </a:r>
            <a:r>
              <a:rPr lang="en-US" dirty="0" smtClean="0"/>
              <a:t>block bitmap</a:t>
            </a:r>
            <a:r>
              <a:rPr lang="en-US" dirty="0"/>
              <a:t>, an </a:t>
            </a:r>
            <a:r>
              <a:rPr lang="en-US" dirty="0" err="1"/>
              <a:t>i</a:t>
            </a:r>
            <a:r>
              <a:rPr lang="en-US" dirty="0"/>
              <a:t>-node table, and of course the actual data </a:t>
            </a:r>
            <a:r>
              <a:rPr lang="en-US" dirty="0" smtClean="0"/>
              <a:t>blocks [188].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5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6036"/>
            <a:ext cx="10515600" cy="548092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Superblocks: </a:t>
            </a:r>
            <a:r>
              <a:rPr lang="en-US" dirty="0" smtClean="0"/>
              <a:t>The </a:t>
            </a:r>
            <a:r>
              <a:rPr lang="en-US" dirty="0"/>
              <a:t>first piece of information read from a disk is its </a:t>
            </a:r>
            <a:r>
              <a:rPr lang="en-US" i="1" dirty="0"/>
              <a:t>superblock</a:t>
            </a:r>
            <a:r>
              <a:rPr lang="en-US" dirty="0"/>
              <a:t>. This small data structure </a:t>
            </a:r>
            <a:r>
              <a:rPr lang="en-US" dirty="0" smtClean="0"/>
              <a:t>reveals several </a:t>
            </a:r>
            <a:r>
              <a:rPr lang="en-US" dirty="0"/>
              <a:t>key pieces of information, including the disk’s geometry, the amount of available space, </a:t>
            </a:r>
            <a:r>
              <a:rPr lang="en-US" dirty="0" smtClean="0"/>
              <a:t>and, most </a:t>
            </a:r>
            <a:r>
              <a:rPr lang="en-US" dirty="0"/>
              <a:t>importantly, the location of the first </a:t>
            </a:r>
            <a:r>
              <a:rPr lang="en-US" dirty="0" err="1"/>
              <a:t>i</a:t>
            </a:r>
            <a:r>
              <a:rPr lang="en-US" dirty="0"/>
              <a:t>-node</a:t>
            </a:r>
            <a:r>
              <a:rPr lang="en-US" dirty="0" smtClean="0"/>
              <a:t>.</a:t>
            </a:r>
            <a:r>
              <a:rPr lang="en-US" dirty="0"/>
              <a:t> Multiple copies of this </a:t>
            </a:r>
            <a:r>
              <a:rPr lang="en-US" dirty="0" smtClean="0"/>
              <a:t>data structure </a:t>
            </a:r>
            <a:r>
              <a:rPr lang="en-US" dirty="0"/>
              <a:t>are scattered all over the disk to provide backup in case the first one is damaged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Ext3:</a:t>
            </a:r>
            <a:r>
              <a:rPr lang="en-US" dirty="0"/>
              <a:t>One of the benefits of using a journaling-type file system is the greater assurance that </a:t>
            </a:r>
            <a:r>
              <a:rPr lang="en-US" dirty="0" smtClean="0"/>
              <a:t>data integrity </a:t>
            </a:r>
            <a:r>
              <a:rPr lang="en-US" dirty="0"/>
              <a:t>will be preserved, and in the unavoidable situations where problems arise, speed, ease </a:t>
            </a:r>
            <a:r>
              <a:rPr lang="en-US" dirty="0" smtClean="0"/>
              <a:t>of recovery run </a:t>
            </a:r>
            <a:r>
              <a:rPr lang="en-US" b="1" dirty="0" err="1" smtClean="0"/>
              <a:t>fsck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Ext4:</a:t>
            </a:r>
            <a:r>
              <a:rPr lang="en-US" dirty="0"/>
              <a:t>fourth extended file system (ext4) is the successor of </a:t>
            </a:r>
            <a:r>
              <a:rPr lang="en-US" dirty="0" smtClean="0"/>
              <a:t>ext3.</a:t>
            </a:r>
            <a:r>
              <a:rPr lang="en-US" dirty="0"/>
              <a:t> It offers backward compatibility with ext3 and as such migrating </a:t>
            </a:r>
            <a:r>
              <a:rPr lang="en-US" dirty="0" smtClean="0"/>
              <a:t>or upgrading </a:t>
            </a:r>
            <a:r>
              <a:rPr lang="en-US" dirty="0"/>
              <a:t>to ext4 is </a:t>
            </a:r>
            <a:r>
              <a:rPr lang="en-US" dirty="0" smtClean="0"/>
              <a:t>easy.</a:t>
            </a:r>
          </a:p>
          <a:p>
            <a:r>
              <a:rPr lang="en-US" b="1" dirty="0" smtClean="0"/>
              <a:t>Extents: </a:t>
            </a:r>
            <a:r>
              <a:rPr lang="en-US" dirty="0" smtClean="0"/>
              <a:t>An </a:t>
            </a:r>
            <a:r>
              <a:rPr lang="en-US" dirty="0"/>
              <a:t>extent is a way of representing contiguous physical blocks of storage on a </a:t>
            </a:r>
            <a:r>
              <a:rPr lang="en-US" dirty="0" smtClean="0"/>
              <a:t>file system</a:t>
            </a:r>
            <a:r>
              <a:rPr lang="en-US" dirty="0"/>
              <a:t>. An extent provides information about the range or magnitude over which a data file </a:t>
            </a:r>
            <a:r>
              <a:rPr lang="en-US" dirty="0" smtClean="0"/>
              <a:t>extends on </a:t>
            </a:r>
            <a:r>
              <a:rPr lang="en-US" dirty="0"/>
              <a:t>the physical storage.</a:t>
            </a:r>
          </a:p>
        </p:txBody>
      </p:sp>
    </p:spTree>
    <p:extLst>
      <p:ext uri="{BB962C8B-B14F-4D97-AF65-F5344CB8AC3E}">
        <p14:creationId xmlns:p14="http://schemas.microsoft.com/office/powerpoint/2010/main" val="344536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Btrfs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B-tree file system (</a:t>
            </a:r>
            <a:r>
              <a:rPr lang="en-US" dirty="0" err="1"/>
              <a:t>Btrfs</a:t>
            </a:r>
            <a:r>
              <a:rPr lang="en-US" dirty="0"/>
              <a:t>) is a next-generation Linux file system aimed at solving any </a:t>
            </a:r>
            <a:r>
              <a:rPr lang="en-US" dirty="0" smtClean="0"/>
              <a:t>enterprise scalability </a:t>
            </a:r>
            <a:r>
              <a:rPr lang="en-US" dirty="0"/>
              <a:t>issues that the current Linux file systems may have</a:t>
            </a:r>
            <a:r>
              <a:rPr lang="en-US" dirty="0" smtClean="0"/>
              <a:t>.</a:t>
            </a:r>
          </a:p>
          <a:p>
            <a:r>
              <a:rPr lang="en-US" dirty="0" err="1"/>
              <a:t>Btrfs</a:t>
            </a:r>
            <a:r>
              <a:rPr lang="en-US" dirty="0"/>
              <a:t> supports several additional </a:t>
            </a:r>
            <a:r>
              <a:rPr lang="en-US" dirty="0" smtClean="0"/>
              <a:t>features, including </a:t>
            </a:r>
            <a:r>
              <a:rPr lang="en-US" dirty="0"/>
              <a:t>the following:</a:t>
            </a:r>
          </a:p>
          <a:p>
            <a:r>
              <a:rPr lang="en-US" dirty="0"/>
              <a:t>Dynamic </a:t>
            </a:r>
            <a:r>
              <a:rPr lang="en-US" dirty="0" err="1"/>
              <a:t>i</a:t>
            </a:r>
            <a:r>
              <a:rPr lang="en-US" dirty="0"/>
              <a:t>-node allocation</a:t>
            </a:r>
          </a:p>
          <a:p>
            <a:r>
              <a:rPr lang="en-US" dirty="0"/>
              <a:t>Online file system checking (</a:t>
            </a:r>
            <a:r>
              <a:rPr lang="en-US" b="1" dirty="0" err="1"/>
              <a:t>fsck-ing</a:t>
            </a:r>
            <a:r>
              <a:rPr lang="en-US" dirty="0"/>
              <a:t>)</a:t>
            </a:r>
          </a:p>
          <a:p>
            <a:r>
              <a:rPr lang="en-US" dirty="0"/>
              <a:t>Built-in RAID functions </a:t>
            </a:r>
          </a:p>
          <a:p>
            <a:r>
              <a:rPr lang="en-US" dirty="0"/>
              <a:t>Online defragmentation</a:t>
            </a:r>
          </a:p>
          <a:p>
            <a:r>
              <a:rPr lang="en-US" dirty="0"/>
              <a:t>Support for snapshots</a:t>
            </a:r>
          </a:p>
          <a:p>
            <a:r>
              <a:rPr lang="en-US" dirty="0"/>
              <a:t>Support for sub-volumes</a:t>
            </a:r>
          </a:p>
          <a:p>
            <a:r>
              <a:rPr lang="en-US" dirty="0"/>
              <a:t>Support for online addition and removal of block devices</a:t>
            </a:r>
          </a:p>
          <a:p>
            <a:r>
              <a:rPr lang="en-US" dirty="0"/>
              <a:t>Transparent compression</a:t>
            </a:r>
          </a:p>
          <a:p>
            <a:r>
              <a:rPr lang="en-US" dirty="0"/>
              <a:t>Improved storage utilization via support for data </a:t>
            </a:r>
            <a:r>
              <a:rPr lang="en-US" dirty="0" err="1"/>
              <a:t>deduplication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3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Managing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Mounting and </a:t>
            </a:r>
            <a:r>
              <a:rPr lang="en-US" b="1" dirty="0" err="1"/>
              <a:t>Unmounting</a:t>
            </a:r>
            <a:r>
              <a:rPr lang="en-US" b="1" dirty="0"/>
              <a:t> Local </a:t>
            </a:r>
            <a:r>
              <a:rPr lang="en-US" b="1" dirty="0" smtClean="0"/>
              <a:t>Disks: </a:t>
            </a:r>
            <a:r>
              <a:rPr lang="en-US" dirty="0" smtClean="0"/>
              <a:t>Partitions </a:t>
            </a:r>
            <a:r>
              <a:rPr lang="en-US" dirty="0"/>
              <a:t>need to be mounted so that their contents can be </a:t>
            </a:r>
            <a:r>
              <a:rPr lang="en-US" dirty="0" smtClean="0"/>
              <a:t>accessed.</a:t>
            </a:r>
            <a:r>
              <a:rPr lang="en-US" dirty="0"/>
              <a:t> This helps to promote the illusion of one large directory tree structure, even though </a:t>
            </a:r>
            <a:r>
              <a:rPr lang="en-US" dirty="0" smtClean="0"/>
              <a:t>several different </a:t>
            </a:r>
            <a:r>
              <a:rPr lang="en-US" dirty="0"/>
              <a:t>file systems might be in use. This characteristic is especially helpful to the </a:t>
            </a:r>
            <a:r>
              <a:rPr lang="en-US" dirty="0" smtClean="0"/>
              <a:t>administrator.</a:t>
            </a:r>
            <a:r>
              <a:rPr lang="en-US" dirty="0"/>
              <a:t> forward slash </a:t>
            </a:r>
            <a:r>
              <a:rPr lang="en-US" dirty="0" smtClean="0"/>
              <a:t>character(/),</a:t>
            </a:r>
            <a:r>
              <a:rPr lang="en-US" dirty="0"/>
              <a:t> kernel and core directory </a:t>
            </a:r>
            <a:r>
              <a:rPr lang="en-US" dirty="0" smtClean="0"/>
              <a:t>structure. Use </a:t>
            </a:r>
            <a:r>
              <a:rPr lang="en-US" b="1" dirty="0"/>
              <a:t>mount </a:t>
            </a:r>
            <a:r>
              <a:rPr lang="en-US" dirty="0" smtClean="0"/>
              <a:t>command page 192.</a:t>
            </a:r>
          </a:p>
          <a:p>
            <a:r>
              <a:rPr lang="en-US" b="1" dirty="0" err="1"/>
              <a:t>Unmounting</a:t>
            </a:r>
            <a:r>
              <a:rPr lang="en-US" b="1" dirty="0"/>
              <a:t> File </a:t>
            </a:r>
            <a:r>
              <a:rPr lang="en-US" b="1" dirty="0" err="1" smtClean="0"/>
              <a:t>Systems:</a:t>
            </a:r>
            <a:r>
              <a:rPr lang="en-US" dirty="0" err="1"/>
              <a:t>To</a:t>
            </a:r>
            <a:r>
              <a:rPr lang="en-US" dirty="0"/>
              <a:t> </a:t>
            </a:r>
            <a:r>
              <a:rPr lang="en-US" dirty="0" err="1"/>
              <a:t>unmount</a:t>
            </a:r>
            <a:r>
              <a:rPr lang="en-US" dirty="0"/>
              <a:t> a file system, use the </a:t>
            </a:r>
            <a:r>
              <a:rPr lang="en-US" b="1" dirty="0" err="1"/>
              <a:t>umount</a:t>
            </a:r>
            <a:r>
              <a:rPr lang="en-US" b="1" dirty="0"/>
              <a:t> </a:t>
            </a:r>
            <a:r>
              <a:rPr lang="en-US" dirty="0" smtClean="0"/>
              <a:t>command page 194.</a:t>
            </a:r>
          </a:p>
          <a:p>
            <a:r>
              <a:rPr lang="en-US" b="1" dirty="0"/>
              <a:t>Using </a:t>
            </a:r>
            <a:r>
              <a:rPr lang="en-US" b="1" dirty="0" err="1" smtClean="0"/>
              <a:t>fsck</a:t>
            </a:r>
            <a:r>
              <a:rPr lang="en-US" b="1" dirty="0" smtClean="0"/>
              <a:t>: </a:t>
            </a:r>
            <a:r>
              <a:rPr lang="en-US" dirty="0" smtClean="0"/>
              <a:t>used </a:t>
            </a:r>
            <a:r>
              <a:rPr lang="en-US" dirty="0"/>
              <a:t>to diagnose and repair file systems that </a:t>
            </a:r>
            <a:r>
              <a:rPr lang="en-US" dirty="0" smtClean="0"/>
              <a:t>might have </a:t>
            </a:r>
            <a:r>
              <a:rPr lang="en-US" dirty="0"/>
              <a:t>become damaged in the course of daily operations. Such repairs may be necessary after a </a:t>
            </a:r>
            <a:r>
              <a:rPr lang="en-US" dirty="0" smtClean="0"/>
              <a:t>system crash </a:t>
            </a:r>
            <a:r>
              <a:rPr lang="en-US" dirty="0"/>
              <a:t>in which the system did not get a chance to fully flush all of its internal buffers to </a:t>
            </a:r>
            <a:r>
              <a:rPr lang="en-US" dirty="0" smtClean="0"/>
              <a:t>disk.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9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a New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system should automatically detect the new disk at boot time. All </a:t>
            </a:r>
            <a:r>
              <a:rPr lang="en-US" dirty="0" smtClean="0"/>
              <a:t>that remains </a:t>
            </a:r>
            <a:r>
              <a:rPr lang="en-US" dirty="0"/>
              <a:t>is partitioning it and creating a file system on </a:t>
            </a:r>
            <a:r>
              <a:rPr lang="en-US" dirty="0" err="1" smtClean="0"/>
              <a:t>it.</a:t>
            </a:r>
            <a:r>
              <a:rPr lang="en-US" dirty="0" err="1"/>
              <a:t>R</a:t>
            </a:r>
            <a:r>
              <a:rPr lang="en-US" dirty="0" err="1" smtClean="0"/>
              <a:t>un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 err="1"/>
              <a:t>dmesg</a:t>
            </a:r>
            <a:r>
              <a:rPr lang="en-US" b="1" dirty="0"/>
              <a:t> </a:t>
            </a:r>
            <a:r>
              <a:rPr lang="en-US" dirty="0"/>
              <a:t>command and see whether the driver </a:t>
            </a:r>
            <a:r>
              <a:rPr lang="en-US" dirty="0" smtClean="0"/>
              <a:t>loaded and </a:t>
            </a:r>
            <a:r>
              <a:rPr lang="en-US" dirty="0"/>
              <a:t>was able to find your disk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Overview of </a:t>
            </a:r>
            <a:r>
              <a:rPr lang="en-US" b="1" dirty="0" smtClean="0"/>
              <a:t>Partitions</a:t>
            </a:r>
          </a:p>
          <a:p>
            <a:r>
              <a:rPr lang="en-US" dirty="0"/>
              <a:t>Disks typically need to be </a:t>
            </a:r>
            <a:r>
              <a:rPr lang="en-US" i="1" dirty="0"/>
              <a:t>partitioned </a:t>
            </a:r>
            <a:r>
              <a:rPr lang="en-US" dirty="0"/>
              <a:t>before use. Partitions divide </a:t>
            </a:r>
            <a:r>
              <a:rPr lang="en-US" dirty="0" smtClean="0"/>
              <a:t>the disk </a:t>
            </a:r>
            <a:r>
              <a:rPr lang="en-US" dirty="0"/>
              <a:t>into segments, and each segment acts as a complete disk by itself. Once a partition is filled </a:t>
            </a:r>
            <a:r>
              <a:rPr lang="en-US" dirty="0" smtClean="0"/>
              <a:t>with data</a:t>
            </a:r>
            <a:r>
              <a:rPr lang="en-US" dirty="0"/>
              <a:t>, the data cannot automatically overflow onto another partition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Installing </a:t>
            </a:r>
            <a:r>
              <a:rPr lang="en-US" dirty="0"/>
              <a:t>an OS into a single </a:t>
            </a:r>
            <a:r>
              <a:rPr lang="en-US" dirty="0" smtClean="0"/>
              <a:t>partition that </a:t>
            </a:r>
            <a:r>
              <a:rPr lang="en-US" dirty="0"/>
              <a:t>spans the entire disk, installing several different OSs into their own separate partitions in what </a:t>
            </a:r>
            <a:r>
              <a:rPr lang="en-US" dirty="0" smtClean="0"/>
              <a:t>is commonly </a:t>
            </a:r>
            <a:r>
              <a:rPr lang="en-US" dirty="0"/>
              <a:t>called a “dual-boot” configuration, and using the different partitions to separate </a:t>
            </a:r>
            <a:r>
              <a:rPr lang="en-US" dirty="0" smtClean="0"/>
              <a:t>and restrict </a:t>
            </a:r>
            <a:r>
              <a:rPr lang="en-US" dirty="0"/>
              <a:t>certain system functions into their own work areas</a:t>
            </a:r>
            <a:r>
              <a:rPr lang="en-US" dirty="0" smtClean="0"/>
              <a:t>.</a:t>
            </a:r>
          </a:p>
          <a:p>
            <a:r>
              <a:rPr lang="en-US" dirty="0"/>
              <a:t>Hard disks start with the name </a:t>
            </a:r>
            <a:r>
              <a:rPr lang="en-US" b="1" dirty="0" err="1"/>
              <a:t>sd</a:t>
            </a:r>
            <a:r>
              <a:rPr lang="en-US" b="1" i="1" dirty="0" err="1"/>
              <a:t>X</a:t>
            </a:r>
            <a:r>
              <a:rPr lang="en-US" dirty="0"/>
              <a:t>, where </a:t>
            </a:r>
            <a:r>
              <a:rPr lang="en-US" i="1" dirty="0"/>
              <a:t>X </a:t>
            </a:r>
            <a:r>
              <a:rPr lang="en-US" dirty="0"/>
              <a:t>can range from </a:t>
            </a:r>
            <a:r>
              <a:rPr lang="en-US" i="1" dirty="0"/>
              <a:t>a </a:t>
            </a:r>
            <a:r>
              <a:rPr lang="en-US" dirty="0"/>
              <a:t>through </a:t>
            </a:r>
            <a:r>
              <a:rPr lang="en-US" i="1" dirty="0"/>
              <a:t>z</a:t>
            </a:r>
            <a:r>
              <a:rPr lang="en-US" dirty="0"/>
              <a:t>, with each </a:t>
            </a:r>
            <a:r>
              <a:rPr lang="en-US" dirty="0" smtClean="0"/>
              <a:t>letter representing </a:t>
            </a:r>
            <a:r>
              <a:rPr lang="en-US" dirty="0"/>
              <a:t>a physical block device. For example, in a system with two hard disks, the first </a:t>
            </a:r>
            <a:r>
              <a:rPr lang="en-US" dirty="0" smtClean="0"/>
              <a:t>hard disk </a:t>
            </a:r>
            <a:r>
              <a:rPr lang="en-US" dirty="0"/>
              <a:t>would be </a:t>
            </a:r>
            <a:r>
              <a:rPr lang="en-US" b="1" dirty="0"/>
              <a:t>/</a:t>
            </a:r>
            <a:r>
              <a:rPr lang="en-US" b="1" dirty="0" err="1"/>
              <a:t>dev</a:t>
            </a:r>
            <a:r>
              <a:rPr lang="en-US" b="1" dirty="0"/>
              <a:t>/</a:t>
            </a:r>
            <a:r>
              <a:rPr lang="en-US" b="1" dirty="0" err="1"/>
              <a:t>sda</a:t>
            </a:r>
            <a:r>
              <a:rPr lang="en-US" b="1" dirty="0"/>
              <a:t> </a:t>
            </a:r>
            <a:r>
              <a:rPr lang="en-US" dirty="0"/>
              <a:t>and the second hard disk would be </a:t>
            </a:r>
            <a:r>
              <a:rPr lang="en-US" b="1" dirty="0"/>
              <a:t>/</a:t>
            </a:r>
            <a:r>
              <a:rPr lang="en-US" b="1" dirty="0" err="1"/>
              <a:t>dev</a:t>
            </a:r>
            <a:r>
              <a:rPr lang="en-US" b="1" dirty="0"/>
              <a:t>/</a:t>
            </a:r>
            <a:r>
              <a:rPr lang="en-US" b="1" dirty="0" err="1"/>
              <a:t>sdb</a:t>
            </a:r>
            <a:r>
              <a:rPr lang="en-US" dirty="0" smtClean="0"/>
              <a:t>.</a:t>
            </a:r>
          </a:p>
          <a:p>
            <a:r>
              <a:rPr lang="en-US" dirty="0"/>
              <a:t>When partitions are created, corresponding device files are created. They take the form </a:t>
            </a:r>
            <a:r>
              <a:rPr lang="en-US" dirty="0" smtClean="0"/>
              <a:t>of </a:t>
            </a:r>
            <a:r>
              <a:rPr lang="en-US" b="1" dirty="0" smtClean="0"/>
              <a:t>/</a:t>
            </a:r>
            <a:r>
              <a:rPr lang="en-US" b="1" dirty="0" err="1" smtClean="0"/>
              <a:t>dev</a:t>
            </a:r>
            <a:r>
              <a:rPr lang="en-US" b="1" dirty="0" smtClean="0"/>
              <a:t>/</a:t>
            </a:r>
            <a:r>
              <a:rPr lang="en-US" b="1" dirty="0" err="1" smtClean="0"/>
              <a:t>sd</a:t>
            </a:r>
            <a:r>
              <a:rPr lang="en-US" b="1" i="1" dirty="0" err="1" smtClean="0"/>
              <a:t>XY</a:t>
            </a:r>
            <a:r>
              <a:rPr lang="en-US" dirty="0"/>
              <a:t>, where </a:t>
            </a:r>
            <a:r>
              <a:rPr lang="en-US" i="1" dirty="0"/>
              <a:t>X </a:t>
            </a:r>
            <a:r>
              <a:rPr lang="en-US" dirty="0"/>
              <a:t>is the device letter (as described in the preceding paragraph) and </a:t>
            </a:r>
            <a:r>
              <a:rPr lang="en-US" i="1" dirty="0"/>
              <a:t>Y </a:t>
            </a:r>
            <a:r>
              <a:rPr lang="en-US" dirty="0"/>
              <a:t>is </a:t>
            </a:r>
            <a:r>
              <a:rPr lang="en-US" dirty="0" smtClean="0"/>
              <a:t>the partition </a:t>
            </a:r>
            <a:r>
              <a:rPr lang="en-US" dirty="0"/>
              <a:t>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1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Volume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new approach to dealing with partitions is called </a:t>
            </a:r>
            <a:r>
              <a:rPr lang="en-US" i="1" dirty="0"/>
              <a:t>Logical Volume Management (LVM) </a:t>
            </a:r>
            <a:r>
              <a:rPr lang="en-US" dirty="0" smtClean="0"/>
              <a:t>in Linux</a:t>
            </a:r>
            <a:r>
              <a:rPr lang="en-US" dirty="0"/>
              <a:t>. It lends itself to several benefits and removes the restrictions, constraints, and limitations </a:t>
            </a:r>
            <a:r>
              <a:rPr lang="en-US" dirty="0" smtClean="0"/>
              <a:t>that the </a:t>
            </a:r>
            <a:r>
              <a:rPr lang="en-US" dirty="0"/>
              <a:t>concept of partitions imposes</a:t>
            </a:r>
            <a:r>
              <a:rPr lang="en-US" dirty="0" smtClean="0"/>
              <a:t>.</a:t>
            </a:r>
          </a:p>
          <a:p>
            <a:r>
              <a:rPr lang="en-US" dirty="0"/>
              <a:t>Following are some of the </a:t>
            </a:r>
            <a:r>
              <a:rPr lang="en-US" dirty="0" smtClean="0"/>
              <a:t>benefits: Greater </a:t>
            </a:r>
            <a:r>
              <a:rPr lang="en-US" dirty="0"/>
              <a:t>flexibility for disk </a:t>
            </a:r>
            <a:r>
              <a:rPr lang="en-US" dirty="0" smtClean="0"/>
              <a:t>partitioning, Easier </a:t>
            </a:r>
            <a:r>
              <a:rPr lang="en-US" dirty="0"/>
              <a:t>online resizing of </a:t>
            </a:r>
            <a:r>
              <a:rPr lang="en-US" dirty="0" smtClean="0"/>
              <a:t>volumes, Easier </a:t>
            </a:r>
            <a:r>
              <a:rPr lang="en-US" dirty="0"/>
              <a:t>to increase storage space by simply adding new disks to the storage </a:t>
            </a:r>
            <a:r>
              <a:rPr lang="en-US" dirty="0" err="1" smtClean="0"/>
              <a:t>pool,Use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snapshots.</a:t>
            </a:r>
          </a:p>
          <a:p>
            <a:r>
              <a:rPr lang="en-US" dirty="0"/>
              <a:t>important volume management </a:t>
            </a:r>
            <a:r>
              <a:rPr lang="en-US" dirty="0" smtClean="0"/>
              <a:t>terms (</a:t>
            </a:r>
            <a:r>
              <a:rPr lang="en-US" b="1" dirty="0"/>
              <a:t>Physical volume (PV</a:t>
            </a:r>
            <a:r>
              <a:rPr lang="en-US" b="1" dirty="0" smtClean="0"/>
              <a:t>),</a:t>
            </a:r>
            <a:r>
              <a:rPr lang="en-US" b="1" dirty="0"/>
              <a:t> Volume group (VG</a:t>
            </a:r>
            <a:r>
              <a:rPr lang="en-US" b="1" dirty="0" smtClean="0"/>
              <a:t>),</a:t>
            </a:r>
            <a:r>
              <a:rPr lang="en-US" b="1" dirty="0"/>
              <a:t> Logical volume (LV</a:t>
            </a:r>
            <a:r>
              <a:rPr lang="en-US" b="1" dirty="0" smtClean="0"/>
              <a:t>),</a:t>
            </a:r>
            <a:r>
              <a:rPr lang="en-US" b="1" dirty="0"/>
              <a:t> Extents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Page 202,203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8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1042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Chap#7</vt:lpstr>
      <vt:lpstr>Content</vt:lpstr>
      <vt:lpstr>Introduction</vt:lpstr>
      <vt:lpstr>The Makeup of File Systems</vt:lpstr>
      <vt:lpstr>PowerPoint Presentation</vt:lpstr>
      <vt:lpstr>Btrfs</vt:lpstr>
      <vt:lpstr>Managing File Systems</vt:lpstr>
      <vt:lpstr>Adding a New Disk</vt:lpstr>
      <vt:lpstr>Volume Management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Chap#7</dc:title>
  <dc:creator>Microsoft account</dc:creator>
  <cp:lastModifiedBy>Microsoft account</cp:lastModifiedBy>
  <cp:revision>35</cp:revision>
  <dcterms:created xsi:type="dcterms:W3CDTF">2021-11-11T17:48:37Z</dcterms:created>
  <dcterms:modified xsi:type="dcterms:W3CDTF">2021-11-12T19:33:41Z</dcterms:modified>
</cp:coreProperties>
</file>