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2" autoAdjust="0"/>
  </p:normalViewPr>
  <p:slideViewPr>
    <p:cSldViewPr snapToGrid="0">
      <p:cViewPr varScale="1">
        <p:scale>
          <a:sx n="65" d="100"/>
          <a:sy n="65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08204-329E-48F5-BD1E-49C1F1F5912A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DC2B6-A898-434F-BFB1-3B19F2651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Compatibility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state in which two things are able to exist or occur together without problems or conflict.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ADC2B6-A898-434F-BFB1-3B19F2651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19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86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8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0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70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3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4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37030-1C70-4B37-9B0A-44269A4BCC98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6A430-87CC-4BBB-9F7E-16DD08301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11134"/>
          </a:xfrm>
        </p:spPr>
        <p:txBody>
          <a:bodyPr/>
          <a:lstStyle/>
          <a:p>
            <a:r>
              <a:rPr lang="en-US" b="1" dirty="0" smtClean="0"/>
              <a:t>Chap#8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425588"/>
            <a:ext cx="10515600" cy="928048"/>
          </a:xfrm>
        </p:spPr>
        <p:txBody>
          <a:bodyPr/>
          <a:lstStyle/>
          <a:p>
            <a:r>
              <a:rPr lang="en-US" b="1" dirty="0" smtClean="0"/>
              <a:t>			</a:t>
            </a:r>
            <a:r>
              <a:rPr lang="en-US" sz="3200" b="1" dirty="0" smtClean="0">
                <a:solidFill>
                  <a:schemeClr val="tx1"/>
                </a:solidFill>
              </a:rPr>
              <a:t>Core </a:t>
            </a:r>
            <a:r>
              <a:rPr lang="en-US" sz="3200" b="1" dirty="0">
                <a:solidFill>
                  <a:schemeClr val="tx1"/>
                </a:solidFill>
              </a:rPr>
              <a:t>System Services</a:t>
            </a:r>
          </a:p>
        </p:txBody>
      </p:sp>
    </p:spTree>
    <p:extLst>
      <p:ext uri="{BB962C8B-B14F-4D97-AF65-F5344CB8AC3E}">
        <p14:creationId xmlns:p14="http://schemas.microsoft.com/office/powerpoint/2010/main" val="20960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core </a:t>
            </a:r>
            <a:r>
              <a:rPr lang="en-US" dirty="0" smtClean="0"/>
              <a:t>services include </a:t>
            </a:r>
            <a:r>
              <a:rPr lang="en-US" b="1" dirty="0" err="1"/>
              <a:t>init</a:t>
            </a:r>
            <a:r>
              <a:rPr lang="en-US" dirty="0"/>
              <a:t>, </a:t>
            </a:r>
            <a:r>
              <a:rPr lang="en-US" b="1" dirty="0"/>
              <a:t>logging </a:t>
            </a:r>
            <a:r>
              <a:rPr lang="en-US" b="1" dirty="0" smtClean="0"/>
              <a:t>daemon</a:t>
            </a:r>
            <a:r>
              <a:rPr lang="en-US" dirty="0" smtClean="0"/>
              <a:t>, </a:t>
            </a:r>
            <a:r>
              <a:rPr lang="en-US" b="1" dirty="0" err="1" smtClean="0"/>
              <a:t>cron</a:t>
            </a:r>
            <a:r>
              <a:rPr lang="en-US" dirty="0"/>
              <a:t>, and others</a:t>
            </a:r>
            <a:r>
              <a:rPr lang="en-US" dirty="0" smtClean="0"/>
              <a:t>.</a:t>
            </a:r>
            <a:r>
              <a:rPr lang="en-US" dirty="0"/>
              <a:t> The functions performed by these services might be simple, but they are </a:t>
            </a:r>
            <a:r>
              <a:rPr lang="en-US" dirty="0" smtClean="0"/>
              <a:t>also fundamental.</a:t>
            </a:r>
          </a:p>
          <a:p>
            <a:r>
              <a:rPr lang="en-US" dirty="0"/>
              <a:t>This chapter will discuss each of the core services, in addition to another useful system </a:t>
            </a:r>
            <a:r>
              <a:rPr lang="en-US" dirty="0" smtClean="0"/>
              <a:t>service called </a:t>
            </a:r>
            <a:r>
              <a:rPr lang="en-US" b="1" dirty="0" err="1"/>
              <a:t>xinetd</a:t>
            </a:r>
            <a:r>
              <a:rPr lang="en-US" dirty="0"/>
              <a:t>. It also discusses each service’s corresponding configuration file and the </a:t>
            </a:r>
            <a:r>
              <a:rPr lang="en-US" dirty="0" smtClean="0"/>
              <a:t>suggested method </a:t>
            </a:r>
            <a:r>
              <a:rPr lang="en-US" dirty="0"/>
              <a:t>of </a:t>
            </a:r>
            <a:r>
              <a:rPr lang="en-US" dirty="0" smtClean="0"/>
              <a:t>deployment.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7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init</a:t>
            </a:r>
            <a:r>
              <a:rPr lang="en-US" b="1" dirty="0"/>
              <a:t>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process is the patron of all processes. It is </a:t>
            </a:r>
            <a:r>
              <a:rPr lang="en-US" i="1" dirty="0"/>
              <a:t>always </a:t>
            </a:r>
            <a:r>
              <a:rPr lang="en-US" dirty="0"/>
              <a:t>the first process that gets started in </a:t>
            </a:r>
            <a:r>
              <a:rPr lang="en-US" dirty="0" smtClean="0"/>
              <a:t>any Linux/UNIX-based </a:t>
            </a:r>
            <a:r>
              <a:rPr lang="en-US" dirty="0"/>
              <a:t>system</a:t>
            </a:r>
            <a:r>
              <a:rPr lang="en-US" dirty="0" smtClean="0"/>
              <a:t>.</a:t>
            </a:r>
          </a:p>
          <a:p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is executed by the kernel and is responsible for starting all </a:t>
            </a:r>
            <a:r>
              <a:rPr lang="en-US" dirty="0" smtClean="0"/>
              <a:t>other processes </a:t>
            </a:r>
            <a:r>
              <a:rPr lang="en-US" dirty="0"/>
              <a:t>initially on a system. The process ID for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is always 1</a:t>
            </a:r>
            <a:r>
              <a:rPr lang="en-US" dirty="0" smtClean="0"/>
              <a:t>.</a:t>
            </a:r>
          </a:p>
          <a:p>
            <a:r>
              <a:rPr lang="en-US" dirty="0"/>
              <a:t>One solution is an upstart named </a:t>
            </a:r>
            <a:r>
              <a:rPr lang="en-US" b="1" dirty="0" smtClean="0"/>
              <a:t>upstart</a:t>
            </a:r>
            <a:r>
              <a:rPr lang="en-US" dirty="0" smtClean="0"/>
              <a:t>. Another more </a:t>
            </a:r>
            <a:r>
              <a:rPr lang="en-US" dirty="0"/>
              <a:t>recent solution is known as </a:t>
            </a:r>
            <a:r>
              <a:rPr lang="en-US" b="1" dirty="0" err="1" smtClean="0"/>
              <a:t>systemd</a:t>
            </a:r>
            <a:r>
              <a:rPr lang="en-US" b="1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process </a:t>
            </a:r>
            <a:r>
              <a:rPr lang="en-US" dirty="0" smtClean="0"/>
              <a:t>serves </a:t>
            </a:r>
            <a:r>
              <a:rPr lang="en-US" dirty="0"/>
              <a:t>as the ultimate parent process. Because </a:t>
            </a:r>
            <a:r>
              <a:rPr lang="en-US" b="1" dirty="0" err="1" smtClean="0"/>
              <a:t>init</a:t>
            </a:r>
            <a:r>
              <a:rPr lang="en-US" b="1" dirty="0" smtClean="0"/>
              <a:t> </a:t>
            </a:r>
            <a:r>
              <a:rPr lang="en-US" dirty="0" smtClean="0"/>
              <a:t>never </a:t>
            </a:r>
            <a:r>
              <a:rPr lang="en-US" dirty="0"/>
              <a:t>dies, the system can always be sure of its presence and, if necessary, make reference to it</a:t>
            </a:r>
            <a:r>
              <a:rPr lang="en-US" dirty="0" smtClean="0"/>
              <a:t>.</a:t>
            </a:r>
          </a:p>
          <a:p>
            <a:r>
              <a:rPr lang="en-US" b="1" dirty="0"/>
              <a:t>upstart </a:t>
            </a:r>
            <a:r>
              <a:rPr lang="en-US" dirty="0"/>
              <a:t>is an event-based replacement for the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daemon </a:t>
            </a:r>
            <a:r>
              <a:rPr lang="en-US" dirty="0" smtClean="0"/>
              <a:t>which handles </a:t>
            </a:r>
            <a:r>
              <a:rPr lang="en-US" dirty="0"/>
              <a:t>starting of tasks and services during boot, stopping them during shutdown, and </a:t>
            </a:r>
            <a:r>
              <a:rPr lang="en-US" dirty="0" smtClean="0"/>
              <a:t>supervising them </a:t>
            </a:r>
            <a:r>
              <a:rPr lang="en-US" dirty="0"/>
              <a:t>while the system is running</a:t>
            </a:r>
            <a:r>
              <a:rPr lang="en-US" dirty="0" smtClean="0"/>
              <a:t>.</a:t>
            </a:r>
            <a:r>
              <a:rPr lang="en-US" b="1" dirty="0"/>
              <a:t> </a:t>
            </a:r>
            <a:r>
              <a:rPr lang="en-US" b="1" dirty="0" smtClean="0"/>
              <a:t>Upstart </a:t>
            </a:r>
            <a:r>
              <a:rPr lang="en-US" dirty="0"/>
              <a:t>tries to achieve its stated objectives in a more </a:t>
            </a:r>
            <a:r>
              <a:rPr lang="en-US" dirty="0" smtClean="0"/>
              <a:t>elegant and </a:t>
            </a:r>
            <a:r>
              <a:rPr lang="en-US" dirty="0"/>
              <a:t>robust manner.</a:t>
            </a:r>
          </a:p>
        </p:txBody>
      </p:sp>
    </p:spTree>
    <p:extLst>
      <p:ext uri="{BB962C8B-B14F-4D97-AF65-F5344CB8AC3E}">
        <p14:creationId xmlns:p14="http://schemas.microsoft.com/office/powerpoint/2010/main" val="288794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5187"/>
            <a:ext cx="10515600" cy="56017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The /</a:t>
            </a:r>
            <a:r>
              <a:rPr lang="en-US" b="1" dirty="0" err="1" smtClean="0"/>
              <a:t>etc</a:t>
            </a:r>
            <a:r>
              <a:rPr lang="en-US" b="1" dirty="0" smtClean="0"/>
              <a:t>/</a:t>
            </a:r>
            <a:r>
              <a:rPr lang="en-US" b="1" dirty="0" err="1" smtClean="0"/>
              <a:t>inittab</a:t>
            </a:r>
            <a:r>
              <a:rPr lang="en-US" b="1" dirty="0" smtClean="0"/>
              <a:t> File</a:t>
            </a:r>
          </a:p>
          <a:p>
            <a:r>
              <a:rPr lang="en-US" b="1" dirty="0" smtClean="0"/>
              <a:t>/</a:t>
            </a:r>
            <a:r>
              <a:rPr lang="en-US" b="1" dirty="0" err="1"/>
              <a:t>etc</a:t>
            </a:r>
            <a:r>
              <a:rPr lang="en-US" b="1" dirty="0"/>
              <a:t>/</a:t>
            </a:r>
            <a:r>
              <a:rPr lang="en-US" b="1" dirty="0" err="1"/>
              <a:t>inittab</a:t>
            </a:r>
            <a:r>
              <a:rPr lang="en-US" b="1" dirty="0"/>
              <a:t> </a:t>
            </a:r>
            <a:r>
              <a:rPr lang="en-US" dirty="0"/>
              <a:t>file contains all the information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needs for </a:t>
            </a:r>
            <a:r>
              <a:rPr lang="en-US" dirty="0" smtClean="0"/>
              <a:t>starting </a:t>
            </a:r>
            <a:r>
              <a:rPr lang="en-US" dirty="0" err="1" smtClean="0"/>
              <a:t>runlevels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The </a:t>
            </a:r>
            <a:r>
              <a:rPr lang="en-US" b="1" dirty="0" err="1"/>
              <a:t>telinit</a:t>
            </a:r>
            <a:r>
              <a:rPr lang="en-US" b="1" dirty="0"/>
              <a:t> </a:t>
            </a:r>
            <a:r>
              <a:rPr lang="en-US" b="1" dirty="0" smtClean="0"/>
              <a:t>Command</a:t>
            </a:r>
          </a:p>
          <a:p>
            <a:r>
              <a:rPr lang="en-US" dirty="0"/>
              <a:t>The mysterious force that tells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when to change </a:t>
            </a:r>
            <a:r>
              <a:rPr lang="en-US" dirty="0" err="1"/>
              <a:t>runlevels</a:t>
            </a:r>
            <a:r>
              <a:rPr lang="en-US" dirty="0"/>
              <a:t> is actually </a:t>
            </a:r>
            <a:r>
              <a:rPr lang="en-US" dirty="0" smtClean="0"/>
              <a:t>the </a:t>
            </a:r>
            <a:r>
              <a:rPr lang="en-US" b="1" dirty="0" err="1" smtClean="0"/>
              <a:t>telinit</a:t>
            </a:r>
            <a:r>
              <a:rPr lang="en-US" b="1" dirty="0" smtClean="0"/>
              <a:t> </a:t>
            </a:r>
            <a:r>
              <a:rPr lang="en-US" dirty="0"/>
              <a:t>command. This command takes two command-line parameters. One is the desired </a:t>
            </a:r>
            <a:r>
              <a:rPr lang="en-US" dirty="0" err="1" smtClean="0"/>
              <a:t>runlevel</a:t>
            </a:r>
            <a:r>
              <a:rPr lang="en-US" dirty="0" smtClean="0"/>
              <a:t> that </a:t>
            </a:r>
            <a:r>
              <a:rPr lang="en-US" b="1" dirty="0" err="1"/>
              <a:t>init</a:t>
            </a:r>
            <a:r>
              <a:rPr lang="en-US" b="1" dirty="0"/>
              <a:t> </a:t>
            </a:r>
            <a:r>
              <a:rPr lang="en-US" dirty="0"/>
              <a:t>needs to know about, and the other is </a:t>
            </a:r>
            <a:r>
              <a:rPr lang="en-US" b="1" dirty="0"/>
              <a:t>-t </a:t>
            </a:r>
            <a:r>
              <a:rPr lang="en-US" b="1" i="1" dirty="0"/>
              <a:t>sec</a:t>
            </a:r>
            <a:r>
              <a:rPr lang="en-US" dirty="0"/>
              <a:t>, where </a:t>
            </a:r>
            <a:r>
              <a:rPr lang="en-US" b="1" i="1" dirty="0"/>
              <a:t>sec </a:t>
            </a:r>
            <a:r>
              <a:rPr lang="en-US" dirty="0"/>
              <a:t>is the number of seconds to </a:t>
            </a:r>
            <a:r>
              <a:rPr lang="en-US" dirty="0" smtClean="0"/>
              <a:t>wait before </a:t>
            </a:r>
            <a:r>
              <a:rPr lang="en-US" dirty="0"/>
              <a:t>telling </a:t>
            </a:r>
            <a:r>
              <a:rPr lang="en-US" b="1" dirty="0" err="1"/>
              <a:t>init</a:t>
            </a:r>
            <a:r>
              <a:rPr lang="en-US" dirty="0" err="1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Systemd</a:t>
            </a:r>
            <a:endParaRPr lang="en-US" b="1" dirty="0" smtClean="0"/>
          </a:p>
          <a:p>
            <a:r>
              <a:rPr lang="en-US" b="1" dirty="0" err="1"/>
              <a:t>systemd</a:t>
            </a:r>
            <a:r>
              <a:rPr lang="en-US" b="1" dirty="0"/>
              <a:t> </a:t>
            </a:r>
            <a:r>
              <a:rPr lang="en-US" dirty="0"/>
              <a:t>is an incredibly ambitious project that aims to reengineer the way services and </a:t>
            </a:r>
            <a:r>
              <a:rPr lang="en-US" dirty="0" smtClean="0"/>
              <a:t>other boot-up </a:t>
            </a:r>
            <a:r>
              <a:rPr lang="en-US" dirty="0"/>
              <a:t>procedures have traditionally worked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cgroups</a:t>
            </a:r>
            <a:r>
              <a:rPr lang="en-US" b="1" dirty="0"/>
              <a:t> </a:t>
            </a:r>
            <a:r>
              <a:rPr lang="en-US" dirty="0"/>
              <a:t>is a kernel-provided facility that allows processes to </a:t>
            </a:r>
            <a:r>
              <a:rPr lang="en-US" dirty="0" smtClean="0"/>
              <a:t>be arranged </a:t>
            </a:r>
            <a:r>
              <a:rPr lang="en-US" dirty="0"/>
              <a:t>hierarchically and labeled individually</a:t>
            </a:r>
            <a:r>
              <a:rPr lang="en-US" dirty="0" smtClean="0"/>
              <a:t>.</a:t>
            </a:r>
          </a:p>
          <a:p>
            <a:r>
              <a:rPr lang="en-US" b="1" dirty="0"/>
              <a:t>Socket Activation </a:t>
            </a:r>
            <a:r>
              <a:rPr lang="en-US" b="1" dirty="0" err="1"/>
              <a:t>systemd</a:t>
            </a:r>
            <a:r>
              <a:rPr lang="en-US" dirty="0" err="1"/>
              <a:t>’s</a:t>
            </a:r>
            <a:r>
              <a:rPr lang="en-US" dirty="0"/>
              <a:t> benefits/edge come from its proper and inherent understanding of </a:t>
            </a:r>
            <a:r>
              <a:rPr lang="en-US" dirty="0" smtClean="0"/>
              <a:t>the interdependence </a:t>
            </a:r>
            <a:r>
              <a:rPr lang="en-US" dirty="0"/>
              <a:t>among system </a:t>
            </a:r>
            <a:r>
              <a:rPr lang="en-US" dirty="0" smtClean="0"/>
              <a:t>services.</a:t>
            </a:r>
            <a:r>
              <a:rPr lang="en-US" dirty="0"/>
              <a:t> The two main types of Linux sockets are the file system–related </a:t>
            </a:r>
            <a:r>
              <a:rPr lang="en-US" b="1" dirty="0"/>
              <a:t>AF_UNIX </a:t>
            </a:r>
            <a:r>
              <a:rPr lang="en-US" dirty="0"/>
              <a:t>or </a:t>
            </a:r>
            <a:r>
              <a:rPr lang="en-US" b="1" dirty="0" smtClean="0"/>
              <a:t>AF_LOCAL </a:t>
            </a:r>
            <a:r>
              <a:rPr lang="en-US" dirty="0" smtClean="0"/>
              <a:t>sockets </a:t>
            </a:r>
            <a:r>
              <a:rPr lang="en-US" dirty="0"/>
              <a:t>and networking-related AF_INET sockets</a:t>
            </a:r>
            <a:r>
              <a:rPr lang="en-US" dirty="0" smtClean="0"/>
              <a:t>.</a:t>
            </a:r>
          </a:p>
          <a:p>
            <a:r>
              <a:rPr lang="en-US" dirty="0"/>
              <a:t>The following types of units </a:t>
            </a:r>
            <a:r>
              <a:rPr lang="en-US" smtClean="0"/>
              <a:t>exist: </a:t>
            </a:r>
            <a:r>
              <a:rPr lang="en-US" b="1" smtClean="0"/>
              <a:t>service units,</a:t>
            </a:r>
            <a:r>
              <a:rPr lang="en-US" b="1"/>
              <a:t> socket </a:t>
            </a:r>
            <a:r>
              <a:rPr lang="en-US" b="1" smtClean="0"/>
              <a:t>units,</a:t>
            </a:r>
            <a:r>
              <a:rPr lang="en-US" b="1"/>
              <a:t> device </a:t>
            </a:r>
            <a:r>
              <a:rPr lang="en-US" b="1" smtClean="0"/>
              <a:t>units,</a:t>
            </a:r>
            <a:r>
              <a:rPr lang="en-US" b="1"/>
              <a:t> mount </a:t>
            </a:r>
            <a:r>
              <a:rPr lang="en-US" b="1" smtClean="0"/>
              <a:t>units,</a:t>
            </a:r>
            <a:r>
              <a:rPr lang="en-US" b="1"/>
              <a:t> target </a:t>
            </a:r>
            <a:r>
              <a:rPr lang="en-US" b="1" smtClean="0"/>
              <a:t>units,</a:t>
            </a:r>
            <a:r>
              <a:rPr lang="en-US" b="1"/>
              <a:t> timer </a:t>
            </a:r>
            <a:r>
              <a:rPr lang="en-US" b="1" smtClean="0"/>
              <a:t>units,</a:t>
            </a:r>
            <a:r>
              <a:rPr lang="en-US" b="1"/>
              <a:t> snapshot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9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xinetd</a:t>
            </a:r>
            <a:r>
              <a:rPr lang="en-US" b="1" dirty="0"/>
              <a:t> and </a:t>
            </a:r>
            <a:r>
              <a:rPr lang="en-US" b="1" dirty="0" err="1"/>
              <a:t>inetd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xinetd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inetd</a:t>
            </a:r>
            <a:r>
              <a:rPr lang="en-US" b="1" dirty="0"/>
              <a:t> </a:t>
            </a:r>
            <a:r>
              <a:rPr lang="en-US" dirty="0"/>
              <a:t>programs are popular services on Linux </a:t>
            </a:r>
            <a:r>
              <a:rPr lang="en-US" dirty="0" smtClean="0"/>
              <a:t>systems;</a:t>
            </a:r>
            <a:r>
              <a:rPr lang="en-US" b="1" dirty="0"/>
              <a:t> </a:t>
            </a:r>
            <a:r>
              <a:rPr lang="en-US" b="1" dirty="0" err="1"/>
              <a:t>xinetd</a:t>
            </a:r>
            <a:r>
              <a:rPr lang="en-US" b="1" dirty="0"/>
              <a:t> </a:t>
            </a:r>
            <a:r>
              <a:rPr lang="en-US" dirty="0"/>
              <a:t>is the more </a:t>
            </a:r>
            <a:r>
              <a:rPr lang="en-US" dirty="0" smtClean="0"/>
              <a:t>modern incarnation </a:t>
            </a:r>
            <a:r>
              <a:rPr lang="en-US" dirty="0"/>
              <a:t>of the older </a:t>
            </a:r>
            <a:r>
              <a:rPr lang="en-US" b="1" dirty="0" err="1"/>
              <a:t>inetd</a:t>
            </a:r>
            <a:r>
              <a:rPr lang="en-US" dirty="0" smtClean="0"/>
              <a:t>.</a:t>
            </a:r>
            <a:r>
              <a:rPr lang="en-US" dirty="0"/>
              <a:t> Strictly speaking, a Linux system can run effectively without </a:t>
            </a:r>
            <a:r>
              <a:rPr lang="en-US" dirty="0" smtClean="0"/>
              <a:t>the presence </a:t>
            </a:r>
            <a:r>
              <a:rPr lang="en-US" dirty="0"/>
              <a:t>of either of them, but some daemons rely solely on the functionality they </a:t>
            </a:r>
            <a:r>
              <a:rPr lang="en-US" dirty="0" smtClean="0"/>
              <a:t>provide.</a:t>
            </a:r>
          </a:p>
          <a:p>
            <a:r>
              <a:rPr lang="en-US" b="1" dirty="0" err="1"/>
              <a:t>inetd</a:t>
            </a:r>
            <a:r>
              <a:rPr lang="en-US" b="1" dirty="0"/>
              <a:t> </a:t>
            </a:r>
            <a:r>
              <a:rPr lang="en-US" dirty="0"/>
              <a:t>functions as a “super-server” to other network server–related processes, such as </a:t>
            </a:r>
            <a:r>
              <a:rPr lang="en-US" dirty="0" err="1" smtClean="0"/>
              <a:t>Telnet,FTP</a:t>
            </a:r>
            <a:r>
              <a:rPr lang="en-US" dirty="0"/>
              <a:t>, TFTP, and so on</a:t>
            </a:r>
            <a:r>
              <a:rPr lang="en-US" dirty="0" smtClean="0"/>
              <a:t>.</a:t>
            </a:r>
            <a:r>
              <a:rPr lang="en-US" dirty="0"/>
              <a:t> The main reason for the existence of a super-server is to conserve system resources. So </a:t>
            </a:r>
            <a:r>
              <a:rPr lang="en-US" dirty="0" smtClean="0"/>
              <a:t>instead of </a:t>
            </a:r>
            <a:r>
              <a:rPr lang="en-US" dirty="0"/>
              <a:t>needing to maintain potentially dozens of services loaded in memory waiting to be </a:t>
            </a:r>
            <a:r>
              <a:rPr lang="en-US" dirty="0" smtClean="0"/>
              <a:t>used.</a:t>
            </a:r>
            <a:r>
              <a:rPr lang="en-US" b="1" dirty="0"/>
              <a:t> </a:t>
            </a:r>
            <a:r>
              <a:rPr lang="en-US" b="1" dirty="0" err="1"/>
              <a:t>inetd</a:t>
            </a:r>
            <a:r>
              <a:rPr lang="en-US" b="1" dirty="0"/>
              <a:t> </a:t>
            </a:r>
            <a:r>
              <a:rPr lang="en-US" dirty="0"/>
              <a:t>listens for </a:t>
            </a:r>
            <a:r>
              <a:rPr lang="en-US" dirty="0" smtClean="0"/>
              <a:t>incoming connections</a:t>
            </a:r>
            <a:r>
              <a:rPr lang="en-US" dirty="0"/>
              <a:t>. Thus, only a single process needs to be in memory</a:t>
            </a:r>
            <a:r>
              <a:rPr lang="en-US" dirty="0" smtClean="0"/>
              <a:t>.</a:t>
            </a:r>
            <a:r>
              <a:rPr lang="en-US" dirty="0"/>
              <a:t> The </a:t>
            </a:r>
            <a:r>
              <a:rPr lang="en-US" b="1" dirty="0" err="1"/>
              <a:t>inetd</a:t>
            </a:r>
            <a:r>
              <a:rPr lang="en-US" b="1" dirty="0"/>
              <a:t> </a:t>
            </a:r>
            <a:r>
              <a:rPr lang="en-US" dirty="0"/>
              <a:t>program will handle </a:t>
            </a:r>
            <a:r>
              <a:rPr lang="en-US" dirty="0" smtClean="0"/>
              <a:t>the network </a:t>
            </a:r>
            <a:r>
              <a:rPr lang="en-US" dirty="0"/>
              <a:t>code and pass incoming network streams into the process as its standard input (</a:t>
            </a:r>
            <a:r>
              <a:rPr lang="en-US" b="1" dirty="0" err="1"/>
              <a:t>stdin</a:t>
            </a:r>
            <a:r>
              <a:rPr lang="en-US" dirty="0"/>
              <a:t>). </a:t>
            </a:r>
            <a:r>
              <a:rPr lang="en-US" dirty="0" smtClean="0"/>
              <a:t>Any of </a:t>
            </a:r>
            <a:r>
              <a:rPr lang="en-US" dirty="0"/>
              <a:t>the process’s output (</a:t>
            </a:r>
            <a:r>
              <a:rPr lang="en-US" b="1" dirty="0" err="1"/>
              <a:t>stdout</a:t>
            </a:r>
            <a:r>
              <a:rPr lang="en-US" dirty="0"/>
              <a:t>) is sent back to the host that has connected to the process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xinetd</a:t>
            </a:r>
            <a:r>
              <a:rPr lang="en-US" dirty="0"/>
              <a:t>—the name is an acronym </a:t>
            </a:r>
            <a:r>
              <a:rPr lang="en-US" dirty="0" smtClean="0"/>
              <a:t>for “extended </a:t>
            </a:r>
            <a:r>
              <a:rPr lang="en-US" dirty="0"/>
              <a:t>Internet services daemon</a:t>
            </a:r>
            <a:r>
              <a:rPr lang="en-US" dirty="0" smtClean="0"/>
              <a:t>.”</a:t>
            </a:r>
            <a:r>
              <a:rPr lang="en-US" b="1" dirty="0"/>
              <a:t> </a:t>
            </a:r>
            <a:r>
              <a:rPr lang="en-US" b="1" dirty="0" err="1"/>
              <a:t>xinetd</a:t>
            </a:r>
            <a:r>
              <a:rPr lang="en-US" b="1" dirty="0"/>
              <a:t> </a:t>
            </a:r>
            <a:r>
              <a:rPr lang="en-US" dirty="0"/>
              <a:t>includes a </a:t>
            </a:r>
            <a:r>
              <a:rPr lang="en-US" dirty="0" smtClean="0"/>
              <a:t>new configuration </a:t>
            </a:r>
            <a:r>
              <a:rPr lang="en-US" dirty="0"/>
              <a:t>file format and a lot of additional features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Codes ,figure &amp; Table </a:t>
            </a:r>
            <a:r>
              <a:rPr lang="en-US" dirty="0"/>
              <a:t>8-3</a:t>
            </a:r>
            <a:r>
              <a:rPr lang="en-US" dirty="0" smtClean="0"/>
              <a:t> from Book.</a:t>
            </a:r>
          </a:p>
          <a:p>
            <a:r>
              <a:rPr lang="en-US" dirty="0"/>
              <a:t>You do not need to specify all of the variables when defining a service. The only required </a:t>
            </a:r>
            <a:r>
              <a:rPr lang="en-US" dirty="0" smtClean="0"/>
              <a:t>ones are </a:t>
            </a:r>
            <a:r>
              <a:rPr lang="en-US" dirty="0"/>
              <a:t>the </a:t>
            </a:r>
            <a:r>
              <a:rPr lang="en-US" dirty="0" smtClean="0"/>
              <a:t>following: </a:t>
            </a:r>
            <a:r>
              <a:rPr lang="en-US" b="1" dirty="0" err="1" smtClean="0"/>
              <a:t>socket_type</a:t>
            </a:r>
            <a:r>
              <a:rPr lang="en-US" b="1" dirty="0" smtClean="0"/>
              <a:t>,</a:t>
            </a:r>
            <a:r>
              <a:rPr lang="en-US" b="1" dirty="0"/>
              <a:t> </a:t>
            </a:r>
            <a:r>
              <a:rPr lang="en-US" b="1" dirty="0" err="1" smtClean="0"/>
              <a:t>user,server</a:t>
            </a:r>
            <a:r>
              <a:rPr lang="en-US" b="1" dirty="0"/>
              <a:t> </a:t>
            </a:r>
            <a:r>
              <a:rPr lang="en-US" b="1" dirty="0" smtClean="0"/>
              <a:t>&amp;wait.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5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465"/>
            <a:ext cx="10515600" cy="62828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Enabling/Disabling </a:t>
            </a:r>
            <a:r>
              <a:rPr lang="en-US" sz="2000" b="1" dirty="0"/>
              <a:t>the Echo Service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service we will be exploring is the </a:t>
            </a:r>
            <a:r>
              <a:rPr lang="en-US" sz="2000" b="1" dirty="0"/>
              <a:t>echo </a:t>
            </a:r>
            <a:r>
              <a:rPr lang="en-US" sz="2000" dirty="0"/>
              <a:t>service. This service is internal to </a:t>
            </a:r>
            <a:r>
              <a:rPr lang="en-US" sz="2000" b="1" dirty="0" err="1" smtClean="0"/>
              <a:t>xinetd</a:t>
            </a:r>
            <a:r>
              <a:rPr lang="en-US" sz="2000" dirty="0" smtClean="0"/>
              <a:t>—that is</a:t>
            </a:r>
            <a:r>
              <a:rPr lang="en-US" sz="2000" dirty="0"/>
              <a:t>, it is not provided by any external </a:t>
            </a:r>
            <a:r>
              <a:rPr lang="en-US" sz="2000" dirty="0" smtClean="0"/>
              <a:t>daemon.</a:t>
            </a:r>
          </a:p>
          <a:p>
            <a:r>
              <a:rPr lang="en-US" sz="2000" dirty="0"/>
              <a:t>Your output should be similar to the preceding, if the </a:t>
            </a:r>
            <a:r>
              <a:rPr lang="en-US" sz="2000" b="1" dirty="0"/>
              <a:t>echo </a:t>
            </a:r>
            <a:r>
              <a:rPr lang="en-US" sz="2000" dirty="0"/>
              <a:t>service has been enabled. You </a:t>
            </a:r>
            <a:r>
              <a:rPr lang="en-US" sz="2000" dirty="0" smtClean="0"/>
              <a:t>can type </a:t>
            </a:r>
            <a:r>
              <a:rPr lang="en-US" sz="2000" dirty="0"/>
              <a:t>any character on your keyboard at the Telnet prompt and watch the character get </a:t>
            </a:r>
            <a:r>
              <a:rPr lang="en-US" sz="2000" dirty="0" smtClean="0"/>
              <a:t>echoed (repeated</a:t>
            </a:r>
            <a:r>
              <a:rPr lang="en-US" sz="2000" dirty="0"/>
              <a:t>) back to you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to disable the </a:t>
            </a:r>
            <a:r>
              <a:rPr lang="en-US" sz="2000" b="1" dirty="0"/>
              <a:t>echo-stream </a:t>
            </a:r>
            <a:r>
              <a:rPr lang="en-US" sz="2000" dirty="0"/>
              <a:t>service that you manually enabled, just issue the </a:t>
            </a:r>
            <a:r>
              <a:rPr lang="en-US" sz="2000" dirty="0" smtClean="0"/>
              <a:t>command </a:t>
            </a:r>
            <a:r>
              <a:rPr lang="en-US" sz="2000" b="1" dirty="0" err="1" smtClean="0"/>
              <a:t>chkconfig</a:t>
            </a:r>
            <a:r>
              <a:rPr lang="en-US" sz="2000" b="1" dirty="0" smtClean="0"/>
              <a:t> </a:t>
            </a:r>
            <a:r>
              <a:rPr lang="en-US" sz="2000" b="1" dirty="0"/>
              <a:t>echo-stream off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r>
              <a:rPr lang="en-US" sz="2000" b="1" dirty="0"/>
              <a:t>The Logging </a:t>
            </a:r>
            <a:r>
              <a:rPr lang="en-US" sz="2000" b="1" dirty="0" smtClean="0"/>
              <a:t>Daemon</a:t>
            </a:r>
          </a:p>
          <a:p>
            <a:r>
              <a:rPr lang="en-US" sz="2000" dirty="0"/>
              <a:t>Linux distributions have traditionally used the </a:t>
            </a:r>
            <a:r>
              <a:rPr lang="en-US" sz="2000" b="1" dirty="0" err="1"/>
              <a:t>syslogd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 err="1"/>
              <a:t>sysklogd</a:t>
            </a:r>
            <a:r>
              <a:rPr lang="en-US" sz="2000" dirty="0"/>
              <a:t>) daemon to provide this service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we will be concentrating on the logging daemon that ships </a:t>
            </a:r>
            <a:r>
              <a:rPr lang="en-US" sz="2000" dirty="0" smtClean="0"/>
              <a:t>with </a:t>
            </a:r>
            <a:r>
              <a:rPr lang="en-US" sz="2000" b="1" dirty="0" smtClean="0"/>
              <a:t>Fedora/</a:t>
            </a:r>
            <a:r>
              <a:rPr lang="en-US" sz="2000" b="1" dirty="0" err="1" smtClean="0"/>
              <a:t>CentOS</a:t>
            </a:r>
            <a:r>
              <a:rPr lang="en-US" sz="2000" b="1" dirty="0" smtClean="0"/>
              <a:t>/</a:t>
            </a:r>
            <a:r>
              <a:rPr lang="en-US" sz="2000" b="1" dirty="0" err="1" smtClean="0"/>
              <a:t>openSUSE</a:t>
            </a:r>
            <a:r>
              <a:rPr lang="en-US" sz="2000" b="1" dirty="0" smtClean="0"/>
              <a:t>/Ubuntu </a:t>
            </a:r>
            <a:r>
              <a:rPr lang="en-US" sz="2000" dirty="0"/>
              <a:t>(</a:t>
            </a:r>
            <a:r>
              <a:rPr lang="en-US" sz="2000" b="1" dirty="0" err="1"/>
              <a:t>rsyslog</a:t>
            </a:r>
            <a:r>
              <a:rPr lang="en-US" sz="2000" dirty="0"/>
              <a:t>), with references to </a:t>
            </a:r>
            <a:r>
              <a:rPr lang="en-US" sz="2000" b="1" dirty="0" err="1"/>
              <a:t>syslogd</a:t>
            </a:r>
            <a:r>
              <a:rPr lang="en-US" sz="2000" b="1" dirty="0"/>
              <a:t> </a:t>
            </a:r>
            <a:r>
              <a:rPr lang="en-US" sz="2000" dirty="0"/>
              <a:t>when appropriate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</a:t>
            </a:r>
            <a:r>
              <a:rPr lang="en-US" sz="2000" b="1" dirty="0" err="1"/>
              <a:t>rsyslog</a:t>
            </a:r>
            <a:r>
              <a:rPr lang="en-US" sz="2000" b="1" dirty="0"/>
              <a:t> </a:t>
            </a:r>
            <a:r>
              <a:rPr lang="en-US" sz="2000" dirty="0"/>
              <a:t>daemon provides a standardized means of performing logging. Many other </a:t>
            </a:r>
            <a:r>
              <a:rPr lang="en-US" sz="2000" dirty="0" smtClean="0"/>
              <a:t>UNIX systems </a:t>
            </a:r>
            <a:r>
              <a:rPr lang="en-US" sz="2000" dirty="0"/>
              <a:t>employ a compatible daemon, thus providing a means for cross-platform logging over </a:t>
            </a:r>
            <a:r>
              <a:rPr lang="en-US" sz="2000" dirty="0" smtClean="0"/>
              <a:t>the network.</a:t>
            </a:r>
          </a:p>
          <a:p>
            <a:r>
              <a:rPr lang="en-US" sz="2000" dirty="0"/>
              <a:t>Each </a:t>
            </a:r>
            <a:r>
              <a:rPr lang="en-US" sz="2000" dirty="0" smtClean="0"/>
              <a:t>log entry </a:t>
            </a:r>
            <a:r>
              <a:rPr lang="en-US" sz="2000" dirty="0"/>
              <a:t>consists of a single line containing the date, time, host name, process name, PID, and </a:t>
            </a:r>
            <a:r>
              <a:rPr lang="en-US" sz="2000" dirty="0" smtClean="0"/>
              <a:t>the message </a:t>
            </a:r>
            <a:r>
              <a:rPr lang="en-US" sz="2000" dirty="0"/>
              <a:t>from that process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Table 8.4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237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Configuring the Logging Daemon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Log Message </a:t>
            </a:r>
            <a:r>
              <a:rPr lang="en-US" b="1" dirty="0" smtClean="0"/>
              <a:t>Classifications</a:t>
            </a:r>
          </a:p>
          <a:p>
            <a:r>
              <a:rPr lang="en-US" dirty="0"/>
              <a:t>Each message has a </a:t>
            </a:r>
            <a:r>
              <a:rPr lang="en-US" i="1" dirty="0"/>
              <a:t>facility </a:t>
            </a:r>
            <a:r>
              <a:rPr lang="en-US" dirty="0"/>
              <a:t>and a </a:t>
            </a:r>
            <a:r>
              <a:rPr lang="en-US" i="1" dirty="0"/>
              <a:t>priority. </a:t>
            </a:r>
            <a:r>
              <a:rPr lang="en-US" dirty="0"/>
              <a:t>The facility tells you from which subsystem </a:t>
            </a:r>
            <a:r>
              <a:rPr lang="en-US" dirty="0" smtClean="0"/>
              <a:t>the message </a:t>
            </a:r>
            <a:r>
              <a:rPr lang="en-US" dirty="0"/>
              <a:t>originated, and the priority tells you the message’s importance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tables from book.</a:t>
            </a:r>
          </a:p>
          <a:p>
            <a:r>
              <a:rPr lang="en-US" dirty="0"/>
              <a:t>Templates define the format of log messages. They can also be used for dynamic </a:t>
            </a:r>
            <a:r>
              <a:rPr lang="en-US" dirty="0" smtClean="0"/>
              <a:t>filename generation</a:t>
            </a:r>
            <a:r>
              <a:rPr lang="en-US" dirty="0"/>
              <a:t>. Templates must be defined before they are used in rules. A template is made </a:t>
            </a:r>
            <a:r>
              <a:rPr lang="en-US" dirty="0" smtClean="0"/>
              <a:t>of several </a:t>
            </a:r>
            <a:r>
              <a:rPr lang="en-US" dirty="0"/>
              <a:t>parts: the template directive, a descriptive name, the template text, and </a:t>
            </a:r>
            <a:r>
              <a:rPr lang="en-US" dirty="0" smtClean="0"/>
              <a:t>possibly other </a:t>
            </a:r>
            <a:r>
              <a:rPr lang="en-US" dirty="0"/>
              <a:t>options</a:t>
            </a:r>
            <a:r>
              <a:rPr lang="en-US" dirty="0" smtClean="0"/>
              <a:t>.</a:t>
            </a:r>
          </a:p>
          <a:p>
            <a:r>
              <a:rPr lang="en-US" dirty="0"/>
              <a:t>Each rule in the </a:t>
            </a:r>
            <a:r>
              <a:rPr lang="en-US" b="1" dirty="0" err="1"/>
              <a:t>rsyslog.conf</a:t>
            </a:r>
            <a:r>
              <a:rPr lang="en-US" b="1" dirty="0"/>
              <a:t> </a:t>
            </a:r>
            <a:r>
              <a:rPr lang="en-US" dirty="0"/>
              <a:t>file is broken down into a selector field, an action field (or target field</a:t>
            </a:r>
            <a:r>
              <a:rPr lang="en-US" dirty="0" smtClean="0"/>
              <a:t>), and </a:t>
            </a:r>
            <a:r>
              <a:rPr lang="en-US" dirty="0"/>
              <a:t>an optional template name</a:t>
            </a:r>
            <a:r>
              <a:rPr lang="en-US" dirty="0" smtClean="0"/>
              <a:t>.</a:t>
            </a:r>
            <a:r>
              <a:rPr lang="en-US" b="1" dirty="0"/>
              <a:t> Selector Field </a:t>
            </a:r>
            <a:r>
              <a:rPr lang="en-US" dirty="0"/>
              <a:t>The selector field specifies the combination of facilities and priorities</a:t>
            </a:r>
            <a:r>
              <a:rPr lang="en-US" dirty="0" smtClean="0"/>
              <a:t>.</a:t>
            </a:r>
            <a:r>
              <a:rPr lang="en-US" b="1" dirty="0"/>
              <a:t> Action Field </a:t>
            </a:r>
            <a:r>
              <a:rPr lang="en-US" dirty="0"/>
              <a:t>The action field of a rule describes the action to be performed on a message.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</a:t>
            </a:r>
            <a:r>
              <a:rPr lang="en-US" b="1" dirty="0" err="1"/>
              <a:t>cron</a:t>
            </a:r>
            <a:r>
              <a:rPr lang="en-US" b="1" dirty="0"/>
              <a:t>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cron</a:t>
            </a:r>
            <a:r>
              <a:rPr lang="en-US" b="1" dirty="0"/>
              <a:t> </a:t>
            </a:r>
            <a:r>
              <a:rPr lang="en-US" dirty="0"/>
              <a:t>program allows any user in the system to schedule a program to run on any date, at any </a:t>
            </a:r>
            <a:r>
              <a:rPr lang="en-US" dirty="0" smtClean="0"/>
              <a:t>time, or </a:t>
            </a:r>
            <a:r>
              <a:rPr lang="en-US" dirty="0"/>
              <a:t>on a particular day of week, down to the minute. Using </a:t>
            </a:r>
            <a:r>
              <a:rPr lang="en-US" b="1" dirty="0" err="1"/>
              <a:t>cron</a:t>
            </a:r>
            <a:r>
              <a:rPr lang="en-US" b="1" dirty="0"/>
              <a:t> </a:t>
            </a:r>
            <a:r>
              <a:rPr lang="en-US" dirty="0"/>
              <a:t>is an extremely efficient way </a:t>
            </a:r>
            <a:r>
              <a:rPr lang="en-US" dirty="0" smtClean="0"/>
              <a:t>to automate </a:t>
            </a:r>
            <a:r>
              <a:rPr lang="en-US" dirty="0"/>
              <a:t>your system, generate reports on a regular basis, and perform other periodic chores</a:t>
            </a:r>
            <a:r>
              <a:rPr lang="en-US" dirty="0" smtClean="0"/>
              <a:t>.</a:t>
            </a:r>
          </a:p>
          <a:p>
            <a:r>
              <a:rPr lang="en-US" b="1" dirty="0" err="1"/>
              <a:t>crontab</a:t>
            </a:r>
            <a:r>
              <a:rPr lang="en-US" b="1" dirty="0"/>
              <a:t> </a:t>
            </a:r>
            <a:r>
              <a:rPr lang="en-US" b="1" dirty="0" smtClean="0"/>
              <a:t>File</a:t>
            </a:r>
            <a:r>
              <a:rPr lang="en-US" dirty="0"/>
              <a:t> </a:t>
            </a:r>
            <a:r>
              <a:rPr lang="en-US" dirty="0" smtClean="0"/>
              <a:t>tool </a:t>
            </a:r>
            <a:r>
              <a:rPr lang="en-US" dirty="0"/>
              <a:t>that allows you to edit entries to be executed by </a:t>
            </a:r>
            <a:r>
              <a:rPr lang="en-US" b="1" dirty="0" err="1"/>
              <a:t>crond</a:t>
            </a:r>
            <a:r>
              <a:rPr lang="en-US" b="1" dirty="0"/>
              <a:t> </a:t>
            </a:r>
            <a:r>
              <a:rPr lang="en-US" dirty="0"/>
              <a:t>is </a:t>
            </a:r>
            <a:r>
              <a:rPr lang="en-US" b="1" dirty="0" err="1"/>
              <a:t>crontab</a:t>
            </a:r>
            <a:r>
              <a:rPr lang="en-US" dirty="0" smtClean="0"/>
              <a:t>.</a:t>
            </a:r>
          </a:p>
          <a:p>
            <a:r>
              <a:rPr lang="en-US" dirty="0"/>
              <a:t>you should be aware of </a:t>
            </a:r>
            <a:r>
              <a:rPr lang="en-US" dirty="0" smtClean="0"/>
              <a:t>the fact </a:t>
            </a:r>
            <a:r>
              <a:rPr lang="en-US" dirty="0"/>
              <a:t>that the program will, by default, use an editor specified by the </a:t>
            </a:r>
            <a:r>
              <a:rPr lang="en-US" b="1" dirty="0"/>
              <a:t>EDITOR </a:t>
            </a:r>
            <a:r>
              <a:rPr lang="en-US" dirty="0"/>
              <a:t>or </a:t>
            </a:r>
            <a:r>
              <a:rPr lang="en-US" b="1" dirty="0"/>
              <a:t>VISUAL </a:t>
            </a:r>
            <a:r>
              <a:rPr lang="en-US" dirty="0" smtClean="0"/>
              <a:t>environment variable</a:t>
            </a:r>
            <a:r>
              <a:rPr lang="en-US" dirty="0"/>
              <a:t>. On most Linux systems, the default editor is </a:t>
            </a:r>
            <a:r>
              <a:rPr lang="en-US" b="1" dirty="0" err="1" smtClean="0"/>
              <a:t>vi</a:t>
            </a:r>
            <a:r>
              <a:rPr lang="en-US" dirty="0" err="1" smtClean="0"/>
              <a:t>.</a:t>
            </a:r>
            <a:r>
              <a:rPr lang="en-US" dirty="0" err="1"/>
              <a:t>Y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/>
              <a:t>use the </a:t>
            </a:r>
            <a:r>
              <a:rPr lang="en-US" b="1" dirty="0" err="1"/>
              <a:t>crontab</a:t>
            </a:r>
            <a:r>
              <a:rPr lang="en-US" b="1" dirty="0"/>
              <a:t> </a:t>
            </a:r>
            <a:r>
              <a:rPr lang="en-US" dirty="0"/>
              <a:t>command to edit your </a:t>
            </a:r>
            <a:r>
              <a:rPr lang="en-US" b="1" dirty="0" err="1" smtClean="0"/>
              <a:t>crontab</a:t>
            </a:r>
            <a:r>
              <a:rPr lang="en-US" b="1"/>
              <a:t> </a:t>
            </a:r>
            <a:r>
              <a:rPr lang="en-US" smtClean="0"/>
              <a:t>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552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1135</Words>
  <Application>Microsoft Office PowerPoint</Application>
  <PresentationFormat>Widescreen</PresentationFormat>
  <Paragraphs>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Chap#8</vt:lpstr>
      <vt:lpstr>Introduction</vt:lpstr>
      <vt:lpstr>The init Daemon</vt:lpstr>
      <vt:lpstr>PowerPoint Presentation</vt:lpstr>
      <vt:lpstr>xinetd and inetd</vt:lpstr>
      <vt:lpstr>PowerPoint Presentation</vt:lpstr>
      <vt:lpstr>Configuring the Logging Daemon</vt:lpstr>
      <vt:lpstr>The cron Program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Chap#8</dc:title>
  <dc:creator>Microsoft account</dc:creator>
  <cp:lastModifiedBy>Microsoft account</cp:lastModifiedBy>
  <cp:revision>42</cp:revision>
  <dcterms:created xsi:type="dcterms:W3CDTF">2021-09-14T18:14:43Z</dcterms:created>
  <dcterms:modified xsi:type="dcterms:W3CDTF">2021-09-21T19:54:54Z</dcterms:modified>
</cp:coreProperties>
</file>