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3" r:id="rId8"/>
    <p:sldId id="264" r:id="rId9"/>
    <p:sldId id="265" r:id="rId10"/>
    <p:sldId id="266" r:id="rId11"/>
    <p:sldId id="267" r:id="rId12"/>
    <p:sldId id="290" r:id="rId13"/>
    <p:sldId id="286" r:id="rId14"/>
    <p:sldId id="293" r:id="rId15"/>
    <p:sldId id="288" r:id="rId16"/>
    <p:sldId id="287" r:id="rId17"/>
    <p:sldId id="289" r:id="rId18"/>
    <p:sldId id="298" r:id="rId19"/>
    <p:sldId id="299" r:id="rId20"/>
    <p:sldId id="292" r:id="rId21"/>
    <p:sldId id="291" r:id="rId22"/>
    <p:sldId id="294" r:id="rId23"/>
    <p:sldId id="303" r:id="rId24"/>
    <p:sldId id="300" r:id="rId25"/>
    <p:sldId id="301" r:id="rId26"/>
    <p:sldId id="30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4D862D-3C15-4EF9-868F-D6121F0E50EA}">
          <p14:sldIdLst>
            <p14:sldId id="256"/>
            <p14:sldId id="258"/>
            <p14:sldId id="260"/>
            <p14:sldId id="261"/>
            <p14:sldId id="262"/>
            <p14:sldId id="263"/>
            <p14:sldId id="264"/>
            <p14:sldId id="265"/>
            <p14:sldId id="266"/>
            <p14:sldId id="267"/>
            <p14:sldId id="290"/>
            <p14:sldId id="286"/>
            <p14:sldId id="293"/>
            <p14:sldId id="288"/>
            <p14:sldId id="287"/>
            <p14:sldId id="289"/>
            <p14:sldId id="298"/>
            <p14:sldId id="299"/>
            <p14:sldId id="292"/>
            <p14:sldId id="291"/>
            <p14:sldId id="294"/>
            <p14:sldId id="303"/>
            <p14:sldId id="300"/>
            <p14:sldId id="301"/>
            <p14:sldId id="30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AE7BF76F-12F8-4BE0-B868-C7FA7E5FBD88}" type="datetimeFigureOut">
              <a:rPr lang="en-US" smtClean="0"/>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79ABD55B-3264-4B83-925C-3E8878F5483D}" type="slidenum">
              <a:rPr lang="en-US" smtClean="0"/>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E7BF76F-12F8-4BE0-B868-C7FA7E5FBD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AE7BF76F-12F8-4BE0-B868-C7FA7E5FBD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BF76F-12F8-4BE0-B868-C7FA7E5FB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BF76F-12F8-4BE0-B868-C7FA7E5FB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E7BF76F-12F8-4BE0-B868-C7FA7E5FB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E7BF76F-12F8-4BE0-B868-C7FA7E5FBD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E7BF76F-12F8-4BE0-B868-C7FA7E5FBD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7BF76F-12F8-4BE0-B868-C7FA7E5FBD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BF76F-12F8-4BE0-B868-C7FA7E5FBD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E7BF76F-12F8-4BE0-B868-C7FA7E5FBD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ABD55B-3264-4B83-925C-3E8878F5483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AE7BF76F-12F8-4BE0-B868-C7FA7E5FBD88}" type="datetimeFigureOut">
              <a:rPr lang="en-US" smtClean="0"/>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79ABD55B-3264-4B83-925C-3E8878F5483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090839">
            <a:off x="-1692972" y="704633"/>
            <a:ext cx="9755187" cy="2766528"/>
          </a:xfrm>
        </p:spPr>
        <p:txBody>
          <a:bodyPr/>
          <a:lstStyle/>
          <a:p>
            <a:r>
              <a:rPr lang="en-US" dirty="0"/>
              <a:t>DHCP SERVER </a:t>
            </a:r>
            <a:r>
              <a:rPr lang="en-US" dirty="0" err="1"/>
              <a:t>configration</a:t>
            </a:r>
            <a:endParaRPr lang="en-US" dirty="0"/>
          </a:p>
        </p:txBody>
      </p:sp>
      <p:sp>
        <p:nvSpPr>
          <p:cNvPr id="3" name="Subtitle 2"/>
          <p:cNvSpPr>
            <a:spLocks noGrp="1"/>
          </p:cNvSpPr>
          <p:nvPr>
            <p:ph type="subTitle" idx="1"/>
          </p:nvPr>
        </p:nvSpPr>
        <p:spPr>
          <a:xfrm rot="21062714">
            <a:off x="-1502383" y="3650983"/>
            <a:ext cx="9755187" cy="550333"/>
          </a:xfrm>
        </p:spPr>
        <p:txBody>
          <a:bodyPr/>
          <a:lstStyle/>
          <a:p>
            <a:r>
              <a:rPr lang="en-US" dirty="0"/>
              <a:t>System &amp; network administration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92766"/>
            <a:ext cx="10396902" cy="689112"/>
          </a:xfrm>
        </p:spPr>
        <p:txBody>
          <a:bodyPr>
            <a:normAutofit/>
          </a:bodyPr>
          <a:lstStyle/>
          <a:p>
            <a:pPr marL="342900" indent="-342900">
              <a:buFont typeface="Wingdings" panose="05000000000000000000" charset="0"/>
              <a:buChar char="q"/>
            </a:pPr>
            <a:r>
              <a:rPr lang="en-US" sz="2400" dirty="0"/>
              <a:t>Commands for DHCP </a:t>
            </a:r>
            <a:r>
              <a:rPr lang="en-US" sz="2400" dirty="0" err="1"/>
              <a:t>configration</a:t>
            </a:r>
            <a:endParaRPr lang="en-US" sz="2400" dirty="0"/>
          </a:p>
        </p:txBody>
      </p:sp>
      <p:sp>
        <p:nvSpPr>
          <p:cNvPr id="3" name="Text Placeholder 2"/>
          <p:cNvSpPr>
            <a:spLocks noGrp="1"/>
          </p:cNvSpPr>
          <p:nvPr>
            <p:ph type="body" sz="half" idx="2"/>
          </p:nvPr>
        </p:nvSpPr>
        <p:spPr>
          <a:xfrm>
            <a:off x="685779" y="636104"/>
            <a:ext cx="10394729" cy="4743835"/>
          </a:xfrm>
        </p:spPr>
        <p:txBody>
          <a:bodyPr>
            <a:noAutofit/>
          </a:bodyPr>
          <a:lstStyle/>
          <a:p>
            <a:pPr marL="285750" indent="-285750" algn="l">
              <a:buFont typeface="Wingdings" panose="05000000000000000000" charset="0"/>
              <a:buChar char="§"/>
            </a:pPr>
            <a:r>
              <a:rPr lang="en-US" cap="none" dirty="0">
                <a:latin typeface="Bahnschrift SemiBold" panose="020B0502040204020203" pitchFamily="34" charset="0"/>
              </a:rPr>
              <a:t>First create two machines one is server and other is client.</a:t>
            </a:r>
            <a:endParaRPr lang="en-US" cap="none" dirty="0">
              <a:latin typeface="Bahnschrift SemiBold" panose="020B0502040204020203" pitchFamily="34" charset="0"/>
            </a:endParaRPr>
          </a:p>
          <a:p>
            <a:pPr marL="285750" indent="-285750" algn="l">
              <a:buFont typeface="Wingdings" panose="05000000000000000000" charset="0"/>
              <a:buChar char="§"/>
            </a:pPr>
            <a:r>
              <a:rPr lang="en-US" cap="none" dirty="0">
                <a:latin typeface="Bahnschrift SemiBold" panose="020B0502040204020203" pitchFamily="34" charset="0"/>
              </a:rPr>
              <a:t>On server machine IP must be configured statically, Following process is used for statically configuration of IP address</a:t>
            </a:r>
            <a:endParaRPr lang="en-US" cap="none" dirty="0">
              <a:latin typeface="Bahnschrift SemiBold" panose="020B0502040204020203" pitchFamily="34" charset="0"/>
            </a:endParaRPr>
          </a:p>
          <a:p>
            <a:pPr marL="285750" indent="-285750" algn="l">
              <a:buFont typeface="Wingdings" panose="05000000000000000000" charset="0"/>
              <a:buChar char="§"/>
            </a:pPr>
            <a:r>
              <a:rPr lang="en-US" cap="none" dirty="0">
                <a:latin typeface="Bahnschrift SemiBold" panose="020B0502040204020203" pitchFamily="34" charset="0"/>
              </a:rPr>
              <a:t>First go to machine’s wired setting/network setting</a:t>
            </a:r>
            <a:endParaRPr lang="en-US" cap="none" dirty="0">
              <a:latin typeface="Bahnschrift SemiBold" panose="020B0502040204020203" pitchFamily="34" charset="0"/>
            </a:endParaRPr>
          </a:p>
          <a:p>
            <a:pPr marL="285750" indent="-285750" algn="l">
              <a:buFont typeface="Wingdings" panose="05000000000000000000" charset="0"/>
              <a:buChar char="§"/>
            </a:pPr>
            <a:r>
              <a:rPr lang="en-US" cap="none" dirty="0">
                <a:latin typeface="Bahnschrift SemiBold" panose="020B0502040204020203" pitchFamily="34" charset="0"/>
              </a:rPr>
              <a:t>Then click on button here add profile and write manually IP address and net mask then click on DONE. You can use ifconfig command on terminal to check this address.</a:t>
            </a:r>
            <a:endParaRPr lang="en-US" cap="none" dirty="0">
              <a:latin typeface="Bahnschrift SemiBold" panose="020B0502040204020203" pitchFamily="34" charset="0"/>
            </a:endParaRPr>
          </a:p>
          <a:p>
            <a:pPr marL="285750" indent="-285750" algn="l">
              <a:buFont typeface="Wingdings" panose="05000000000000000000" charset="0"/>
              <a:buChar char="§"/>
            </a:pPr>
            <a:r>
              <a:rPr lang="en-US" cap="none" dirty="0">
                <a:latin typeface="Bahnschrift SemiBold" panose="020B0502040204020203" pitchFamily="34" charset="0"/>
              </a:rPr>
              <a:t>Now run these commands on server machine</a:t>
            </a:r>
            <a:endParaRPr lang="en-US" cap="none" dirty="0">
              <a:latin typeface="Bahnschrift SemiBold" panose="020B0502040204020203" pitchFamily="34" charset="0"/>
            </a:endParaRPr>
          </a:p>
          <a:p>
            <a:pPr marL="285750" indent="-285750" algn="l"/>
            <a:r>
              <a:rPr lang="en-US" cap="none" dirty="0">
                <a:latin typeface="Bahnschrift SemiBold" panose="020B0502040204020203" pitchFamily="34" charset="0"/>
              </a:rPr>
              <a:t>#yum install </a:t>
            </a:r>
            <a:r>
              <a:rPr lang="en-US" cap="none" dirty="0" err="1">
                <a:latin typeface="Bahnschrift SemiBold" panose="020B0502040204020203" pitchFamily="34" charset="0"/>
              </a:rPr>
              <a:t>dhcp      or   yum install dhcp-server</a:t>
            </a:r>
            <a:endParaRPr lang="en-US" cap="none" dirty="0">
              <a:latin typeface="Bahnschrift SemiBold" panose="020B0502040204020203" pitchFamily="34" charset="0"/>
            </a:endParaRPr>
          </a:p>
          <a:p>
            <a:pPr algn="l"/>
            <a:r>
              <a:rPr lang="en-US" cap="none" dirty="0">
                <a:latin typeface="Bahnschrift SemiBold" panose="020B0502040204020203" pitchFamily="34" charset="0"/>
              </a:rPr>
              <a:t>#cd/</a:t>
            </a:r>
            <a:r>
              <a:rPr lang="en-US" cap="none" dirty="0" err="1">
                <a:latin typeface="Bahnschrift SemiBold" panose="020B0502040204020203" pitchFamily="34" charset="0"/>
              </a:rPr>
              <a:t>etc</a:t>
            </a:r>
            <a:r>
              <a:rPr lang="en-US" cap="none" dirty="0">
                <a:latin typeface="Bahnschrift SemiBold" panose="020B0502040204020203" pitchFamily="34" charset="0"/>
              </a:rPr>
              <a:t>/</a:t>
            </a:r>
            <a:r>
              <a:rPr lang="en-US" cap="none" dirty="0" err="1">
                <a:latin typeface="Bahnschrift SemiBold" panose="020B0502040204020203" pitchFamily="34" charset="0"/>
              </a:rPr>
              <a:t>dhcp</a:t>
            </a:r>
            <a:r>
              <a:rPr lang="en-US" cap="none" dirty="0">
                <a:latin typeface="Bahnschrift SemiBold" panose="020B0502040204020203" pitchFamily="34" charset="0"/>
              </a:rPr>
              <a:t>/</a:t>
            </a:r>
            <a:endParaRPr lang="en-US" cap="none" dirty="0">
              <a:latin typeface="Bahnschrift SemiBold" panose="020B0502040204020203" pitchFamily="34" charset="0"/>
            </a:endParaRPr>
          </a:p>
          <a:p>
            <a:pPr algn="l"/>
            <a:r>
              <a:rPr lang="en-US" cap="none" dirty="0">
                <a:latin typeface="Bahnschrift SemiBold" panose="020B0502040204020203" pitchFamily="34" charset="0"/>
              </a:rPr>
              <a:t># ls </a:t>
            </a:r>
            <a:endParaRPr lang="en-US" cap="none" dirty="0">
              <a:latin typeface="Bahnschrift SemiBold"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Placeholder 4"/>
          <p:cNvPicPr>
            <a:picLocks noChangeAspect="1"/>
          </p:cNvPicPr>
          <p:nvPr>
            <p:ph type="pic" idx="1"/>
          </p:nvPr>
        </p:nvPicPr>
        <p:blipFill>
          <a:blip r:embed="rId1"/>
          <a:srcRect t="3970" r="439"/>
          <a:stretch>
            <a:fillRect/>
          </a:stretch>
        </p:blipFill>
        <p:spPr>
          <a:xfrm>
            <a:off x="314325" y="224155"/>
            <a:ext cx="11085195" cy="52863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294640" y="216535"/>
            <a:ext cx="11135360" cy="5846445"/>
          </a:xfrm>
          <a:prstGeom prst="rect">
            <a:avLst/>
          </a:prstGeom>
          <a:noFill/>
        </p:spPr>
        <p:txBody>
          <a:bodyPr wrap="square" rtlCol="0">
            <a:spAutoFit/>
          </a:bodyPr>
          <a:p>
            <a:pPr marL="285750" indent="-285750">
              <a:buClr>
                <a:srgbClr val="C00000"/>
              </a:buClr>
              <a:buFont typeface="Wingdings" panose="05000000000000000000" charset="0"/>
              <a:buChar char="q"/>
            </a:pPr>
            <a:r>
              <a:rPr lang="en-US" sz="2200">
                <a:latin typeface="Bahnschrift SemiBold" panose="020B0502040204020203" pitchFamily="34" charset="0"/>
                <a:cs typeface="Bahnschrift SemiBold" panose="020B0502040204020203" pitchFamily="34" charset="0"/>
              </a:rPr>
              <a:t>Once installation is complete, configure the interface on which you want the DHCP daemon to server request. Go in the configuration file on DHCP server machine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vi /etc/sysconfig/dhcp</a:t>
            </a: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r>
              <a:rPr lang="en-US" sz="2200">
                <a:latin typeface="Bahnschrift SemiBold" panose="020B0502040204020203" pitchFamily="34" charset="0"/>
                <a:cs typeface="Bahnschrift SemiBold" panose="020B0502040204020203" pitchFamily="34" charset="0"/>
              </a:rPr>
              <a:t>For example , if you want  DHCP to listen on ‘eth0’  set it using the following directive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DHCPDARGS = “eth0”</a:t>
            </a: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r>
              <a:rPr lang="en-US" sz="2200">
                <a:latin typeface="Bahnschrift SemiBold" panose="020B0502040204020203" pitchFamily="34" charset="0"/>
                <a:cs typeface="Bahnschrift SemiBold" panose="020B0502040204020203" pitchFamily="34" charset="0"/>
              </a:rPr>
              <a:t>Now set the Global Parameters and Declarations by going to the main DHCP configuration file tat is located at  /etc/dhcp/dhcpd.conf</a:t>
            </a: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 cp /usr/share/doc/dhcp-server/dhcpd.conf.example /etc/dhcp/dhcpd.conf</a:t>
            </a: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endParaRPr lang="en-US" sz="22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q"/>
            </a:pPr>
            <a:r>
              <a:rPr lang="en-US" sz="2200">
                <a:latin typeface="Bahnschrift SemiBold" panose="020B0502040204020203" pitchFamily="34" charset="0"/>
                <a:cs typeface="Bahnschrift SemiBold" panose="020B0502040204020203" pitchFamily="34" charset="0"/>
              </a:rPr>
              <a:t>Now, Open and edit the configuration file to configure your DHCP server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 vi /etc/dhcp/dhcpd.conf</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a:t>
            </a:r>
            <a:endParaRPr lang="en-US" sz="22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136015" y="1014730"/>
            <a:ext cx="10247630" cy="2676525"/>
          </a:xfrm>
          <a:prstGeom prst="rect">
            <a:avLst/>
          </a:prstGeom>
          <a:noFill/>
        </p:spPr>
        <p:txBody>
          <a:bodyPr wrap="square" rtlCol="0">
            <a:spAutoFit/>
          </a:bodyPr>
          <a:p>
            <a:pPr marL="285750" indent="-285750">
              <a:buClr>
                <a:srgbClr val="C00000"/>
              </a:buClr>
              <a:buFont typeface="Wingdings" panose="05000000000000000000" charset="0"/>
              <a:buChar char="q"/>
            </a:pPr>
            <a:r>
              <a:rPr lang="en-US" sz="2800">
                <a:latin typeface="Bahnschrift SemiBold" panose="020B0502040204020203" pitchFamily="34" charset="0"/>
                <a:cs typeface="Bahnschrift SemiBold" panose="020B0502040204020203" pitchFamily="34" charset="0"/>
                <a:sym typeface="+mn-ea"/>
              </a:rPr>
              <a:t>Defining the Global  Parameters :</a:t>
            </a:r>
            <a:endParaRPr lang="en-US" sz="2800">
              <a:latin typeface="Bahnschrift SemiBold" panose="020B0502040204020203" pitchFamily="34" charset="0"/>
              <a:cs typeface="Bahnschrift SemiBold" panose="020B0502040204020203" pitchFamily="34" charset="0"/>
            </a:endParaRPr>
          </a:p>
          <a:p>
            <a:pPr lvl="4" indent="0">
              <a:buClr>
                <a:srgbClr val="C00000"/>
              </a:buClr>
              <a:buFont typeface="Wingdings" panose="05000000000000000000" charset="0"/>
              <a:buNone/>
            </a:pPr>
            <a:endParaRPr lang="en-US" sz="2800">
              <a:latin typeface="Bahnschrift SemiBold" panose="020B0502040204020203" pitchFamily="34" charset="0"/>
              <a:cs typeface="Bahnschrift SemiBold" panose="020B0502040204020203" pitchFamily="34" charset="0"/>
              <a:sym typeface="+mn-ea"/>
            </a:endParaRPr>
          </a:p>
          <a:p>
            <a:pPr lvl="7" indent="0">
              <a:buClr>
                <a:srgbClr val="C00000"/>
              </a:buClr>
              <a:buFont typeface="Wingdings" panose="05000000000000000000" charset="0"/>
              <a:buNone/>
            </a:pPr>
            <a:r>
              <a:rPr lang="en-US" sz="2800">
                <a:latin typeface="Bahnschrift SemiBold" panose="020B0502040204020203" pitchFamily="34" charset="0"/>
                <a:cs typeface="Bahnschrift SemiBold" panose="020B0502040204020203" pitchFamily="34" charset="0"/>
                <a:sym typeface="+mn-ea"/>
              </a:rPr>
              <a:t>default-lease-time 600;</a:t>
            </a:r>
            <a:endParaRPr lang="en-US" sz="2800">
              <a:latin typeface="Bahnschrift SemiBold" panose="020B0502040204020203" pitchFamily="34" charset="0"/>
              <a:cs typeface="Bahnschrift SemiBold" panose="020B0502040204020203" pitchFamily="34" charset="0"/>
            </a:endParaRPr>
          </a:p>
          <a:p>
            <a:pPr lvl="7" indent="0">
              <a:buClr>
                <a:srgbClr val="C00000"/>
              </a:buClr>
              <a:buFont typeface="Wingdings" panose="05000000000000000000" charset="0"/>
              <a:buNone/>
            </a:pPr>
            <a:r>
              <a:rPr lang="en-US" sz="2800">
                <a:latin typeface="Bahnschrift SemiBold" panose="020B0502040204020203" pitchFamily="34" charset="0"/>
                <a:cs typeface="Bahnschrift SemiBold" panose="020B0502040204020203" pitchFamily="34" charset="0"/>
                <a:sym typeface="+mn-ea"/>
              </a:rPr>
              <a:t>max-lease-time 7200;</a:t>
            </a:r>
            <a:endParaRPr lang="en-US" sz="2800">
              <a:latin typeface="Bahnschrift SemiBold" panose="020B0502040204020203" pitchFamily="34" charset="0"/>
              <a:cs typeface="Bahnschrift SemiBold" panose="020B0502040204020203" pitchFamily="34" charset="0"/>
            </a:endParaRPr>
          </a:p>
          <a:p>
            <a:pPr lvl="7" indent="0">
              <a:buClr>
                <a:srgbClr val="C00000"/>
              </a:buClr>
              <a:buFont typeface="Wingdings" panose="05000000000000000000" charset="0"/>
              <a:buNone/>
            </a:pPr>
            <a:r>
              <a:rPr lang="en-US" sz="2800">
                <a:latin typeface="Bahnschrift SemiBold" panose="020B0502040204020203" pitchFamily="34" charset="0"/>
                <a:cs typeface="Bahnschrift SemiBold" panose="020B0502040204020203" pitchFamily="34" charset="0"/>
                <a:sym typeface="+mn-ea"/>
              </a:rPr>
              <a:t>authoritative;	 </a:t>
            </a:r>
            <a:endParaRPr lang="en-US" sz="2800">
              <a:latin typeface="Bahnschrift SemiBold" panose="020B0502040204020203" pitchFamily="34" charset="0"/>
              <a:cs typeface="Bahnschrift SemiBold" panose="020B0502040204020203" pitchFamily="34" charset="0"/>
            </a:endParaRPr>
          </a:p>
          <a:p>
            <a:pPr lvl="7" indent="0">
              <a:buClr>
                <a:srgbClr val="C00000"/>
              </a:buClr>
              <a:buFont typeface="Wingdings" panose="05000000000000000000" charset="0"/>
              <a:buNone/>
            </a:pPr>
            <a:r>
              <a:rPr lang="en-US" sz="2800">
                <a:latin typeface="Bahnschrift SemiBold" panose="020B0502040204020203" pitchFamily="34" charset="0"/>
                <a:cs typeface="Bahnschrift SemiBold" panose="020B0502040204020203" pitchFamily="34" charset="0"/>
                <a:sym typeface="+mn-ea"/>
              </a:rPr>
              <a:t>log-facility local 7;</a:t>
            </a:r>
            <a:endParaRPr lang="en-US" sz="2800">
              <a:latin typeface="Bahnschrift SemiBold" panose="020B0502040204020203" pitchFamily="34" charset="0"/>
              <a:cs typeface="Bahnschrift SemiBold" panose="020B0502040204020203"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3"/>
          </p:nvPr>
        </p:nvPicPr>
        <p:blipFill>
          <a:blip r:embed="rId1"/>
          <a:srcRect t="4650" r="683"/>
          <a:stretch>
            <a:fillRect/>
          </a:stretch>
        </p:blipFill>
        <p:spPr>
          <a:xfrm>
            <a:off x="196215" y="176530"/>
            <a:ext cx="11372215" cy="52743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17830" y="192405"/>
            <a:ext cx="10794365" cy="6985635"/>
          </a:xfrm>
          <a:prstGeom prst="rect">
            <a:avLst/>
          </a:prstGeom>
          <a:noFill/>
        </p:spPr>
        <p:txBody>
          <a:bodyPr wrap="square" rtlCol="0">
            <a:spAutoFit/>
          </a:bodyPr>
          <a:p>
            <a:pPr algn="l"/>
            <a:endParaRPr lang="en-US" sz="2800">
              <a:latin typeface="Bahnschrift SemiBold" panose="020B0502040204020203" pitchFamily="34" charset="0"/>
              <a:sym typeface="+mn-ea"/>
            </a:endParaRPr>
          </a:p>
          <a:p>
            <a:pPr marL="457200" indent="-457200" algn="l">
              <a:buClr>
                <a:srgbClr val="C00000"/>
              </a:buClr>
              <a:buFont typeface="Wingdings" panose="05000000000000000000" charset="0"/>
              <a:buChar char="q"/>
            </a:pPr>
            <a:r>
              <a:rPr lang="en-US" sz="2800">
                <a:latin typeface="Bahnschrift SemiBold" panose="020B0502040204020203" pitchFamily="34" charset="0"/>
                <a:sym typeface="+mn-ea"/>
              </a:rPr>
              <a:t>Next,you need to define a sub-network Declaration :</a:t>
            </a:r>
            <a:endParaRPr lang="en-US" sz="2800">
              <a:latin typeface="Bahnschrift SemiBold" panose="020B0502040204020203" pitchFamily="34" charset="0"/>
              <a:sym typeface="+mn-ea"/>
            </a:endParaRPr>
          </a:p>
          <a:p>
            <a:pPr algn="l"/>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subnet 192.168.43.0 netmask 255.255.255.0</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range 192.168.43.190  192.168.43.200 ;</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option routers 192.168.43.1 ;</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option broadcast-address 192.168.43.255;</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option subnet-mask 255.255.255.0 ;</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option domain-name-servers 8.8.8.8;</a:t>
            </a:r>
            <a:endParaRPr lang="en-US" sz="2800">
              <a:latin typeface="Bahnschrift SemiBold" panose="020B0502040204020203" pitchFamily="34" charset="0"/>
              <a:sym typeface="+mn-ea"/>
            </a:endParaRPr>
          </a:p>
          <a:p>
            <a:pPr lvl="7" algn="l"/>
            <a:r>
              <a:rPr lang="en-US" sz="2800">
                <a:latin typeface="Bahnschrift SemiBold" panose="020B0502040204020203" pitchFamily="34" charset="0"/>
                <a:sym typeface="+mn-ea"/>
              </a:rPr>
              <a:t>}</a:t>
            </a:r>
            <a:endParaRPr lang="en-US" sz="2800">
              <a:latin typeface="Bahnschrift SemiBold" panose="020B0502040204020203" pitchFamily="34" charset="0"/>
              <a:sym typeface="+mn-ea"/>
            </a:endParaRPr>
          </a:p>
          <a:p>
            <a:pPr algn="l"/>
            <a:endParaRPr lang="en-US" sz="2800" cap="none">
              <a:latin typeface="Bahnschrift SemiBold" panose="020B0502040204020203" pitchFamily="34" charset="0"/>
              <a:sym typeface="+mn-ea"/>
            </a:endParaRPr>
          </a:p>
          <a:p>
            <a:pPr algn="l"/>
            <a:endParaRPr lang="en-US" sz="2800" cap="none">
              <a:latin typeface="Bahnschrift SemiBold" panose="020B0502040204020203" pitchFamily="34" charset="0"/>
              <a:sym typeface="+mn-ea"/>
            </a:endParaRPr>
          </a:p>
          <a:p>
            <a:pPr algn="l"/>
            <a:endParaRPr lang="en-US" sz="2800" cap="none">
              <a:latin typeface="Bahnschrift SemiBold" panose="020B0502040204020203" pitchFamily="34" charset="0"/>
            </a:endParaRPr>
          </a:p>
          <a:p>
            <a:pPr algn="l"/>
            <a:endParaRPr lang="en-US" sz="2800" dirty="0">
              <a:latin typeface="Bahnschrift SemiBold" panose="020B0502040204020203" pitchFamily="34" charset="0"/>
              <a:sym typeface="+mn-ea"/>
            </a:endParaRPr>
          </a:p>
          <a:p>
            <a:endParaRPr lang="en-US" sz="2800" dirty="0">
              <a:latin typeface="Bahnschrift SemiBold" panose="020B0502040204020203" pitchFamily="3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t="4977" r="541"/>
          <a:stretch>
            <a:fillRect/>
          </a:stretch>
        </p:blipFill>
        <p:spPr>
          <a:xfrm>
            <a:off x="200025" y="160655"/>
            <a:ext cx="11401425" cy="5318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0670" y="320675"/>
            <a:ext cx="10959465" cy="5139055"/>
          </a:xfrm>
          <a:prstGeom prst="rect">
            <a:avLst/>
          </a:prstGeom>
          <a:noFill/>
        </p:spPr>
        <p:txBody>
          <a:bodyPr wrap="square" rtlCol="0" anchor="t">
            <a:spAutoFit/>
          </a:bodyPr>
          <a:p>
            <a:pPr marL="285750" indent="-285750" algn="ctr">
              <a:buClr>
                <a:srgbClr val="C00000"/>
              </a:buClr>
              <a:buFont typeface="Wingdings" panose="05000000000000000000" charset="0"/>
              <a:buChar char="q"/>
            </a:pPr>
            <a:r>
              <a:rPr lang="en-US">
                <a:latin typeface="Bahnschrift SemiBold" panose="020B0502040204020203" pitchFamily="34" charset="0"/>
                <a:cs typeface="Bahnschrift SemiBold" panose="020B0502040204020203" pitchFamily="34" charset="0"/>
              </a:rPr>
              <a:t> </a:t>
            </a:r>
            <a:r>
              <a:rPr lang="en-US" sz="2800" b="1">
                <a:solidFill>
                  <a:srgbClr val="C00000"/>
                </a:solidFill>
                <a:latin typeface="Bahnschrift SemiBold" panose="020B0502040204020203" pitchFamily="34" charset="0"/>
                <a:cs typeface="Bahnschrift SemiBold" panose="020B0502040204020203" pitchFamily="34" charset="0"/>
              </a:rPr>
              <a:t>If you want to assign a specific IP Address to a specific client</a:t>
            </a:r>
            <a:endParaRPr lang="en-US" sz="2800" b="1">
              <a:solidFill>
                <a:srgbClr val="C00000"/>
              </a:solidFill>
              <a:latin typeface="Bahnschrift SemiBold" panose="020B0502040204020203" pitchFamily="34" charset="0"/>
              <a:cs typeface="Bahnschrift SemiBold" panose="020B0502040204020203" pitchFamily="34" charset="0"/>
            </a:endParaRPr>
          </a:p>
          <a:p>
            <a:r>
              <a:rPr lang="en-US">
                <a:latin typeface="Bahnschrift SemiBold" panose="020B0502040204020203" pitchFamily="34" charset="0"/>
                <a:cs typeface="Bahnschrift SemiBold" panose="020B0502040204020203" pitchFamily="34" charset="0"/>
              </a:rPr>
              <a:t> </a:t>
            </a:r>
            <a:endParaRPr lang="en-US">
              <a:latin typeface="Bahnschrift SemiBold" panose="020B0502040204020203" pitchFamily="34" charset="0"/>
              <a:cs typeface="Bahnschrift SemiBold" panose="020B0502040204020203" pitchFamily="34" charset="0"/>
            </a:endParaRPr>
          </a:p>
          <a:p>
            <a:endParaRPr lang="en-US">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
            </a:pPr>
            <a:r>
              <a:rPr lang="en-US" sz="2400">
                <a:latin typeface="Bahnschrift SemiBold" panose="020B0502040204020203" pitchFamily="34" charset="0"/>
                <a:cs typeface="Bahnschrift SemiBold" panose="020B0502040204020203" pitchFamily="34" charset="0"/>
              </a:rPr>
              <a:t>Then first check the Mac Address of the desired system</a:t>
            </a:r>
            <a:endParaRPr lang="en-US" sz="2400">
              <a:latin typeface="Bahnschrift SemiBold" panose="020B0502040204020203" pitchFamily="34" charset="0"/>
              <a:cs typeface="Bahnschrift SemiBold" panose="020B0502040204020203" pitchFamily="34" charset="0"/>
            </a:endParaRPr>
          </a:p>
          <a:p>
            <a:pPr marL="285750" indent="-285750">
              <a:buClr>
                <a:srgbClr val="C00000"/>
              </a:buClr>
              <a:buFont typeface="Wingdings" panose="05000000000000000000" charset="0"/>
              <a:buChar char="§"/>
            </a:pPr>
            <a:r>
              <a:rPr lang="en-US" sz="2400">
                <a:latin typeface="Bahnschrift SemiBold" panose="020B0502040204020203" pitchFamily="34" charset="0"/>
                <a:cs typeface="Bahnschrift SemiBold" panose="020B0502040204020203" pitchFamily="34" charset="0"/>
              </a:rPr>
              <a:t>If the client machine is  Windows then use the command :</a:t>
            </a:r>
            <a:endParaRPr lang="en-US" sz="24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400">
                <a:latin typeface="Bahnschrift SemiBold" panose="020B0502040204020203" pitchFamily="34" charset="0"/>
                <a:cs typeface="Bahnschrift SemiBold" panose="020B0502040204020203" pitchFamily="34" charset="0"/>
              </a:rPr>
              <a:t>							ipconfig /all</a:t>
            </a:r>
            <a:endParaRPr lang="en-US" sz="2400">
              <a:latin typeface="Bahnschrift SemiBold" panose="020B0502040204020203" pitchFamily="34" charset="0"/>
              <a:cs typeface="Bahnschrift SemiBold" panose="020B0502040204020203" pitchFamily="34" charset="0"/>
            </a:endParaRPr>
          </a:p>
          <a:p>
            <a:pPr marL="285750" indent="-285750" algn="l"/>
            <a:endParaRPr lang="en-US" sz="2400">
              <a:latin typeface="Bahnschrift SemiBold" panose="020B0502040204020203" pitchFamily="34" charset="0"/>
              <a:cs typeface="Bahnschrift SemiBold" panose="020B0502040204020203" pitchFamily="34" charset="0"/>
            </a:endParaRPr>
          </a:p>
          <a:p>
            <a:pPr marL="342900" indent="-342900" algn="l">
              <a:buFont typeface="Wingdings" panose="05000000000000000000" charset="0"/>
              <a:buChar char="§"/>
            </a:pPr>
            <a:r>
              <a:rPr lang="en-US" sz="2400">
                <a:latin typeface="Bahnschrift SemiBold" panose="020B0502040204020203" pitchFamily="34" charset="0"/>
                <a:cs typeface="Bahnschrift SemiBold" panose="020B0502040204020203" pitchFamily="34" charset="0"/>
              </a:rPr>
              <a:t>Then first go to the dhcpd.conf file</a:t>
            </a:r>
            <a:endParaRPr lang="en-US" sz="2400">
              <a:latin typeface="Bahnschrift SemiBold" panose="020B0502040204020203" pitchFamily="34" charset="0"/>
              <a:cs typeface="Bahnschrift SemiBold" panose="020B0502040204020203" pitchFamily="34" charset="0"/>
            </a:endParaRPr>
          </a:p>
          <a:p>
            <a:pPr marL="285750" indent="-285750" algn="l"/>
            <a:r>
              <a:rPr lang="en-US" sz="2400">
                <a:latin typeface="Bahnschrift SemiBold" panose="020B0502040204020203" pitchFamily="34" charset="0"/>
                <a:cs typeface="Bahnschrift SemiBold" panose="020B0502040204020203" pitchFamily="34" charset="0"/>
              </a:rPr>
              <a:t>								# vim /etc/dhcp/dhcpd.conf</a:t>
            </a:r>
            <a:endParaRPr lang="en-US" sz="2400">
              <a:latin typeface="Bahnschrift SemiBold" panose="020B0502040204020203" pitchFamily="34" charset="0"/>
              <a:cs typeface="Bahnschrift SemiBold" panose="020B0502040204020203" pitchFamily="34" charset="0"/>
            </a:endParaRPr>
          </a:p>
          <a:p>
            <a:pPr marL="342900" indent="-342900" algn="l">
              <a:buFont typeface="Wingdings" panose="05000000000000000000" charset="0"/>
              <a:buChar char="§"/>
            </a:pPr>
            <a:r>
              <a:rPr lang="en-US" sz="2400">
                <a:latin typeface="Bahnschrift SemiBold" panose="020B0502040204020203" pitchFamily="34" charset="0"/>
                <a:cs typeface="Bahnschrift SemiBold" panose="020B0502040204020203" pitchFamily="34" charset="0"/>
              </a:rPr>
              <a:t>Then do some changes </a:t>
            </a:r>
            <a:endParaRPr lang="en-US" sz="2400">
              <a:latin typeface="Bahnschrift SemiBold" panose="020B0502040204020203" pitchFamily="34" charset="0"/>
              <a:cs typeface="Bahnschrift SemiBold" panose="020B0502040204020203" pitchFamily="34" charset="0"/>
            </a:endParaRPr>
          </a:p>
          <a:p>
            <a:pPr marL="3486150" lvl="7" indent="-285750" algn="l"/>
            <a:r>
              <a:rPr lang="en-US" sz="2400">
                <a:latin typeface="Bahnschrift SemiBold" panose="020B0502040204020203" pitchFamily="34" charset="0"/>
                <a:cs typeface="Bahnschrift SemiBold" panose="020B0502040204020203" pitchFamily="34" charset="0"/>
              </a:rPr>
              <a:t>host abc {</a:t>
            </a:r>
            <a:endParaRPr lang="en-US" sz="2400">
              <a:latin typeface="Bahnschrift SemiBold" panose="020B0502040204020203" pitchFamily="34" charset="0"/>
              <a:cs typeface="Bahnschrift SemiBold" panose="020B0502040204020203" pitchFamily="34" charset="0"/>
            </a:endParaRPr>
          </a:p>
          <a:p>
            <a:pPr marL="3486150" lvl="7" indent="-285750" algn="l"/>
            <a:r>
              <a:rPr lang="en-US" sz="2400">
                <a:latin typeface="Bahnschrift SemiBold" panose="020B0502040204020203" pitchFamily="34" charset="0"/>
                <a:cs typeface="Bahnschrift SemiBold" panose="020B0502040204020203" pitchFamily="34" charset="0"/>
              </a:rPr>
              <a:t>hardware Ethernet 00:71:CC:6C:8E:33;</a:t>
            </a:r>
            <a:endParaRPr lang="en-US" sz="2400">
              <a:latin typeface="Bahnschrift SemiBold" panose="020B0502040204020203" pitchFamily="34" charset="0"/>
              <a:cs typeface="Bahnschrift SemiBold" panose="020B0502040204020203" pitchFamily="34" charset="0"/>
            </a:endParaRPr>
          </a:p>
          <a:p>
            <a:pPr marL="3486150" lvl="7" indent="-285750" algn="l"/>
            <a:r>
              <a:rPr lang="en-US" sz="2400">
                <a:latin typeface="Bahnschrift SemiBold" panose="020B0502040204020203" pitchFamily="34" charset="0"/>
                <a:cs typeface="Bahnschrift SemiBold" panose="020B0502040204020203" pitchFamily="34" charset="0"/>
              </a:rPr>
              <a:t>fixed-address 192.168.43.193;</a:t>
            </a:r>
            <a:endParaRPr lang="en-US" sz="2400">
              <a:latin typeface="Bahnschrift SemiBold" panose="020B0502040204020203" pitchFamily="34" charset="0"/>
              <a:cs typeface="Bahnschrift SemiBold" panose="020B0502040204020203" pitchFamily="34" charset="0"/>
            </a:endParaRPr>
          </a:p>
          <a:p>
            <a:pPr marL="3486150" lvl="7" indent="-285750" algn="l"/>
            <a:r>
              <a:rPr lang="en-US" sz="2400">
                <a:latin typeface="Bahnschrift SemiBold" panose="020B0502040204020203" pitchFamily="34" charset="0"/>
                <a:cs typeface="Bahnschrift SemiBold" panose="020B0502040204020203" pitchFamily="34" charset="0"/>
              </a:rPr>
              <a:t>} :wq!</a:t>
            </a:r>
            <a:endParaRPr lang="en-US" sz="24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50010" y="1804670"/>
            <a:ext cx="10250170" cy="2061845"/>
          </a:xfrm>
          <a:prstGeom prst="rect">
            <a:avLst/>
          </a:prstGeom>
        </p:spPr>
      </p:pic>
      <p:pic>
        <p:nvPicPr>
          <p:cNvPr id="3" name="Picture 2"/>
          <p:cNvPicPr>
            <a:picLocks noChangeAspect="1"/>
          </p:cNvPicPr>
          <p:nvPr/>
        </p:nvPicPr>
        <p:blipFill>
          <a:blip r:embed="rId2"/>
          <a:srcRect r="1480" b="45333"/>
          <a:stretch>
            <a:fillRect/>
          </a:stretch>
        </p:blipFill>
        <p:spPr>
          <a:xfrm>
            <a:off x="276860" y="4092575"/>
            <a:ext cx="7735570" cy="1426210"/>
          </a:xfrm>
          <a:prstGeom prst="rect">
            <a:avLst/>
          </a:prstGeom>
        </p:spPr>
      </p:pic>
      <p:pic>
        <p:nvPicPr>
          <p:cNvPr id="4" name="Picture 3"/>
          <p:cNvPicPr>
            <a:picLocks noChangeAspect="1"/>
          </p:cNvPicPr>
          <p:nvPr/>
        </p:nvPicPr>
        <p:blipFill>
          <a:blip r:embed="rId3"/>
          <a:stretch>
            <a:fillRect/>
          </a:stretch>
        </p:blipFill>
        <p:spPr>
          <a:xfrm>
            <a:off x="276860" y="205740"/>
            <a:ext cx="8854440" cy="13722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4375" y="274955"/>
            <a:ext cx="10429875" cy="3599815"/>
          </a:xfrm>
          <a:prstGeom prst="rect">
            <a:avLst/>
          </a:prstGeom>
          <a:noFill/>
        </p:spPr>
        <p:txBody>
          <a:bodyPr wrap="square" rtlCol="0">
            <a:spAutoFit/>
          </a:bodyPr>
          <a:p>
            <a:pPr algn="l"/>
            <a:r>
              <a:rPr lang="en-US" sz="4800" cap="all">
                <a:solidFill>
                  <a:schemeClr val="accent1"/>
                </a:solidFill>
                <a:effectLst/>
                <a:latin typeface="+mj-lt"/>
                <a:ea typeface="+mj-ea"/>
                <a:cs typeface="+mj-cs"/>
                <a:sym typeface="+mn-ea"/>
              </a:rPr>
              <a:t>Starting Service</a:t>
            </a:r>
            <a:endParaRPr lang="en-US" sz="4800" cap="all">
              <a:solidFill>
                <a:schemeClr val="accent1"/>
              </a:solidFill>
              <a:effectLst/>
              <a:latin typeface="+mj-lt"/>
              <a:ea typeface="+mj-ea"/>
              <a:cs typeface="+mj-cs"/>
              <a:sym typeface="+mn-ea"/>
            </a:endParaRPr>
          </a:p>
          <a:p>
            <a:pPr algn="l"/>
            <a:endParaRPr lang="en-US"/>
          </a:p>
          <a:p>
            <a:pPr marL="285750" indent="-285750" algn="l">
              <a:buClr>
                <a:srgbClr val="C00000"/>
              </a:buClr>
              <a:buFont typeface="Wingdings" panose="05000000000000000000" charset="0"/>
              <a:buChar char="o"/>
            </a:pPr>
            <a:endParaRPr lang="en-US"/>
          </a:p>
          <a:p>
            <a:pPr marL="285750" indent="-285750" algn="l">
              <a:buClr>
                <a:srgbClr val="C00000"/>
              </a:buClr>
              <a:buFont typeface="Wingdings" panose="05000000000000000000" charset="0"/>
              <a:buChar char="o"/>
            </a:pPr>
            <a:endParaRPr lang="en-US"/>
          </a:p>
          <a:p>
            <a:pPr marL="285750" indent="-285750" algn="l">
              <a:buClr>
                <a:srgbClr val="C00000"/>
              </a:buClr>
              <a:buFont typeface="Wingdings" panose="05000000000000000000" charset="0"/>
              <a:buChar char="o"/>
            </a:pPr>
            <a:endParaRPr lang="en-US"/>
          </a:p>
          <a:p>
            <a:pPr marL="1657350" lvl="3" indent="-285750" algn="l">
              <a:buClr>
                <a:srgbClr val="C00000"/>
              </a:buClr>
              <a:buFont typeface="Wingdings" panose="05000000000000000000" charset="0"/>
              <a:buChar char="q"/>
            </a:pPr>
            <a:r>
              <a:rPr lang="en-US">
                <a:latin typeface="Bahnschrift SemiBold" panose="020B0502040204020203" pitchFamily="34" charset="0"/>
                <a:cs typeface="Bahnschrift SemiBold" panose="020B0502040204020203" pitchFamily="34" charset="0"/>
              </a:rPr>
              <a:t># systemctl start dhcpd  (start service for the mean time)</a:t>
            </a:r>
            <a:endParaRPr lang="en-US">
              <a:latin typeface="Bahnschrift SemiBold" panose="020B0502040204020203" pitchFamily="34" charset="0"/>
              <a:cs typeface="Bahnschrift SemiBold" panose="020B0502040204020203" pitchFamily="34" charset="0"/>
            </a:endParaRPr>
          </a:p>
          <a:p>
            <a:pPr marL="1657350" lvl="3" indent="-285750" algn="l">
              <a:buClr>
                <a:srgbClr val="C00000"/>
              </a:buClr>
              <a:buFont typeface="Wingdings" panose="05000000000000000000" charset="0"/>
              <a:buChar char="q"/>
            </a:pPr>
            <a:endParaRPr lang="en-US">
              <a:latin typeface="Bahnschrift SemiBold" panose="020B0502040204020203" pitchFamily="34" charset="0"/>
              <a:cs typeface="Bahnschrift SemiBold" panose="020B0502040204020203" pitchFamily="34" charset="0"/>
              <a:sym typeface="+mn-ea"/>
            </a:endParaRPr>
          </a:p>
          <a:p>
            <a:pPr marL="1657350" lvl="3" indent="-285750" algn="l">
              <a:buClr>
                <a:srgbClr val="C00000"/>
              </a:buClr>
              <a:buFont typeface="Wingdings" panose="05000000000000000000" charset="0"/>
              <a:buChar char="q"/>
            </a:pPr>
            <a:r>
              <a:rPr lang="en-US">
                <a:latin typeface="Bahnschrift SemiBold" panose="020B0502040204020203" pitchFamily="34" charset="0"/>
                <a:cs typeface="Bahnschrift SemiBold" panose="020B0502040204020203" pitchFamily="34" charset="0"/>
                <a:sym typeface="+mn-ea"/>
              </a:rPr>
              <a:t># systemctl enable dhcpd  (automatically start from next system boot)</a:t>
            </a:r>
            <a:endParaRPr lang="en-US">
              <a:latin typeface="Bahnschrift SemiBold" panose="020B0502040204020203" pitchFamily="34" charset="0"/>
              <a:cs typeface="Bahnschrift SemiBold" panose="020B0502040204020203" pitchFamily="34" charset="0"/>
            </a:endParaRPr>
          </a:p>
          <a:p>
            <a:pPr marL="1657350" lvl="3" indent="-285750" algn="l">
              <a:buClr>
                <a:srgbClr val="C00000"/>
              </a:buClr>
              <a:buFont typeface="Wingdings" panose="05000000000000000000" charset="0"/>
              <a:buChar char="q"/>
            </a:pPr>
            <a:endParaRPr lang="en-US">
              <a:latin typeface="Bahnschrift SemiBold" panose="020B0502040204020203" pitchFamily="34" charset="0"/>
              <a:cs typeface="Bahnschrift SemiBold" panose="020B0502040204020203" pitchFamily="34" charset="0"/>
              <a:sym typeface="+mn-ea"/>
            </a:endParaRPr>
          </a:p>
          <a:p>
            <a:pPr marL="1657350" lvl="3" indent="-285750" algn="l">
              <a:buClr>
                <a:srgbClr val="C00000"/>
              </a:buClr>
              <a:buFont typeface="Wingdings" panose="05000000000000000000" charset="0"/>
              <a:buChar char="q"/>
            </a:pPr>
            <a:r>
              <a:rPr lang="en-US">
                <a:latin typeface="Bahnschrift SemiBold" panose="020B0502040204020203" pitchFamily="34" charset="0"/>
                <a:cs typeface="Bahnschrift SemiBold" panose="020B0502040204020203" pitchFamily="34" charset="0"/>
                <a:sym typeface="+mn-ea"/>
              </a:rPr>
              <a:t># systemctl status dhcpd   (check it is up and runnung)</a:t>
            </a:r>
            <a:endParaRPr lang="en-US">
              <a:latin typeface="Bahnschrift SemiBold" panose="020B0502040204020203" pitchFamily="34" charset="0"/>
              <a:cs typeface="Bahnschrift SemiBold" panose="020B0502040204020203" pitchFamily="34" charset="0"/>
            </a:endParaRPr>
          </a:p>
          <a:p>
            <a:pPr marL="1657350" lvl="3" indent="-285750" algn="l">
              <a:buNone/>
            </a:pPr>
            <a:endParaRPr lang="en-US">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dhcp</a:t>
            </a:r>
            <a:endParaRPr lang="en-US" dirty="0"/>
          </a:p>
        </p:txBody>
      </p:sp>
      <p:sp>
        <p:nvSpPr>
          <p:cNvPr id="3" name="Content Placeholder 2"/>
          <p:cNvSpPr>
            <a:spLocks noGrp="1"/>
          </p:cNvSpPr>
          <p:nvPr>
            <p:ph sz="quarter" idx="13"/>
          </p:nvPr>
        </p:nvSpPr>
        <p:spPr/>
        <p:txBody>
          <a:bodyPr/>
          <a:lstStyle/>
          <a:p>
            <a:r>
              <a:rPr lang="en-US" sz="2400" dirty="0" err="1">
                <a:solidFill>
                  <a:schemeClr val="accent1">
                    <a:lumMod val="60000"/>
                    <a:lumOff val="40000"/>
                  </a:schemeClr>
                </a:solidFill>
              </a:rPr>
              <a:t>Dhcp</a:t>
            </a:r>
            <a:r>
              <a:rPr lang="en-US" dirty="0"/>
              <a:t> </a:t>
            </a:r>
            <a:r>
              <a:rPr lang="en-US" cap="none" dirty="0">
                <a:latin typeface="Arial" panose="020B0604020202020204" pitchFamily="34" charset="0"/>
                <a:cs typeface="Arial" panose="020B0604020202020204" pitchFamily="34" charset="0"/>
              </a:rPr>
              <a:t>stands for dynamic host configuration protocol</a:t>
            </a:r>
            <a:endParaRPr lang="en-US"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where</a:t>
            </a:r>
            <a:endParaRPr lang="en-US" cap="none" dirty="0">
              <a:latin typeface="Arial" panose="020B0604020202020204" pitchFamily="34" charset="0"/>
              <a:cs typeface="Arial" panose="020B0604020202020204" pitchFamily="34" charset="0"/>
            </a:endParaRPr>
          </a:p>
          <a:p>
            <a:pPr marL="0" indent="0">
              <a:buNone/>
            </a:pPr>
            <a:r>
              <a:rPr lang="en-US" cap="none" dirty="0">
                <a:solidFill>
                  <a:srgbClr val="00B0F0"/>
                </a:solidFill>
                <a:latin typeface="Arial" panose="020B0604020202020204" pitchFamily="34" charset="0"/>
                <a:cs typeface="Arial" panose="020B0604020202020204" pitchFamily="34" charset="0"/>
              </a:rPr>
              <a:t>Dynamic</a:t>
            </a:r>
            <a:r>
              <a:rPr lang="en-US" cap="none" dirty="0">
                <a:latin typeface="Arial" panose="020B0604020202020204" pitchFamily="34" charset="0"/>
                <a:cs typeface="Arial" panose="020B0604020202020204" pitchFamily="34" charset="0"/>
              </a:rPr>
              <a:t>         automatic</a:t>
            </a:r>
            <a:endParaRPr lang="en-US" cap="none" dirty="0">
              <a:latin typeface="Arial" panose="020B0604020202020204" pitchFamily="34" charset="0"/>
              <a:cs typeface="Arial" panose="020B0604020202020204" pitchFamily="34" charset="0"/>
            </a:endParaRPr>
          </a:p>
          <a:p>
            <a:pPr marL="0" indent="0">
              <a:buNone/>
            </a:pPr>
            <a:r>
              <a:rPr lang="en-US" cap="none" dirty="0">
                <a:solidFill>
                  <a:srgbClr val="00B0F0"/>
                </a:solidFill>
                <a:latin typeface="Arial" panose="020B0604020202020204" pitchFamily="34" charset="0"/>
                <a:cs typeface="Arial" panose="020B0604020202020204" pitchFamily="34" charset="0"/>
              </a:rPr>
              <a:t>Host</a:t>
            </a:r>
            <a:r>
              <a:rPr lang="en-US" cap="none" dirty="0">
                <a:latin typeface="Arial" panose="020B0604020202020204" pitchFamily="34" charset="0"/>
                <a:cs typeface="Arial" panose="020B0604020202020204" pitchFamily="34" charset="0"/>
              </a:rPr>
              <a:t>       client/computer</a:t>
            </a:r>
            <a:endParaRPr lang="en-US" cap="none" dirty="0">
              <a:latin typeface="Arial" panose="020B0604020202020204" pitchFamily="34" charset="0"/>
              <a:cs typeface="Arial" panose="020B0604020202020204" pitchFamily="34" charset="0"/>
            </a:endParaRPr>
          </a:p>
          <a:p>
            <a:pPr marL="0" indent="0">
              <a:buNone/>
            </a:pPr>
            <a:r>
              <a:rPr lang="en-US" cap="none" dirty="0">
                <a:solidFill>
                  <a:srgbClr val="00B0F0"/>
                </a:solidFill>
                <a:latin typeface="Arial" panose="020B0604020202020204" pitchFamily="34" charset="0"/>
                <a:cs typeface="Arial" panose="020B0604020202020204" pitchFamily="34" charset="0"/>
              </a:rPr>
              <a:t>Configuration</a:t>
            </a:r>
            <a:r>
              <a:rPr lang="en-US" cap="none" dirty="0">
                <a:latin typeface="Arial" panose="020B0604020202020204" pitchFamily="34" charset="0"/>
                <a:cs typeface="Arial" panose="020B0604020202020204" pitchFamily="34" charset="0"/>
              </a:rPr>
              <a:t>       to provide </a:t>
            </a:r>
            <a:r>
              <a:rPr lang="en-US" cap="none" dirty="0" err="1">
                <a:latin typeface="Arial" panose="020B0604020202020204" pitchFamily="34" charset="0"/>
                <a:cs typeface="Arial" panose="020B0604020202020204" pitchFamily="34" charset="0"/>
              </a:rPr>
              <a:t>ip</a:t>
            </a:r>
            <a:r>
              <a:rPr lang="en-US" cap="none" dirty="0">
                <a:latin typeface="Arial" panose="020B0604020202020204" pitchFamily="34" charset="0"/>
                <a:cs typeface="Arial" panose="020B0604020202020204" pitchFamily="34" charset="0"/>
              </a:rPr>
              <a:t> (public + private) for communication(mostly private </a:t>
            </a:r>
            <a:r>
              <a:rPr lang="en-US" cap="none" dirty="0" err="1">
                <a:latin typeface="Arial" panose="020B0604020202020204" pitchFamily="34" charset="0"/>
                <a:cs typeface="Arial" panose="020B0604020202020204" pitchFamily="34" charset="0"/>
              </a:rPr>
              <a:t>ip</a:t>
            </a:r>
            <a:r>
              <a:rPr lang="en-US" cap="none" dirty="0">
                <a:latin typeface="Arial" panose="020B0604020202020204" pitchFamily="34" charset="0"/>
                <a:cs typeface="Arial" panose="020B0604020202020204" pitchFamily="34" charset="0"/>
              </a:rPr>
              <a:t>)</a:t>
            </a:r>
            <a:endParaRPr lang="en-US" cap="none" dirty="0">
              <a:latin typeface="Arial" panose="020B0604020202020204" pitchFamily="34" charset="0"/>
              <a:cs typeface="Arial" panose="020B0604020202020204" pitchFamily="34" charset="0"/>
            </a:endParaRPr>
          </a:p>
          <a:p>
            <a:pPr marL="0" indent="0">
              <a:buNone/>
            </a:pPr>
            <a:r>
              <a:rPr lang="en-US" cap="none" dirty="0">
                <a:latin typeface="Arial" panose="020B0604020202020204" pitchFamily="34" charset="0"/>
                <a:cs typeface="Arial" panose="020B0604020202020204" pitchFamily="34" charset="0"/>
              </a:rPr>
              <a:t> </a:t>
            </a:r>
            <a:r>
              <a:rPr lang="en-US" cap="none" dirty="0">
                <a:solidFill>
                  <a:srgbClr val="00B0F0"/>
                </a:solidFill>
                <a:latin typeface="Arial" panose="020B0604020202020204" pitchFamily="34" charset="0"/>
                <a:cs typeface="Arial" panose="020B0604020202020204" pitchFamily="34" charset="0"/>
              </a:rPr>
              <a:t>Protocol</a:t>
            </a:r>
            <a:r>
              <a:rPr lang="en-US" cap="none" dirty="0">
                <a:latin typeface="Arial" panose="020B0604020202020204" pitchFamily="34" charset="0"/>
                <a:cs typeface="Arial" panose="020B0604020202020204" pitchFamily="34" charset="0"/>
              </a:rPr>
              <a:t>         set of rules </a:t>
            </a:r>
            <a:endParaRPr lang="en-US" cap="none" dirty="0"/>
          </a:p>
        </p:txBody>
      </p:sp>
      <p:sp>
        <p:nvSpPr>
          <p:cNvPr id="4" name="Arrow: Right 3"/>
          <p:cNvSpPr/>
          <p:nvPr/>
        </p:nvSpPr>
        <p:spPr>
          <a:xfrm>
            <a:off x="1842053" y="3234358"/>
            <a:ext cx="3180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p:cNvSpPr/>
          <p:nvPr/>
        </p:nvSpPr>
        <p:spPr>
          <a:xfrm>
            <a:off x="1424609" y="3718990"/>
            <a:ext cx="3180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p:cNvSpPr/>
          <p:nvPr/>
        </p:nvSpPr>
        <p:spPr>
          <a:xfrm>
            <a:off x="2322444" y="4203622"/>
            <a:ext cx="3180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p:cNvSpPr/>
          <p:nvPr/>
        </p:nvSpPr>
        <p:spPr>
          <a:xfrm>
            <a:off x="2001079" y="4772418"/>
            <a:ext cx="31805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8945" y="332740"/>
            <a:ext cx="10950575" cy="4707890"/>
          </a:xfrm>
          <a:prstGeom prst="rect">
            <a:avLst/>
          </a:prstGeom>
          <a:noFill/>
        </p:spPr>
        <p:txBody>
          <a:bodyPr wrap="square" rtlCol="0">
            <a:spAutoFit/>
          </a:bodyPr>
          <a:p>
            <a:pPr algn="l"/>
            <a:r>
              <a:rPr lang="en-US" sz="4800" cap="all">
                <a:solidFill>
                  <a:schemeClr val="accent1"/>
                </a:solidFill>
                <a:effectLst/>
                <a:latin typeface="+mj-lt"/>
                <a:ea typeface="+mj-ea"/>
                <a:cs typeface="+mj-cs"/>
                <a:sym typeface="+mn-ea"/>
              </a:rPr>
              <a:t>Firewall configuration </a:t>
            </a:r>
            <a:endParaRPr lang="en-US" sz="4800" cap="all">
              <a:solidFill>
                <a:schemeClr val="accent1"/>
              </a:solidFill>
              <a:effectLst/>
              <a:latin typeface="+mj-lt"/>
              <a:ea typeface="+mj-ea"/>
              <a:cs typeface="+mj-cs"/>
              <a:sym typeface="+mn-ea"/>
            </a:endParaRPr>
          </a:p>
          <a:p>
            <a:pPr algn="ctr"/>
            <a:endParaRPr lang="en-US"/>
          </a:p>
          <a:p>
            <a:pPr algn="ctr"/>
            <a:endParaRPr lang="en-US"/>
          </a:p>
          <a:p>
            <a:pPr algn="l"/>
            <a:endParaRPr lang="en-US" sz="3200">
              <a:latin typeface="Bahnschrift SemiBold" panose="020B0502040204020203" pitchFamily="34" charset="0"/>
              <a:cs typeface="Bahnschrift SemiBold" panose="020B0502040204020203" pitchFamily="34" charset="0"/>
            </a:endParaRPr>
          </a:p>
          <a:p>
            <a:pPr marL="1828800" lvl="3" indent="-457200" algn="l">
              <a:buClr>
                <a:srgbClr val="C00000"/>
              </a:buClr>
              <a:buFont typeface="Wingdings" panose="05000000000000000000" charset="0"/>
              <a:buChar char="q"/>
            </a:pPr>
            <a:r>
              <a:rPr lang="en-US" sz="2800">
                <a:latin typeface="Bahnschrift SemiBold" panose="020B0502040204020203" pitchFamily="34" charset="0"/>
                <a:cs typeface="Bahnschrift SemiBold" panose="020B0502040204020203" pitchFamily="34" charset="0"/>
              </a:rPr>
              <a:t># firewall - cmd - - permanent - add - - service=dhcp </a:t>
            </a:r>
            <a:endParaRPr lang="en-US" sz="2800">
              <a:latin typeface="Bahnschrift SemiBold" panose="020B0502040204020203" pitchFamily="34" charset="0"/>
              <a:cs typeface="Bahnschrift SemiBold" panose="020B0502040204020203" pitchFamily="34" charset="0"/>
            </a:endParaRPr>
          </a:p>
          <a:p>
            <a:pPr marL="1828800" lvl="3" indent="-457200" algn="l">
              <a:buClr>
                <a:srgbClr val="C00000"/>
              </a:buClr>
              <a:buFont typeface="Wingdings" panose="05000000000000000000" charset="0"/>
              <a:buChar char="q"/>
            </a:pPr>
            <a:r>
              <a:rPr lang="en-US" sz="2800">
                <a:latin typeface="Bahnschrift SemiBold" panose="020B0502040204020203" pitchFamily="34" charset="0"/>
                <a:cs typeface="Bahnschrift SemiBold" panose="020B0502040204020203" pitchFamily="34" charset="0"/>
              </a:rPr>
              <a:t># firewall - cmd - - reload</a:t>
            </a:r>
            <a:endParaRPr lang="en-US" sz="2800">
              <a:latin typeface="Bahnschrift SemiBold" panose="020B0502040204020203" pitchFamily="34" charset="0"/>
              <a:cs typeface="Bahnschrift SemiBold" panose="020B0502040204020203" pitchFamily="34" charset="0"/>
            </a:endParaRPr>
          </a:p>
          <a:p>
            <a:pPr marL="457200" indent="-457200" algn="l"/>
            <a:endParaRPr lang="en-US" sz="3200">
              <a:latin typeface="Bahnschrift SemiBold" panose="020B0502040204020203" pitchFamily="34" charset="0"/>
              <a:cs typeface="Bahnschrift SemiBold" panose="020B0502040204020203" pitchFamily="34" charset="0"/>
            </a:endParaRPr>
          </a:p>
          <a:p>
            <a:pPr algn="l"/>
            <a:endParaRPr lang="en-US" sz="3200">
              <a:latin typeface="Bahnschrift SemiBold" panose="020B0502040204020203" pitchFamily="34" charset="0"/>
              <a:cs typeface="Bahnschrift SemiBold" panose="020B0502040204020203" pitchFamily="34" charset="0"/>
            </a:endParaRPr>
          </a:p>
          <a:p>
            <a:pPr algn="l"/>
            <a:endParaRPr lang="en-US" sz="3200">
              <a:latin typeface="Bahnschrift SemiBold" panose="020B0502040204020203" pitchFamily="34" charset="0"/>
              <a:cs typeface="Bahnschrift SemiBold" panose="020B0502040204020203" pitchFamily="34" charset="0"/>
            </a:endParaRPr>
          </a:p>
          <a:p>
            <a:pPr algn="l"/>
            <a:endParaRPr lang="en-US" sz="32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78435" y="194945"/>
            <a:ext cx="11412855" cy="5269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0345" y="107315"/>
            <a:ext cx="11303000" cy="6031230"/>
          </a:xfrm>
          <a:prstGeom prst="rect">
            <a:avLst/>
          </a:prstGeom>
          <a:noFill/>
        </p:spPr>
        <p:txBody>
          <a:bodyPr wrap="square" rtlCol="0" anchor="t">
            <a:spAutoFit/>
          </a:bodyPr>
          <a:p>
            <a:pPr indent="0" algn="ctr">
              <a:buClr>
                <a:srgbClr val="C00000"/>
              </a:buClr>
              <a:buFont typeface="Wingdings" panose="05000000000000000000" charset="0"/>
              <a:buNone/>
            </a:pPr>
            <a:r>
              <a:rPr lang="en-US" sz="3600" cap="all">
                <a:solidFill>
                  <a:schemeClr val="accent1"/>
                </a:solidFill>
                <a:effectLst/>
                <a:latin typeface="+mj-lt"/>
                <a:ea typeface="+mj-ea"/>
                <a:cs typeface="+mj-cs"/>
                <a:sym typeface="+mn-ea"/>
              </a:rPr>
              <a:t>DHCP Client configuration ( LiNux ) </a:t>
            </a:r>
            <a:endParaRPr lang="en-US" sz="3600" cap="all">
              <a:solidFill>
                <a:schemeClr val="accent1"/>
              </a:solidFill>
              <a:effectLst/>
              <a:latin typeface="+mj-lt"/>
              <a:ea typeface="+mj-ea"/>
              <a:cs typeface="+mj-cs"/>
              <a:sym typeface="+mn-ea"/>
            </a:endParaRPr>
          </a:p>
          <a:p>
            <a:pPr indent="0" algn="ctr">
              <a:buClr>
                <a:srgbClr val="C00000"/>
              </a:buClr>
              <a:buFont typeface="Wingdings" panose="05000000000000000000" charset="0"/>
              <a:buNone/>
            </a:pPr>
            <a:endParaRPr lang="en-US" sz="20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On client device modify the following file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vi etc/sysconfig/network</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endParaRPr lang="en-US" sz="2200">
              <a:latin typeface="Bahnschrift SemiBold" panose="020B0502040204020203" pitchFamily="34" charset="0"/>
              <a:cs typeface="Bahnschrift SemiBold" panose="020B0502040204020203" pitchFamily="34" charset="0"/>
            </a:endParaRPr>
          </a:p>
          <a:p>
            <a:pPr marL="342900" indent="-3429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By setting :  NETWORKING  = yes</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endParaRPr lang="en-US" sz="2200">
              <a:latin typeface="Bahnschrift SemiBold" panose="020B0502040204020203" pitchFamily="34" charset="0"/>
              <a:cs typeface="Bahnschrift SemiBold" panose="020B0502040204020203" pitchFamily="34" charset="0"/>
            </a:endParaRPr>
          </a:p>
          <a:p>
            <a:pPr marL="342900" indent="-3429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Now edit ethernet configuration file :</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vi /etc/sysconfig/network-scritps/ifcfg-eth0</a:t>
            </a:r>
            <a:endParaRPr lang="en-US" sz="2200">
              <a:latin typeface="Bahnschrift SemiBold" panose="020B0502040204020203" pitchFamily="34" charset="0"/>
              <a:cs typeface="Bahnschrift SemiBold" panose="020B0502040204020203" pitchFamily="34" charset="0"/>
            </a:endParaRPr>
          </a:p>
          <a:p>
            <a:pPr indent="0">
              <a:buClr>
                <a:srgbClr val="C00000"/>
              </a:buClr>
              <a:buFont typeface="Wingdings" panose="05000000000000000000" charset="0"/>
              <a:buNone/>
            </a:pPr>
            <a:endParaRPr lang="en-US" sz="2200">
              <a:latin typeface="Bahnschrift SemiBold" panose="020B0502040204020203" pitchFamily="34" charset="0"/>
              <a:cs typeface="Bahnschrift SemiBold" panose="020B0502040204020203" pitchFamily="34" charset="0"/>
            </a:endParaRPr>
          </a:p>
          <a:p>
            <a:pPr marL="342900" indent="-3429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Set parameters to the following values :</a:t>
            </a:r>
            <a:endParaRPr lang="en-US" sz="2200">
              <a:latin typeface="Bahnschrift SemiBold" panose="020B0502040204020203" pitchFamily="34" charset="0"/>
              <a:cs typeface="Bahnschrift SemiBold" panose="020B0502040204020203" pitchFamily="34" charset="0"/>
            </a:endParaRPr>
          </a:p>
          <a:p>
            <a:pPr lvl="2"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DEVICE = 	eth0</a:t>
            </a:r>
            <a:endParaRPr lang="en-US" sz="2200">
              <a:latin typeface="Bahnschrift SemiBold" panose="020B0502040204020203" pitchFamily="34" charset="0"/>
              <a:cs typeface="Bahnschrift SemiBold" panose="020B0502040204020203" pitchFamily="34" charset="0"/>
            </a:endParaRPr>
          </a:p>
          <a:p>
            <a:pPr lvl="2"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BOOTPROTO = dhcp</a:t>
            </a:r>
            <a:endParaRPr lang="en-US" sz="2200">
              <a:latin typeface="Bahnschrift SemiBold" panose="020B0502040204020203" pitchFamily="34" charset="0"/>
              <a:cs typeface="Bahnschrift SemiBold" panose="020B0502040204020203" pitchFamily="34" charset="0"/>
            </a:endParaRPr>
          </a:p>
          <a:p>
            <a:pPr lvl="2"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TYPE  = Ethernet</a:t>
            </a:r>
            <a:endParaRPr lang="en-US" sz="2200">
              <a:latin typeface="Bahnschrift SemiBold" panose="020B0502040204020203" pitchFamily="34" charset="0"/>
              <a:cs typeface="Bahnschrift SemiBold" panose="020B0502040204020203" pitchFamily="34" charset="0"/>
            </a:endParaRPr>
          </a:p>
          <a:p>
            <a:pPr lvl="2" indent="0">
              <a:buClr>
                <a:srgbClr val="C00000"/>
              </a:buClr>
              <a:buFont typeface="Wingdings" panose="05000000000000000000" charset="0"/>
              <a:buNone/>
            </a:pPr>
            <a:r>
              <a:rPr lang="en-US" sz="2200">
                <a:latin typeface="Bahnschrift SemiBold" panose="020B0502040204020203" pitchFamily="34" charset="0"/>
                <a:cs typeface="Bahnschrift SemiBold" panose="020B0502040204020203" pitchFamily="34" charset="0"/>
              </a:rPr>
              <a:t>			ONBOOT = yes</a:t>
            </a:r>
            <a:endParaRPr lang="en-US" sz="2200">
              <a:latin typeface="Bahnschrift SemiBold" panose="020B0502040204020203" pitchFamily="34" charset="0"/>
              <a:cs typeface="Bahnschrift SemiBold" panose="020B0502040204020203" pitchFamily="34" charset="0"/>
            </a:endParaRPr>
          </a:p>
          <a:p>
            <a:pPr marL="1371600" lvl="2"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1785" y="198755"/>
            <a:ext cx="10725150" cy="5354320"/>
          </a:xfrm>
          <a:prstGeom prst="rect">
            <a:avLst/>
          </a:prstGeom>
          <a:noFill/>
        </p:spPr>
        <p:txBody>
          <a:bodyPr wrap="square" rtlCol="0" anchor="t">
            <a:spAutoFit/>
          </a:bodyPr>
          <a:p>
            <a:pPr indent="0" algn="ctr">
              <a:buClr>
                <a:srgbClr val="C00000"/>
              </a:buClr>
              <a:buFont typeface="Wingdings" panose="05000000000000000000" charset="0"/>
              <a:buNone/>
            </a:pPr>
            <a:r>
              <a:rPr lang="en-US" sz="3600" cap="all">
                <a:solidFill>
                  <a:schemeClr val="accent1"/>
                </a:solidFill>
                <a:effectLst/>
                <a:latin typeface="+mj-lt"/>
                <a:ea typeface="+mj-ea"/>
                <a:cs typeface="+mj-cs"/>
                <a:sym typeface="+mn-ea"/>
              </a:rPr>
              <a:t>DHCP Client configuration ( windows ) </a:t>
            </a:r>
            <a:endParaRPr lang="en-US" sz="3600" cap="all">
              <a:solidFill>
                <a:schemeClr val="accent1"/>
              </a:solidFill>
              <a:effectLst/>
              <a:latin typeface="+mj-lt"/>
              <a:ea typeface="+mj-ea"/>
              <a:cs typeface="+mj-cs"/>
              <a:sym typeface="+mn-ea"/>
            </a:endParaRPr>
          </a:p>
          <a:p>
            <a:pPr indent="0" algn="ctr">
              <a:buClr>
                <a:srgbClr val="C00000"/>
              </a:buClr>
              <a:buFont typeface="Wingdings" panose="05000000000000000000" charset="0"/>
              <a:buNone/>
            </a:pPr>
            <a:endParaRPr lang="en-US" sz="20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First click on control panel</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click on network &amp; sharing center</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click on connections</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click on properties</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click on internet protocol version 4</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click on obtain an IP address automatically</a:t>
            </a: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endParaRPr lang="en-US" sz="2200">
              <a:latin typeface="Bahnschrift SemiBold" panose="020B0502040204020203" pitchFamily="34" charset="0"/>
              <a:cs typeface="Bahnschrift SemiBold" panose="020B0502040204020203" pitchFamily="34" charset="0"/>
            </a:endParaRPr>
          </a:p>
          <a:p>
            <a:pPr marL="457200" indent="-457200">
              <a:buClr>
                <a:srgbClr val="C00000"/>
              </a:buClr>
              <a:buFont typeface="Wingdings" panose="05000000000000000000" charset="0"/>
              <a:buChar char="§"/>
            </a:pPr>
            <a:r>
              <a:rPr lang="en-US" sz="2200">
                <a:latin typeface="Bahnschrift SemiBold" panose="020B0502040204020203" pitchFamily="34" charset="0"/>
                <a:cs typeface="Bahnschrift SemiBold" panose="020B0502040204020203" pitchFamily="34" charset="0"/>
              </a:rPr>
              <a:t>Then simply click on OK</a:t>
            </a:r>
            <a:endParaRPr lang="en-US" sz="22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b="29332"/>
          <a:stretch>
            <a:fillRect/>
          </a:stretch>
        </p:blipFill>
        <p:spPr>
          <a:xfrm>
            <a:off x="135255" y="240030"/>
            <a:ext cx="7259320" cy="3237230"/>
          </a:xfrm>
          <a:prstGeom prst="rect">
            <a:avLst/>
          </a:prstGeom>
        </p:spPr>
      </p:pic>
      <p:pic>
        <p:nvPicPr>
          <p:cNvPr id="3" name="Picture 2"/>
          <p:cNvPicPr>
            <a:picLocks noChangeAspect="1"/>
          </p:cNvPicPr>
          <p:nvPr/>
        </p:nvPicPr>
        <p:blipFill>
          <a:blip r:embed="rId2"/>
          <a:stretch>
            <a:fillRect/>
          </a:stretch>
        </p:blipFill>
        <p:spPr>
          <a:xfrm>
            <a:off x="7576185" y="240030"/>
            <a:ext cx="4019550" cy="5200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06705" y="128270"/>
            <a:ext cx="5393690" cy="5304790"/>
          </a:xfrm>
          <a:prstGeom prst="rect">
            <a:avLst/>
          </a:prstGeom>
        </p:spPr>
      </p:pic>
      <p:pic>
        <p:nvPicPr>
          <p:cNvPr id="4" name="Picture 3"/>
          <p:cNvPicPr>
            <a:picLocks noChangeAspect="1"/>
          </p:cNvPicPr>
          <p:nvPr/>
        </p:nvPicPr>
        <p:blipFill>
          <a:blip r:embed="rId2"/>
          <a:stretch>
            <a:fillRect/>
          </a:stretch>
        </p:blipFill>
        <p:spPr>
          <a:xfrm>
            <a:off x="6041390" y="204470"/>
            <a:ext cx="5153660" cy="5305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274961" y="382471"/>
            <a:ext cx="10394729" cy="4865389"/>
          </a:xfrm>
        </p:spPr>
        <p:txBody>
          <a:bodyPr>
            <a:normAutofit/>
          </a:bodyPr>
          <a:lstStyle/>
          <a:p>
            <a:pPr algn="l"/>
            <a:r>
              <a:rPr lang="en-US" sz="2400" b="1" u="sng" dirty="0" err="1">
                <a:solidFill>
                  <a:schemeClr val="accent1"/>
                </a:solidFill>
                <a:latin typeface="Times New Roman" panose="02020603050405020304" pitchFamily="18" charset="0"/>
                <a:cs typeface="Times New Roman" panose="02020603050405020304" pitchFamily="18" charset="0"/>
              </a:rPr>
              <a:t>Dhcp</a:t>
            </a:r>
            <a:r>
              <a:rPr lang="en-US" sz="2400" dirty="0">
                <a:latin typeface="Times New Roman" panose="02020603050405020304" pitchFamily="18" charset="0"/>
                <a:cs typeface="Times New Roman" panose="02020603050405020304" pitchFamily="18" charset="0"/>
              </a:rPr>
              <a:t> </a:t>
            </a:r>
            <a:r>
              <a:rPr lang="en-US" sz="2400" cap="none" dirty="0">
                <a:latin typeface="Times New Roman" panose="02020603050405020304" pitchFamily="18" charset="0"/>
                <a:cs typeface="Times New Roman" panose="02020603050405020304" pitchFamily="18" charset="0"/>
              </a:rPr>
              <a:t>functions at application layer of </a:t>
            </a:r>
            <a:r>
              <a:rPr lang="en-US" sz="2400" cap="none" dirty="0" err="1">
                <a:latin typeface="Times New Roman" panose="02020603050405020304" pitchFamily="18" charset="0"/>
                <a:cs typeface="Times New Roman" panose="02020603050405020304" pitchFamily="18" charset="0"/>
              </a:rPr>
              <a:t>tcp</a:t>
            </a:r>
            <a:r>
              <a:rPr lang="en-US" sz="2400" cap="none" dirty="0">
                <a:latin typeface="Times New Roman" panose="02020603050405020304" pitchFamily="18" charset="0"/>
                <a:cs typeface="Times New Roman" panose="02020603050405020304" pitchFamily="18" charset="0"/>
              </a:rPr>
              <a:t>/</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protocol stack. one of the primary task of this protocol is to automatically assign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addresses to </a:t>
            </a:r>
            <a:r>
              <a:rPr lang="en-US" sz="2400" cap="none" dirty="0" err="1">
                <a:latin typeface="Times New Roman" panose="02020603050405020304" pitchFamily="18" charset="0"/>
                <a:cs typeface="Times New Roman" panose="02020603050405020304" pitchFamily="18" charset="0"/>
              </a:rPr>
              <a:t>dhcp</a:t>
            </a:r>
            <a:r>
              <a:rPr lang="en-US" sz="2400" cap="none" dirty="0">
                <a:latin typeface="Times New Roman" panose="02020603050405020304" pitchFamily="18" charset="0"/>
                <a:cs typeface="Times New Roman" panose="02020603050405020304" pitchFamily="18" charset="0"/>
              </a:rPr>
              <a:t>,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addresses that are assigned via </a:t>
            </a:r>
            <a:r>
              <a:rPr lang="en-US" sz="2400" cap="none" dirty="0" err="1">
                <a:latin typeface="Times New Roman" panose="02020603050405020304" pitchFamily="18" charset="0"/>
                <a:cs typeface="Times New Roman" panose="02020603050405020304" pitchFamily="18" charset="0"/>
              </a:rPr>
              <a:t>dhcp</a:t>
            </a:r>
            <a:r>
              <a:rPr lang="en-US" sz="2400" cap="none" dirty="0">
                <a:latin typeface="Times New Roman" panose="02020603050405020304" pitchFamily="18" charset="0"/>
                <a:cs typeface="Times New Roman" panose="02020603050405020304" pitchFamily="18" charset="0"/>
              </a:rPr>
              <a:t> server are regarded as dynamically assigned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addresses</a:t>
            </a:r>
            <a:endParaRPr lang="en-US" sz="2400" cap="none" dirty="0">
              <a:latin typeface="Times New Roman" panose="02020603050405020304" pitchFamily="18" charset="0"/>
              <a:cs typeface="Times New Roman" panose="02020603050405020304" pitchFamily="18" charset="0"/>
            </a:endParaRPr>
          </a:p>
          <a:p>
            <a:pPr algn="l"/>
            <a:r>
              <a:rPr lang="en-US" sz="2400" cap="none" dirty="0">
                <a:latin typeface="Times New Roman" panose="02020603050405020304" pitchFamily="18" charset="0"/>
                <a:cs typeface="Times New Roman" panose="02020603050405020304" pitchFamily="18" charset="0"/>
              </a:rPr>
              <a:t>In networks </a:t>
            </a:r>
            <a:r>
              <a:rPr lang="en-US" sz="2400" cap="none" dirty="0" err="1">
                <a:latin typeface="Times New Roman" panose="02020603050405020304" pitchFamily="18" charset="0"/>
                <a:cs typeface="Times New Roman" panose="02020603050405020304" pitchFamily="18" charset="0"/>
              </a:rPr>
              <a:t>dhcp</a:t>
            </a:r>
            <a:r>
              <a:rPr lang="en-US" sz="2400" cap="none" dirty="0">
                <a:latin typeface="Times New Roman" panose="02020603050405020304" pitchFamily="18" charset="0"/>
                <a:cs typeface="Times New Roman" panose="02020603050405020304" pitchFamily="18" charset="0"/>
              </a:rPr>
              <a:t> provide private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and in out of networks(on internet) private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is converted to public </a:t>
            </a:r>
            <a:r>
              <a:rPr lang="en-US" sz="2400" cap="none" dirty="0" err="1">
                <a:latin typeface="Times New Roman" panose="02020603050405020304" pitchFamily="18" charset="0"/>
                <a:cs typeface="Times New Roman" panose="02020603050405020304" pitchFamily="18" charset="0"/>
              </a:rPr>
              <a:t>ip</a:t>
            </a:r>
            <a:r>
              <a:rPr lang="en-US" sz="2400" cap="none" dirty="0">
                <a:latin typeface="Times New Roman" panose="02020603050405020304" pitchFamily="18" charset="0"/>
                <a:cs typeface="Times New Roman" panose="02020603050405020304" pitchFamily="18" charset="0"/>
              </a:rPr>
              <a:t> using NAT.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1"/>
            <a:ext cx="7079565" cy="665921"/>
          </a:xfrm>
        </p:spPr>
        <p:txBody>
          <a:bodyPr>
            <a:noAutofit/>
          </a:bodyPr>
          <a:lstStyle/>
          <a:p>
            <a:r>
              <a:rPr lang="en-US" sz="3200" u="sng" dirty="0"/>
              <a:t>Lets have look how </a:t>
            </a:r>
            <a:r>
              <a:rPr lang="en-US" sz="3200" u="sng" dirty="0" err="1"/>
              <a:t>dhcp</a:t>
            </a:r>
            <a:r>
              <a:rPr lang="en-US" sz="3200" u="sng" dirty="0"/>
              <a:t> works</a:t>
            </a:r>
            <a:endParaRPr lang="en-US" sz="3200" u="sng" dirty="0"/>
          </a:p>
        </p:txBody>
      </p:sp>
      <p:sp>
        <p:nvSpPr>
          <p:cNvPr id="3" name="Text Placeholder 2"/>
          <p:cNvSpPr>
            <a:spLocks noGrp="1"/>
          </p:cNvSpPr>
          <p:nvPr>
            <p:ph type="body" sz="half" idx="2"/>
          </p:nvPr>
        </p:nvSpPr>
        <p:spPr>
          <a:xfrm>
            <a:off x="102683" y="1258957"/>
            <a:ext cx="10394729" cy="4134677"/>
          </a:xfrm>
        </p:spPr>
        <p:txBody>
          <a:bodyPr/>
          <a:lstStyle/>
          <a:p>
            <a:pPr algn="l"/>
            <a:r>
              <a:rPr lang="en-US" sz="2000" cap="none" dirty="0">
                <a:latin typeface="Times New Roman" panose="02020603050405020304" pitchFamily="18" charset="0"/>
                <a:cs typeface="Times New Roman" panose="02020603050405020304" pitchFamily="18" charset="0"/>
              </a:rPr>
              <a:t>W</a:t>
            </a:r>
            <a:r>
              <a:rPr lang="en-US" sz="2000" cap="none">
                <a:latin typeface="Times New Roman" panose="02020603050405020304" pitchFamily="18" charset="0"/>
                <a:cs typeface="Times New Roman" panose="02020603050405020304" pitchFamily="18" charset="0"/>
              </a:rPr>
              <a:t>e </a:t>
            </a:r>
            <a:r>
              <a:rPr lang="en-US" sz="2000" cap="none" dirty="0">
                <a:latin typeface="Times New Roman" panose="02020603050405020304" pitchFamily="18" charset="0"/>
                <a:cs typeface="Times New Roman" panose="02020603050405020304" pitchFamily="18" charset="0"/>
              </a:rPr>
              <a:t>know that every computer wants </a:t>
            </a:r>
            <a:r>
              <a:rPr lang="en-US" sz="2000" cap="none" dirty="0" err="1">
                <a:latin typeface="Times New Roman" panose="02020603050405020304" pitchFamily="18" charset="0"/>
                <a:cs typeface="Times New Roman" panose="02020603050405020304" pitchFamily="18" charset="0"/>
              </a:rPr>
              <a:t>ip</a:t>
            </a:r>
            <a:r>
              <a:rPr lang="en-US" sz="2000" cap="none" dirty="0">
                <a:latin typeface="Times New Roman" panose="02020603050405020304" pitchFamily="18" charset="0"/>
                <a:cs typeface="Times New Roman" panose="02020603050405020304" pitchFamily="18" charset="0"/>
              </a:rPr>
              <a:t> </a:t>
            </a:r>
            <a:r>
              <a:rPr lang="en-US" sz="2000" cap="none">
                <a:latin typeface="Times New Roman" panose="02020603050405020304" pitchFamily="18" charset="0"/>
                <a:cs typeface="Times New Roman" panose="02020603050405020304" pitchFamily="18" charset="0"/>
              </a:rPr>
              <a:t>to communicate.</a:t>
            </a:r>
            <a:endParaRPr lang="en-US" sz="2000" cap="none" dirty="0">
              <a:latin typeface="Times New Roman" panose="02020603050405020304" pitchFamily="18" charset="0"/>
              <a:cs typeface="Times New Roman" panose="02020603050405020304" pitchFamily="18" charset="0"/>
            </a:endParaRPr>
          </a:p>
          <a:p>
            <a:pPr algn="l"/>
            <a:r>
              <a:rPr lang="en-US" sz="2000" cap="none" dirty="0">
                <a:latin typeface="Times New Roman" panose="02020603050405020304" pitchFamily="18" charset="0"/>
                <a:cs typeface="Times New Roman" panose="02020603050405020304" pitchFamily="18" charset="0"/>
              </a:rPr>
              <a:t>L</a:t>
            </a:r>
            <a:r>
              <a:rPr lang="en-US" sz="2000" cap="none">
                <a:latin typeface="Times New Roman" panose="02020603050405020304" pitchFamily="18" charset="0"/>
                <a:cs typeface="Times New Roman" panose="02020603050405020304" pitchFamily="18" charset="0"/>
              </a:rPr>
              <a:t>ets </a:t>
            </a:r>
            <a:r>
              <a:rPr lang="en-US" sz="2000" cap="none" dirty="0">
                <a:latin typeface="Times New Roman" panose="02020603050405020304" pitchFamily="18" charset="0"/>
                <a:cs typeface="Times New Roman" panose="02020603050405020304" pitchFamily="18" charset="0"/>
              </a:rPr>
              <a:t>suppose we have one switch and nine computers are connected with switch and switch is knowing </a:t>
            </a:r>
            <a:r>
              <a:rPr lang="en-US" sz="2000" cap="none" dirty="0" err="1">
                <a:latin typeface="Times New Roman" panose="02020603050405020304" pitchFamily="18" charset="0"/>
                <a:cs typeface="Times New Roman" panose="02020603050405020304" pitchFamily="18" charset="0"/>
              </a:rPr>
              <a:t>ip</a:t>
            </a:r>
            <a:r>
              <a:rPr lang="en-US" sz="2000" cap="none" dirty="0">
                <a:latin typeface="Times New Roman" panose="02020603050405020304" pitchFamily="18" charset="0"/>
                <a:cs typeface="Times New Roman" panose="02020603050405020304" pitchFamily="18" charset="0"/>
              </a:rPr>
              <a:t> addresses of all computers connected </a:t>
            </a:r>
            <a:r>
              <a:rPr lang="en-US" sz="2000" cap="none">
                <a:latin typeface="Times New Roman" panose="02020603050405020304" pitchFamily="18" charset="0"/>
                <a:cs typeface="Times New Roman" panose="02020603050405020304" pitchFamily="18" charset="0"/>
              </a:rPr>
              <a:t>with it.Now </a:t>
            </a:r>
            <a:r>
              <a:rPr lang="en-US" sz="2000" cap="none" dirty="0">
                <a:latin typeface="Times New Roman" panose="02020603050405020304" pitchFamily="18" charset="0"/>
                <a:cs typeface="Times New Roman" panose="02020603050405020304" pitchFamily="18" charset="0"/>
              </a:rPr>
              <a:t>here a new pc wants to connect with this network this pc has no </a:t>
            </a:r>
            <a:r>
              <a:rPr lang="en-US" sz="2000" cap="none" dirty="0" err="1">
                <a:latin typeface="Times New Roman" panose="02020603050405020304" pitchFamily="18" charset="0"/>
                <a:cs typeface="Times New Roman" panose="02020603050405020304" pitchFamily="18" charset="0"/>
              </a:rPr>
              <a:t>ip</a:t>
            </a:r>
            <a:r>
              <a:rPr lang="en-US" sz="2000" cap="none" dirty="0">
                <a:latin typeface="Times New Roman" panose="02020603050405020304" pitchFamily="18" charset="0"/>
                <a:cs typeface="Times New Roman" panose="02020603050405020304" pitchFamily="18" charset="0"/>
              </a:rPr>
              <a:t> address here </a:t>
            </a:r>
            <a:r>
              <a:rPr lang="en-US" sz="2000" b="1" i="1" u="sng" cap="none" dirty="0">
                <a:solidFill>
                  <a:schemeClr val="accent1"/>
                </a:solidFill>
                <a:latin typeface="Times New Roman" panose="02020603050405020304" pitchFamily="18" charset="0"/>
                <a:cs typeface="Times New Roman" panose="02020603050405020304" pitchFamily="18" charset="0"/>
              </a:rPr>
              <a:t>DHCP</a:t>
            </a:r>
            <a:r>
              <a:rPr lang="en-US" sz="2000" cap="none" dirty="0">
                <a:latin typeface="Times New Roman" panose="02020603050405020304" pitchFamily="18" charset="0"/>
                <a:cs typeface="Times New Roman" panose="02020603050405020304" pitchFamily="18" charset="0"/>
              </a:rPr>
              <a:t> server gives IP address to that pc to connect with this network.</a:t>
            </a:r>
            <a:endParaRPr lang="en-US" sz="2000" cap="none" dirty="0">
              <a:latin typeface="Times New Roman" panose="02020603050405020304" pitchFamily="18" charset="0"/>
              <a:cs typeface="Times New Roman" panose="02020603050405020304" pitchFamily="18" charset="0"/>
            </a:endParaRPr>
          </a:p>
          <a:p>
            <a:pPr algn="l"/>
            <a:r>
              <a:rPr lang="en-US" sz="2000" cap="none" dirty="0">
                <a:latin typeface="Times New Roman" panose="02020603050405020304" pitchFamily="18" charset="0"/>
                <a:cs typeface="Times New Roman" panose="02020603050405020304" pitchFamily="18" charset="0"/>
              </a:rPr>
              <a:t>For small number of pc’s  </a:t>
            </a:r>
            <a:r>
              <a:rPr lang="en-US" sz="2000" cap="none" dirty="0" err="1">
                <a:latin typeface="Times New Roman" panose="02020603050405020304" pitchFamily="18" charset="0"/>
                <a:cs typeface="Times New Roman" panose="02020603050405020304" pitchFamily="18" charset="0"/>
              </a:rPr>
              <a:t>ip</a:t>
            </a:r>
            <a:r>
              <a:rPr lang="en-US" sz="2000" cap="none" dirty="0">
                <a:latin typeface="Times New Roman" panose="02020603050405020304" pitchFamily="18" charset="0"/>
                <a:cs typeface="Times New Roman" panose="02020603050405020304" pitchFamily="18" charset="0"/>
              </a:rPr>
              <a:t> address can be manually assigned where as for large number of computers it is difficult even  impossible to assign </a:t>
            </a:r>
            <a:r>
              <a:rPr lang="en-US" sz="2000" cap="none" dirty="0" err="1">
                <a:latin typeface="Times New Roman" panose="02020603050405020304" pitchFamily="18" charset="0"/>
                <a:cs typeface="Times New Roman" panose="02020603050405020304" pitchFamily="18" charset="0"/>
              </a:rPr>
              <a:t>ip</a:t>
            </a:r>
            <a:r>
              <a:rPr lang="en-US" sz="2000" cap="none" dirty="0">
                <a:latin typeface="Times New Roman" panose="02020603050405020304" pitchFamily="18" charset="0"/>
                <a:cs typeface="Times New Roman" panose="02020603050405020304" pitchFamily="18" charset="0"/>
              </a:rPr>
              <a:t> addresses manually so for this case </a:t>
            </a:r>
            <a:r>
              <a:rPr lang="en-US" sz="2000" b="1" u="sng" cap="none" dirty="0">
                <a:solidFill>
                  <a:schemeClr val="accent1"/>
                </a:solidFill>
                <a:latin typeface="Times New Roman" panose="02020603050405020304" pitchFamily="18" charset="0"/>
                <a:cs typeface="Times New Roman" panose="02020603050405020304" pitchFamily="18" charset="0"/>
              </a:rPr>
              <a:t>DHCP</a:t>
            </a:r>
            <a:r>
              <a:rPr lang="en-US" sz="2000" cap="none" dirty="0">
                <a:latin typeface="Times New Roman" panose="02020603050405020304" pitchFamily="18" charset="0"/>
                <a:cs typeface="Times New Roman" panose="02020603050405020304" pitchFamily="18" charset="0"/>
              </a:rPr>
              <a:t> server is used which automatically assigned Ip addresses to large number of computers. </a:t>
            </a:r>
            <a:endParaRPr lang="en-US" sz="2000" cap="none" dirty="0">
              <a:latin typeface="Times New Roman" panose="02020603050405020304" pitchFamily="18" charset="0"/>
              <a:cs typeface="Times New Roman" panose="02020603050405020304" pitchFamily="18" charset="0"/>
            </a:endParaRPr>
          </a:p>
          <a:p>
            <a:pPr algn="l"/>
            <a:r>
              <a:rPr lang="en-US" sz="2000" cap="none" dirty="0">
                <a:latin typeface="Times New Roman" panose="02020603050405020304" pitchFamily="18" charset="0"/>
                <a:cs typeface="Times New Roman" panose="02020603050405020304" pitchFamily="18" charset="0"/>
              </a:rPr>
              <a:t>You can configure router or computer as </a:t>
            </a:r>
            <a:r>
              <a:rPr lang="en-US" sz="2000" b="1" u="sng" cap="none" dirty="0">
                <a:solidFill>
                  <a:schemeClr val="accent1"/>
                </a:solidFill>
                <a:latin typeface="Times New Roman" panose="02020603050405020304" pitchFamily="18" charset="0"/>
                <a:cs typeface="Times New Roman" panose="02020603050405020304" pitchFamily="18" charset="0"/>
              </a:rPr>
              <a:t>DHCP </a:t>
            </a:r>
            <a:r>
              <a:rPr lang="en-US" sz="2000" cap="none" dirty="0">
                <a:latin typeface="Times New Roman" panose="02020603050405020304" pitchFamily="18" charset="0"/>
                <a:cs typeface="Times New Roman" panose="02020603050405020304" pitchFamily="18" charset="0"/>
              </a:rPr>
              <a:t>server.</a:t>
            </a:r>
            <a:endParaRPr lang="en-US" sz="2000" cap="none" dirty="0">
              <a:latin typeface="Times New Roman" panose="02020603050405020304" pitchFamily="18" charset="0"/>
              <a:cs typeface="Times New Roman" panose="02020603050405020304" pitchFamily="18" charset="0"/>
            </a:endParaRPr>
          </a:p>
          <a:p>
            <a:endParaRPr lang="en-US" cap="none" dirty="0">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35" y="234098"/>
            <a:ext cx="1991139" cy="733312"/>
          </a:xfrm>
        </p:spPr>
        <p:txBody>
          <a:bodyPr>
            <a:normAutofit fontScale="90000"/>
          </a:bodyPr>
          <a:lstStyle/>
          <a:p>
            <a:r>
              <a:rPr lang="en-US" dirty="0" err="1"/>
              <a:t>dhcp</a:t>
            </a:r>
            <a:endParaRPr lang="en-US" dirty="0"/>
          </a:p>
        </p:txBody>
      </p:sp>
      <p:sp>
        <p:nvSpPr>
          <p:cNvPr id="3" name="Text Placeholder 2"/>
          <p:cNvSpPr>
            <a:spLocks noGrp="1"/>
          </p:cNvSpPr>
          <p:nvPr>
            <p:ph type="body" sz="half" idx="2"/>
          </p:nvPr>
        </p:nvSpPr>
        <p:spPr>
          <a:xfrm>
            <a:off x="407504" y="967410"/>
            <a:ext cx="10394729" cy="4638260"/>
          </a:xfrm>
        </p:spPr>
        <p:txBody>
          <a:bodyPr/>
          <a:lstStyle/>
          <a:p>
            <a:pPr marL="285750" indent="-285750" algn="l">
              <a:buFont typeface="Wingdings" panose="05000000000000000000" pitchFamily="2" charset="2"/>
              <a:buChar char="q"/>
            </a:pPr>
            <a:r>
              <a:rPr lang="en-US" cap="none" dirty="0">
                <a:latin typeface="Bahnschrift SemiBold" panose="020B0502040204020203" pitchFamily="34" charset="0"/>
              </a:rPr>
              <a:t>It automatically assign IP address to DHCP client.</a:t>
            </a:r>
            <a:endParaRPr lang="en-US" cap="none" dirty="0">
              <a:latin typeface="Bahnschrift SemiBold" panose="020B0502040204020203" pitchFamily="34" charset="0"/>
            </a:endParaRPr>
          </a:p>
          <a:p>
            <a:pPr marL="285750" indent="-285750" algn="l">
              <a:buFont typeface="Wingdings" panose="05000000000000000000" pitchFamily="2" charset="2"/>
              <a:buChar char="q"/>
            </a:pPr>
            <a:r>
              <a:rPr lang="en-US" cap="none" dirty="0">
                <a:latin typeface="Bahnschrift SemiBold" panose="020B0502040204020203" pitchFamily="34" charset="0"/>
              </a:rPr>
              <a:t>It is based on client-server model(client request for IP)</a:t>
            </a:r>
            <a:endParaRPr lang="en-US" cap="none" dirty="0">
              <a:latin typeface="Bahnschrift SemiBold" panose="020B0502040204020203" pitchFamily="34" charset="0"/>
            </a:endParaRPr>
          </a:p>
          <a:p>
            <a:pPr marL="285750" indent="-285750" algn="l">
              <a:buFont typeface="Wingdings" panose="05000000000000000000" pitchFamily="2" charset="2"/>
              <a:buChar char="q"/>
            </a:pPr>
            <a:r>
              <a:rPr lang="en-US" cap="none" dirty="0">
                <a:latin typeface="Bahnschrift SemiBold" panose="020B0502040204020203" pitchFamily="34" charset="0"/>
              </a:rPr>
              <a:t>DHCP works on application layer</a:t>
            </a:r>
            <a:endParaRPr lang="en-US" cap="none" dirty="0">
              <a:latin typeface="Bahnschrift SemiBold" panose="020B0502040204020203" pitchFamily="34" charset="0"/>
            </a:endParaRPr>
          </a:p>
          <a:p>
            <a:pPr marL="285750" indent="-285750" algn="l">
              <a:buFont typeface="Wingdings" panose="05000000000000000000" pitchFamily="2" charset="2"/>
              <a:buChar char="q"/>
            </a:pPr>
            <a:r>
              <a:rPr lang="en-US" cap="none" dirty="0">
                <a:latin typeface="Bahnschrift SemiBold" panose="020B0502040204020203" pitchFamily="34" charset="0"/>
              </a:rPr>
              <a:t>IP addresses assigned is known as dynamic Ip addresses.  </a:t>
            </a:r>
            <a:endParaRPr lang="en-US" cap="none" dirty="0">
              <a:latin typeface="Bahnschrift SemiBold" panose="020B0502040204020203" pitchFamily="34" charset="0"/>
            </a:endParaRPr>
          </a:p>
          <a:p>
            <a:pPr algn="l"/>
            <a:r>
              <a:rPr lang="en-US" b="1" i="1" u="sng" cap="none" dirty="0">
                <a:latin typeface="Bahnschrift SemiBold" panose="020B0502040204020203" pitchFamily="34" charset="0"/>
              </a:rPr>
              <a:t> </a:t>
            </a:r>
            <a:r>
              <a:rPr lang="en-US" sz="2400" b="1" i="1" cap="none" dirty="0">
                <a:solidFill>
                  <a:schemeClr val="accent1"/>
                </a:solidFill>
                <a:latin typeface="Times New Roman" panose="02020603050405020304" pitchFamily="18" charset="0"/>
                <a:cs typeface="Times New Roman" panose="02020603050405020304" pitchFamily="18" charset="0"/>
              </a:rPr>
              <a:t>Note: </a:t>
            </a:r>
            <a:r>
              <a:rPr lang="en-US" b="1" i="1" u="sng" cap="none" dirty="0">
                <a:latin typeface="Bahnschrift SemiBold" panose="020B0502040204020203" pitchFamily="34" charset="0"/>
              </a:rPr>
              <a:t>Dynamic IP address means least time is fixed for allocation of IP addresses, if client don’t send request for renewal of IP address DHCP takes back that IP and allocate it to other client.</a:t>
            </a:r>
            <a:endParaRPr lang="en-US" b="1" i="1" u="sng" cap="none" dirty="0">
              <a:latin typeface="Bahnschrift SemiBold" panose="020B0502040204020203" pitchFamily="34" charset="0"/>
            </a:endParaRPr>
          </a:p>
          <a:p>
            <a:pPr marL="285750" indent="-285750" algn="l">
              <a:buFont typeface="Wingdings" panose="05000000000000000000" pitchFamily="2" charset="2"/>
              <a:buChar char="q"/>
            </a:pPr>
            <a:r>
              <a:rPr lang="en-US" cap="none" dirty="0">
                <a:latin typeface="Bahnschrift SemiBold" panose="020B0502040204020203" pitchFamily="34" charset="0"/>
              </a:rPr>
              <a:t> DHCP’s IP addresses range is called scope. It means once the classes are defined in DHCP server it will allocate addresses to all other clients according to the class assigned to DHCP. In </a:t>
            </a:r>
            <a:r>
              <a:rPr lang="en-US" cap="none" dirty="0" err="1">
                <a:latin typeface="Bahnschrift SemiBold" panose="020B0502040204020203" pitchFamily="34" charset="0"/>
              </a:rPr>
              <a:t>wifi</a:t>
            </a:r>
            <a:r>
              <a:rPr lang="en-US" cap="none" dirty="0">
                <a:latin typeface="Bahnschrift SemiBold" panose="020B0502040204020203" pitchFamily="34" charset="0"/>
              </a:rPr>
              <a:t> devices scope is fixed by companies.</a:t>
            </a:r>
            <a:endParaRPr lang="en-US" cap="none" dirty="0">
              <a:latin typeface="Bahnschrift SemiBold" panose="020B0502040204020203" pitchFamily="34" charset="0"/>
            </a:endParaRPr>
          </a:p>
          <a:p>
            <a:pPr marL="285750" indent="-285750" algn="l">
              <a:buFont typeface="Wingdings" panose="05000000000000000000" pitchFamily="2" charset="2"/>
              <a:buChar char="q"/>
            </a:pPr>
            <a:r>
              <a:rPr lang="en-US" cap="none" dirty="0">
                <a:latin typeface="Bahnschrift SemiBold" panose="020B0502040204020203" pitchFamily="34" charset="0"/>
              </a:rPr>
              <a:t>Boot P is another method to allocate IP, but mac addresses must be entered manually in Boot P.</a:t>
            </a:r>
            <a:endParaRPr lang="en-US" cap="none" dirty="0">
              <a:latin typeface="Bahnschrift SemiBold" panose="020B0502040204020203" pitchFamily="34" charset="0"/>
            </a:endParaRPr>
          </a:p>
          <a:p>
            <a:pPr marL="285750" indent="-285750">
              <a:buFont typeface="Wingdings" panose="05000000000000000000" pitchFamily="2" charset="2"/>
              <a:buChar char="q"/>
            </a:pPr>
            <a:endParaRPr lang="en-US" cap="none" dirty="0">
              <a:latin typeface="Bahnschrift SemiBold"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body" sz="half" idx="2"/>
          </p:nvPr>
        </p:nvSpPr>
        <p:spPr>
          <a:xfrm>
            <a:off x="433388" y="422275"/>
            <a:ext cx="10394950" cy="4322763"/>
          </a:xfrm>
        </p:spPr>
        <p:txBody>
          <a:bodyPr/>
          <a:lstStyle/>
          <a:p>
            <a:pPr marL="285750" indent="-285750" algn="l">
              <a:buFont typeface="Wingdings" panose="05000000000000000000" pitchFamily="2" charset="2"/>
              <a:buChar char="q"/>
            </a:pPr>
            <a:r>
              <a:rPr lang="en-US" cap="none" dirty="0">
                <a:latin typeface="Bahnschrift SemiBold" panose="020B0502040204020203" pitchFamily="34" charset="0"/>
              </a:rPr>
              <a:t>DHCP is a dynamic Boot P. </a:t>
            </a:r>
            <a:endParaRPr lang="en-US" cap="none" dirty="0">
              <a:latin typeface="Bahnschrift SemiBold" panose="020B0502040204020203" pitchFamily="34" charset="0"/>
            </a:endParaRPr>
          </a:p>
          <a:p>
            <a:pPr algn="l"/>
            <a:r>
              <a:rPr lang="en-US" cap="none" dirty="0">
                <a:latin typeface="Bahnschrift SemiBold" panose="020B0502040204020203" pitchFamily="34" charset="0"/>
              </a:rPr>
              <a:t>       DHCP server can provide</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IP Addresses</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Subnet mask</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Domain Name</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Default Gateway</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DNS server address</a:t>
            </a:r>
            <a:endParaRPr lang="en-US" cap="none" dirty="0">
              <a:latin typeface="Bahnschrift SemiBold" panose="020B0502040204020203" pitchFamily="34" charset="0"/>
            </a:endParaRPr>
          </a:p>
          <a:p>
            <a:pPr marL="285750" indent="-285750" algn="l">
              <a:buFont typeface="Wingdings" panose="05000000000000000000" pitchFamily="2" charset="2"/>
              <a:buChar char="§"/>
            </a:pPr>
            <a:r>
              <a:rPr lang="en-US" cap="none" dirty="0">
                <a:latin typeface="Bahnschrift SemiBold" panose="020B0502040204020203" pitchFamily="34" charset="0"/>
              </a:rPr>
              <a:t>Windows Naming Server</a:t>
            </a:r>
            <a:endParaRPr lang="en-US" cap="none" dirty="0">
              <a:latin typeface="Bahnschrift SemiBol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460492" y="236698"/>
            <a:ext cx="10394729" cy="5130431"/>
          </a:xfrm>
        </p:spPr>
        <p:txBody>
          <a:bodyPr>
            <a:normAutofit/>
          </a:bodyPr>
          <a:lstStyle/>
          <a:p>
            <a:pPr algn="l"/>
            <a:r>
              <a:rPr lang="en-US" sz="3600" b="1" cap="none" dirty="0">
                <a:latin typeface="Algerian" panose="04020705040A02060702" pitchFamily="82" charset="0"/>
              </a:rPr>
              <a:t>On Transport layer it uses UDP (employs connectionless service model)</a:t>
            </a:r>
            <a:endParaRPr lang="en-US" sz="3600" b="1" cap="none" dirty="0">
              <a:latin typeface="Algerian" panose="04020705040A02060702" pitchFamily="82" charset="0"/>
            </a:endParaRPr>
          </a:p>
          <a:p>
            <a:pPr algn="ctr"/>
            <a:r>
              <a:rPr lang="en-US" sz="3600" b="1" cap="none" dirty="0">
                <a:latin typeface="Algerian" panose="04020705040A02060702" pitchFamily="82" charset="0"/>
              </a:rPr>
              <a:t>Destination Port </a:t>
            </a:r>
            <a:r>
              <a:rPr lang="en-US" sz="3600" b="1" cap="none" dirty="0">
                <a:latin typeface="Algerian" panose="04020705040A02060702" pitchFamily="82" charset="0"/>
                <a:sym typeface="+mn-ea"/>
              </a:rPr>
              <a:t>used by DHCP server is</a:t>
            </a:r>
            <a:r>
              <a:rPr lang="en-US" sz="3600" b="1" cap="none" dirty="0">
                <a:latin typeface="Algerian" panose="04020705040A02060702" pitchFamily="82" charset="0"/>
              </a:rPr>
              <a:t> 67 </a:t>
            </a:r>
            <a:endParaRPr lang="en-US" sz="3600" b="1" cap="none" dirty="0">
              <a:latin typeface="Algerian" panose="04020705040A02060702" pitchFamily="82" charset="0"/>
            </a:endParaRPr>
          </a:p>
          <a:p>
            <a:r>
              <a:rPr lang="en-US" sz="3600" b="1" cap="none" dirty="0">
                <a:latin typeface="Algerian" panose="04020705040A02060702" pitchFamily="82" charset="0"/>
                <a:sym typeface="+mn-ea"/>
              </a:rPr>
              <a:t>Port used by DHCP Client is</a:t>
            </a:r>
            <a:r>
              <a:rPr lang="en-US" sz="3600" b="1" cap="none" dirty="0">
                <a:latin typeface="Algerian" panose="04020705040A02060702" pitchFamily="82" charset="0"/>
              </a:rPr>
              <a:t> 68 </a:t>
            </a:r>
            <a:endParaRPr lang="en-US" sz="3600" b="1" cap="none"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12035"/>
            <a:ext cx="10396902" cy="1266026"/>
          </a:xfrm>
        </p:spPr>
        <p:txBody>
          <a:bodyPr/>
          <a:lstStyle/>
          <a:p>
            <a:r>
              <a:rPr lang="en-US" dirty="0"/>
              <a:t>DORA PROCESS</a:t>
            </a:r>
            <a:endParaRPr lang="en-US" dirty="0"/>
          </a:p>
        </p:txBody>
      </p:sp>
      <p:sp>
        <p:nvSpPr>
          <p:cNvPr id="3" name="Text Placeholder 2"/>
          <p:cNvSpPr>
            <a:spLocks noGrp="1"/>
          </p:cNvSpPr>
          <p:nvPr>
            <p:ph type="body" sz="half" idx="2"/>
          </p:nvPr>
        </p:nvSpPr>
        <p:spPr>
          <a:xfrm>
            <a:off x="685779" y="1351722"/>
            <a:ext cx="10394729" cy="4028217"/>
          </a:xfrm>
        </p:spPr>
        <p:txBody>
          <a:bodyPr>
            <a:normAutofit/>
          </a:bodyPr>
          <a:lstStyle/>
          <a:p>
            <a:r>
              <a:rPr lang="en-US" cap="none" dirty="0">
                <a:latin typeface="Bahnschrift SemiBold" panose="020B0502040204020203" pitchFamily="34" charset="0"/>
              </a:rPr>
              <a:t>When a computer or other device connects to a network, the </a:t>
            </a:r>
            <a:r>
              <a:rPr lang="en-US" b="1" cap="none" dirty="0">
                <a:latin typeface="Bahnschrift SemiBold" panose="020B0502040204020203" pitchFamily="34" charset="0"/>
              </a:rPr>
              <a:t>DHCP </a:t>
            </a:r>
            <a:r>
              <a:rPr lang="en-US" cap="none" dirty="0">
                <a:latin typeface="Bahnschrift SemiBold" panose="020B0502040204020203" pitchFamily="34" charset="0"/>
              </a:rPr>
              <a:t>client software sends a broadcast query requesting the necessary information. DHCP</a:t>
            </a:r>
            <a:r>
              <a:rPr lang="en-US" b="1" cap="none" dirty="0">
                <a:latin typeface="Bahnschrift SemiBold" panose="020B0502040204020203" pitchFamily="34" charset="0"/>
              </a:rPr>
              <a:t> process</a:t>
            </a:r>
            <a:r>
              <a:rPr lang="en-US" cap="none" dirty="0">
                <a:latin typeface="Bahnschrift SemiBold" panose="020B0502040204020203" pitchFamily="34" charset="0"/>
              </a:rPr>
              <a:t> goes through 4 stages while assigning an </a:t>
            </a:r>
            <a:r>
              <a:rPr lang="en-US" cap="none" dirty="0" err="1">
                <a:latin typeface="Bahnschrift SemiBold" panose="020B0502040204020203" pitchFamily="34" charset="0"/>
              </a:rPr>
              <a:t>ip</a:t>
            </a:r>
            <a:r>
              <a:rPr lang="en-US" cap="none" dirty="0">
                <a:latin typeface="Bahnschrift SemiBold" panose="020B0502040204020203" pitchFamily="34" charset="0"/>
              </a:rPr>
              <a:t> address to the client. these stages are often abbreviated as </a:t>
            </a:r>
            <a:r>
              <a:rPr lang="en-US" b="1" cap="none" dirty="0">
                <a:latin typeface="Bahnschrift SemiBold" panose="020B0502040204020203" pitchFamily="34" charset="0"/>
              </a:rPr>
              <a:t>DORA</a:t>
            </a:r>
            <a:endParaRPr lang="en-US" b="1" cap="none" dirty="0">
              <a:latin typeface="Bahnschrift SemiBold" panose="020B0502040204020203" pitchFamily="34" charset="0"/>
            </a:endParaRPr>
          </a:p>
          <a:p>
            <a:r>
              <a:rPr lang="en-US" b="1" cap="none" dirty="0">
                <a:solidFill>
                  <a:schemeClr val="accent1"/>
                </a:solidFill>
                <a:latin typeface="Bahnschrift SemiBold" panose="020B0502040204020203" pitchFamily="34" charset="0"/>
              </a:rPr>
              <a:t>D </a:t>
            </a:r>
            <a:r>
              <a:rPr lang="en-US" b="1" cap="none" dirty="0">
                <a:latin typeface="Bahnschrift SemiBold" panose="020B0502040204020203" pitchFamily="34" charset="0"/>
              </a:rPr>
              <a:t>for</a:t>
            </a:r>
            <a:r>
              <a:rPr lang="en-US" cap="none" dirty="0">
                <a:latin typeface="Bahnschrift SemiBold" panose="020B0502040204020203" pitchFamily="34" charset="0"/>
              </a:rPr>
              <a:t> discovery,</a:t>
            </a:r>
            <a:endParaRPr lang="en-US" cap="none" dirty="0">
              <a:latin typeface="Bahnschrift SemiBold" panose="020B0502040204020203" pitchFamily="34" charset="0"/>
            </a:endParaRPr>
          </a:p>
          <a:p>
            <a:r>
              <a:rPr lang="en-US" b="1" cap="none" dirty="0">
                <a:solidFill>
                  <a:schemeClr val="accent1"/>
                </a:solidFill>
                <a:latin typeface="Bahnschrift SemiBold" panose="020B0502040204020203" pitchFamily="34" charset="0"/>
              </a:rPr>
              <a:t>O</a:t>
            </a:r>
            <a:r>
              <a:rPr lang="en-US" cap="none" dirty="0">
                <a:latin typeface="Bahnschrift SemiBold" panose="020B0502040204020203" pitchFamily="34" charset="0"/>
              </a:rPr>
              <a:t>  for offer, </a:t>
            </a:r>
            <a:endParaRPr lang="en-US" cap="none" dirty="0">
              <a:latin typeface="Bahnschrift SemiBold" panose="020B0502040204020203" pitchFamily="34" charset="0"/>
            </a:endParaRPr>
          </a:p>
          <a:p>
            <a:r>
              <a:rPr lang="en-US" b="1" cap="none" dirty="0">
                <a:solidFill>
                  <a:schemeClr val="accent1"/>
                </a:solidFill>
                <a:latin typeface="Bahnschrift SemiBold" panose="020B0502040204020203" pitchFamily="34" charset="0"/>
              </a:rPr>
              <a:t>R</a:t>
            </a:r>
            <a:r>
              <a:rPr lang="en-US" cap="none" dirty="0">
                <a:latin typeface="Bahnschrift SemiBold" panose="020B0502040204020203" pitchFamily="34" charset="0"/>
              </a:rPr>
              <a:t> for request, </a:t>
            </a:r>
            <a:endParaRPr lang="en-US" cap="none" dirty="0">
              <a:latin typeface="Bahnschrift SemiBold" panose="020B0502040204020203" pitchFamily="34" charset="0"/>
            </a:endParaRPr>
          </a:p>
          <a:p>
            <a:r>
              <a:rPr lang="en-US" b="1" cap="none" dirty="0">
                <a:solidFill>
                  <a:schemeClr val="accent1"/>
                </a:solidFill>
                <a:latin typeface="Bahnschrift SemiBold" panose="020B0502040204020203" pitchFamily="34" charset="0"/>
              </a:rPr>
              <a:t>A</a:t>
            </a:r>
            <a:r>
              <a:rPr lang="en-US" cap="none" dirty="0">
                <a:latin typeface="Bahnschrift SemiBold" panose="020B0502040204020203" pitchFamily="34" charset="0"/>
              </a:rPr>
              <a:t> for acknowledgement.</a:t>
            </a:r>
            <a:endParaRPr lang="en-US" cap="none" dirty="0">
              <a:latin typeface="Bahnschrift SemiBol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2766"/>
            <a:ext cx="9346095" cy="618877"/>
          </a:xfrm>
        </p:spPr>
        <p:txBody>
          <a:bodyPr>
            <a:normAutofit/>
          </a:bodyPr>
          <a:lstStyle/>
          <a:p>
            <a:r>
              <a:rPr lang="en-US" sz="2400" dirty="0"/>
              <a:t>Dora process</a:t>
            </a:r>
            <a:endParaRPr lang="en-US" sz="2400" dirty="0"/>
          </a:p>
        </p:txBody>
      </p:sp>
      <p:graphicFrame>
        <p:nvGraphicFramePr>
          <p:cNvPr id="4" name="Table 4"/>
          <p:cNvGraphicFramePr>
            <a:graphicFrameLocks noGrp="1"/>
          </p:cNvGraphicFramePr>
          <p:nvPr/>
        </p:nvGraphicFramePr>
        <p:xfrm>
          <a:off x="1713948" y="808384"/>
          <a:ext cx="8128000" cy="4414049"/>
        </p:xfrm>
        <a:graphic>
          <a:graphicData uri="http://schemas.openxmlformats.org/drawingml/2006/table">
            <a:tbl>
              <a:tblPr firstRow="1" bandRow="1">
                <a:tableStyleId>{5C22544A-7EE6-4342-B048-85BDC9FD1C3A}</a:tableStyleId>
              </a:tblPr>
              <a:tblGrid>
                <a:gridCol w="4064000"/>
                <a:gridCol w="4064000"/>
              </a:tblGrid>
              <a:tr h="569842">
                <a:tc>
                  <a:txBody>
                    <a:bodyPr/>
                    <a:lstStyle/>
                    <a:p>
                      <a:pPr algn="ctr"/>
                      <a:r>
                        <a:rPr lang="en-US" dirty="0">
                          <a:latin typeface="Bahnschrift SemiBold" panose="020B0502040204020203" pitchFamily="34" charset="0"/>
                        </a:rPr>
                        <a:t>DHCP MESSAGE</a:t>
                      </a:r>
                      <a:endParaRPr lang="en-US" dirty="0">
                        <a:latin typeface="Bahnschrift SemiBold" panose="020B0502040204020203" pitchFamily="34" charset="0"/>
                      </a:endParaRPr>
                    </a:p>
                  </a:txBody>
                  <a:tcPr/>
                </a:tc>
                <a:tc>
                  <a:txBody>
                    <a:bodyPr/>
                    <a:lstStyle/>
                    <a:p>
                      <a:pPr algn="ctr"/>
                      <a:r>
                        <a:rPr lang="en-US" dirty="0">
                          <a:latin typeface="Bahnschrift SemiBold" panose="020B0502040204020203" pitchFamily="34" charset="0"/>
                        </a:rPr>
                        <a:t>Description</a:t>
                      </a:r>
                      <a:endParaRPr lang="en-US" dirty="0">
                        <a:latin typeface="Bahnschrift SemiBold" panose="020B0502040204020203" pitchFamily="34" charset="0"/>
                      </a:endParaRPr>
                    </a:p>
                  </a:txBody>
                  <a:tcPr/>
                </a:tc>
              </a:tr>
              <a:tr h="969550">
                <a:tc>
                  <a:txBody>
                    <a:bodyPr/>
                    <a:lstStyle/>
                    <a:p>
                      <a:r>
                        <a:rPr lang="en-US" dirty="0">
                          <a:latin typeface="Bahnschrift SemiBold" panose="020B0502040204020203" pitchFamily="34" charset="0"/>
                        </a:rPr>
                        <a:t>DHCP Discover </a:t>
                      </a:r>
                      <a:endParaRPr lang="en-US" dirty="0">
                        <a:latin typeface="Bahnschrift SemiBold" panose="020B0502040204020203" pitchFamily="34" charset="0"/>
                      </a:endParaRPr>
                    </a:p>
                  </a:txBody>
                  <a:tcPr/>
                </a:tc>
                <a:tc>
                  <a:txBody>
                    <a:bodyPr/>
                    <a:lstStyle/>
                    <a:p>
                      <a:r>
                        <a:rPr lang="en-US" sz="1400" dirty="0">
                          <a:latin typeface="Bahnschrift SemiBold" panose="020B0502040204020203" pitchFamily="34" charset="0"/>
                        </a:rPr>
                        <a:t>UDP broadcast from DHCP client to locate available server</a:t>
                      </a:r>
                      <a:endParaRPr lang="en-US" sz="1400" dirty="0">
                        <a:latin typeface="Bahnschrift SemiBold" panose="020B0502040204020203" pitchFamily="34" charset="0"/>
                      </a:endParaRPr>
                    </a:p>
                    <a:p>
                      <a:r>
                        <a:rPr lang="en-US" sz="1400" dirty="0">
                          <a:latin typeface="Bahnschrift SemiBold" panose="020B0502040204020203" pitchFamily="34" charset="0"/>
                        </a:rPr>
                        <a:t>Layer 2 broadcast FF:FF:FF:FF:FF:FF</a:t>
                      </a:r>
                      <a:endParaRPr lang="en-US" sz="1400" dirty="0">
                        <a:latin typeface="Bahnschrift SemiBold" panose="020B0502040204020203" pitchFamily="34" charset="0"/>
                      </a:endParaRPr>
                    </a:p>
                    <a:p>
                      <a:r>
                        <a:rPr lang="en-US" sz="1400" dirty="0">
                          <a:latin typeface="Bahnschrift SemiBold" panose="020B0502040204020203" pitchFamily="34" charset="0"/>
                        </a:rPr>
                        <a:t>Layer 3 broadcast 255.255.255.255</a:t>
                      </a:r>
                      <a:endParaRPr lang="en-US" sz="1400" dirty="0">
                        <a:latin typeface="Bahnschrift SemiBold" panose="020B0502040204020203" pitchFamily="34" charset="0"/>
                      </a:endParaRPr>
                    </a:p>
                  </a:txBody>
                  <a:tcPr/>
                </a:tc>
              </a:tr>
              <a:tr h="118848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Bahnschrift SemiBold" panose="020B0502040204020203" pitchFamily="34" charset="0"/>
                        </a:rPr>
                        <a:t>DHCP Offer </a:t>
                      </a:r>
                      <a:endParaRPr lang="en-US" dirty="0">
                        <a:latin typeface="Bahnschrift SemiBold" panose="020B0502040204020203" pitchFamily="34" charset="0"/>
                      </a:endParaRPr>
                    </a:p>
                    <a:p>
                      <a:endParaRPr lang="en-US" dirty="0">
                        <a:latin typeface="Bahnschrift SemiBold" panose="020B0502040204020203" pitchFamily="34" charset="0"/>
                      </a:endParaRPr>
                    </a:p>
                  </a:txBody>
                  <a:tcPr/>
                </a:tc>
                <a:tc>
                  <a:txBody>
                    <a:bodyPr/>
                    <a:lstStyle/>
                    <a:p>
                      <a:r>
                        <a:rPr lang="en-US" sz="1400" dirty="0">
                          <a:latin typeface="Bahnschrift SemiBold" panose="020B0502040204020203" pitchFamily="34" charset="0"/>
                        </a:rPr>
                        <a:t>DHCP server to client in response for DHCP discover with offer of configuration parameters(IP address of DHCP server offer IP, Mac address of client ,subnet mask, lease length)</a:t>
                      </a:r>
                      <a:endParaRPr lang="en-US" sz="1400" dirty="0">
                        <a:latin typeface="Bahnschrift SemiBold" panose="020B0502040204020203" pitchFamily="34" charset="0"/>
                      </a:endParaRPr>
                    </a:p>
                  </a:txBody>
                  <a:tcPr/>
                </a:tc>
              </a:tr>
              <a:tr h="8430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Bahnschrift SemiBold" panose="020B0502040204020203" pitchFamily="34" charset="0"/>
                        </a:rPr>
                        <a:t>DHCP Request </a:t>
                      </a:r>
                      <a:endParaRPr lang="en-US" dirty="0">
                        <a:latin typeface="Bahnschrift SemiBold" panose="020B0502040204020203" pitchFamily="34" charset="0"/>
                      </a:endParaRPr>
                    </a:p>
                    <a:p>
                      <a:endParaRPr lang="en-US" dirty="0">
                        <a:latin typeface="Bahnschrift SemiBold" panose="020B0502040204020203" pitchFamily="34" charset="0"/>
                      </a:endParaRPr>
                    </a:p>
                  </a:txBody>
                  <a:tcPr/>
                </a:tc>
                <a:tc>
                  <a:txBody>
                    <a:bodyPr/>
                    <a:lstStyle/>
                    <a:p>
                      <a:r>
                        <a:rPr lang="en-US" sz="1400" dirty="0">
                          <a:latin typeface="Bahnschrift SemiBold" panose="020B0502040204020203" pitchFamily="34" charset="0"/>
                        </a:rPr>
                        <a:t>Client then broadcast to server, a DHCP request message assigned for  offer, IP address and possible other info</a:t>
                      </a:r>
                      <a:endParaRPr lang="en-US" sz="1400" dirty="0">
                        <a:latin typeface="Bahnschrift SemiBold" panose="020B0502040204020203" pitchFamily="34" charset="0"/>
                      </a:endParaRPr>
                    </a:p>
                  </a:txBody>
                  <a:tcPr/>
                </a:tc>
              </a:tr>
              <a:tr h="84308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Bahnschrift SemiBold" panose="020B0502040204020203" pitchFamily="34" charset="0"/>
                        </a:rPr>
                        <a:t>DHCP Acknowledge </a:t>
                      </a:r>
                      <a:endParaRPr lang="en-US" dirty="0">
                        <a:latin typeface="Bahnschrift SemiBold" panose="020B0502040204020203" pitchFamily="34" charset="0"/>
                      </a:endParaRPr>
                    </a:p>
                    <a:p>
                      <a:endParaRPr lang="en-US" dirty="0">
                        <a:latin typeface="Bahnschrift SemiBold" panose="020B0502040204020203" pitchFamily="34" charset="0"/>
                      </a:endParaRPr>
                    </a:p>
                  </a:txBody>
                  <a:tcPr/>
                </a:tc>
                <a:tc>
                  <a:txBody>
                    <a:bodyPr/>
                    <a:lstStyle/>
                    <a:p>
                      <a:r>
                        <a:rPr lang="en-US" sz="1400" dirty="0">
                          <a:latin typeface="Bahnschrift SemiBold" panose="020B0502040204020203" pitchFamily="34" charset="0"/>
                        </a:rPr>
                        <a:t>Server to client with configuration parameter including committed network address</a:t>
                      </a:r>
                      <a:endParaRPr lang="en-US" sz="1400" dirty="0">
                        <a:latin typeface="Bahnschrift SemiBold" panose="020B0502040204020203" pitchFamily="34" charset="0"/>
                      </a:endParaRP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0</TotalTime>
  <Words>6091</Words>
  <Application>WPS Presentation</Application>
  <PresentationFormat>Widescreen</PresentationFormat>
  <Paragraphs>204</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Algerian</vt:lpstr>
      <vt:lpstr>Gabriola</vt:lpstr>
      <vt:lpstr>Times New Roman</vt:lpstr>
      <vt:lpstr>Bahnschrift SemiBold</vt:lpstr>
      <vt:lpstr>Impact</vt:lpstr>
      <vt:lpstr>Microsoft YaHei</vt:lpstr>
      <vt:lpstr>Arial Unicode MS</vt:lpstr>
      <vt:lpstr>Calibri</vt:lpstr>
      <vt:lpstr>Bahnschrift</vt:lpstr>
      <vt:lpstr>Bahnschrift Condensed</vt:lpstr>
      <vt:lpstr>Bahnschrift SemiBold SemiCondensed</vt:lpstr>
      <vt:lpstr>Bahnschrift SemiBold Condensed</vt:lpstr>
      <vt:lpstr>Wingdings</vt:lpstr>
      <vt:lpstr>Main Event</vt:lpstr>
      <vt:lpstr>DHCP SERVER configration</vt:lpstr>
      <vt:lpstr>dhcp</vt:lpstr>
      <vt:lpstr>PowerPoint 演示文稿</vt:lpstr>
      <vt:lpstr>Lets have look how dhcp works</vt:lpstr>
      <vt:lpstr>dhcp</vt:lpstr>
      <vt:lpstr>PowerPoint 演示文稿</vt:lpstr>
      <vt:lpstr>PowerPoint 演示文稿</vt:lpstr>
      <vt:lpstr>DORA PROCESS</vt:lpstr>
      <vt:lpstr>Dora process</vt:lpstr>
      <vt:lpstr>Commands for DHCP configration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DHCP SERVER configration</dc:title>
  <dc:creator>Iqra Hussain</dc:creator>
  <cp:lastModifiedBy>Daima Khan</cp:lastModifiedBy>
  <cp:revision>48</cp:revision>
  <dcterms:created xsi:type="dcterms:W3CDTF">2020-05-10T04:18:00Z</dcterms:created>
  <dcterms:modified xsi:type="dcterms:W3CDTF">2022-05-19T17:42:45Z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1510BADC7AE141A0939C32B9AD39B711</vt:lpwstr>
  </property>
  <property fmtid="{D5CDD505-2E9C-101B-9397-08002B2CF9AE}" pid="3" name="KSOProductBuildVer">
    <vt:lpwstr>1033-11.2.0.11042</vt:lpwstr>
  </property>
</Properties>
</file>