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4" r:id="rId4"/>
    <p:sldId id="265" r:id="rId5"/>
    <p:sldId id="257" r:id="rId6"/>
    <p:sldId id="266" r:id="rId7"/>
    <p:sldId id="258" r:id="rId8"/>
    <p:sldId id="267" r:id="rId9"/>
    <p:sldId id="259" r:id="rId10"/>
    <p:sldId id="268" r:id="rId11"/>
    <p:sldId id="260" r:id="rId12"/>
    <p:sldId id="261" r:id="rId13"/>
    <p:sldId id="27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5"/>
          <p:cNvSpPr txBox="1"/>
          <p:nvPr/>
        </p:nvSpPr>
        <p:spPr>
          <a:xfrm>
            <a:off x="1282700" y="3709988"/>
            <a:ext cx="9626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YSTEM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&amp; 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ETWORK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DMINISTRATION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41" name="直接连接符 6"/>
          <p:cNvCxnSpPr/>
          <p:nvPr/>
        </p:nvCxnSpPr>
        <p:spPr>
          <a:xfrm>
            <a:off x="1100138" y="5084763"/>
            <a:ext cx="999172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71563" y="1949450"/>
            <a:ext cx="10020300" cy="1861185"/>
            <a:chOff x="1071595" y="1950074"/>
            <a:chExt cx="10020475" cy="1861730"/>
          </a:xfrm>
        </p:grpSpPr>
        <p:sp>
          <p:nvSpPr>
            <p:cNvPr id="43" name="文本框 4"/>
            <p:cNvSpPr txBox="1"/>
            <p:nvPr/>
          </p:nvSpPr>
          <p:spPr>
            <a:xfrm>
              <a:off x="2255239" y="1950074"/>
              <a:ext cx="7681522" cy="18617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1500" dirty="0">
                  <a:solidFill>
                    <a:srgbClr val="FDDA1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L</a:t>
              </a:r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I</a:t>
              </a:r>
              <a:r>
                <a:rPr lang="en-US" altLang="zh-CN" sz="11500" dirty="0">
                  <a:solidFill>
                    <a:srgbClr val="FDDA1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N</a:t>
              </a:r>
              <a:r>
                <a:rPr lang="en-US" altLang="zh-CN" sz="11500" dirty="0">
                  <a:solidFill>
                    <a:schemeClr val="bg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U</a:t>
              </a:r>
              <a:r>
                <a:rPr lang="en-US" altLang="zh-CN" sz="11500" dirty="0">
                  <a:solidFill>
                    <a:srgbClr val="FDDA1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X</a:t>
              </a:r>
              <a:endParaRPr lang="en-US" altLang="zh-CN" sz="11500" dirty="0">
                <a:solidFill>
                  <a:srgbClr val="FDDA11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grpSp>
          <p:nvGrpSpPr>
            <p:cNvPr id="44" name="组合 40"/>
            <p:cNvGrpSpPr/>
            <p:nvPr/>
          </p:nvGrpSpPr>
          <p:grpSpPr>
            <a:xfrm>
              <a:off x="1071595" y="2026754"/>
              <a:ext cx="10020475" cy="1647505"/>
              <a:chOff x="1071595" y="2026754"/>
              <a:chExt cx="10020475" cy="1647505"/>
            </a:xfrm>
          </p:grpSpPr>
          <p:cxnSp>
            <p:nvCxnSpPr>
              <p:cNvPr id="45" name="直接连接符 3"/>
              <p:cNvCxnSpPr/>
              <p:nvPr/>
            </p:nvCxnSpPr>
            <p:spPr>
              <a:xfrm>
                <a:off x="1100170" y="2026270"/>
                <a:ext cx="9991900" cy="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7"/>
              <p:cNvCxnSpPr/>
              <p:nvPr/>
            </p:nvCxnSpPr>
            <p:spPr>
              <a:xfrm>
                <a:off x="1071595" y="3674015"/>
                <a:ext cx="999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直接连接符 8"/>
          <p:cNvCxnSpPr/>
          <p:nvPr/>
        </p:nvCxnSpPr>
        <p:spPr>
          <a:xfrm>
            <a:off x="1071563" y="4435475"/>
            <a:ext cx="99917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9"/>
          <p:cNvSpPr txBox="1"/>
          <p:nvPr/>
        </p:nvSpPr>
        <p:spPr>
          <a:xfrm>
            <a:off x="2493963" y="4416425"/>
            <a:ext cx="720407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dirty="0">
                <a:solidFill>
                  <a:srgbClr val="FDDA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Lecture 3 &amp; 4 by : Daima Nazim .</a:t>
            </a:r>
            <a:endParaRPr lang="en-US" altLang="zh-CN" dirty="0">
              <a:solidFill>
                <a:srgbClr val="FDDA1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rgbClr val="FDDA1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Topic : Management In Linux Environment</a:t>
            </a:r>
            <a:endParaRPr lang="en-US" altLang="zh-CN" dirty="0">
              <a:solidFill>
                <a:srgbClr val="FDDA1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9" name="组合 30"/>
          <p:cNvGrpSpPr/>
          <p:nvPr/>
        </p:nvGrpSpPr>
        <p:grpSpPr>
          <a:xfrm>
            <a:off x="9044305" y="6024563"/>
            <a:ext cx="2840038" cy="1671637"/>
            <a:chOff x="8994097" y="6033927"/>
            <a:chExt cx="2840467" cy="1671016"/>
          </a:xfrm>
        </p:grpSpPr>
        <p:sp>
          <p:nvSpPr>
            <p:cNvPr id="50" name="直角三角形 13"/>
            <p:cNvSpPr/>
            <p:nvPr/>
          </p:nvSpPr>
          <p:spPr>
            <a:xfrm rot="8100000">
              <a:off x="8994097" y="6040275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直角三角形 14"/>
            <p:cNvSpPr/>
            <p:nvPr/>
          </p:nvSpPr>
          <p:spPr>
            <a:xfrm rot="8100000">
              <a:off x="10170613" y="6033927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2" name="直接连接符 16"/>
            <p:cNvCxnSpPr/>
            <p:nvPr/>
          </p:nvCxnSpPr>
          <p:spPr>
            <a:xfrm>
              <a:off x="9237022" y="6284659"/>
              <a:ext cx="589051" cy="588743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17"/>
            <p:cNvCxnSpPr>
              <a:stCxn id="51" idx="1"/>
            </p:cNvCxnSpPr>
            <p:nvPr/>
          </p:nvCxnSpPr>
          <p:spPr>
            <a:xfrm flipH="1">
              <a:off x="10988298" y="6278311"/>
              <a:ext cx="603341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27"/>
            <p:cNvCxnSpPr>
              <a:stCxn id="51" idx="3"/>
            </p:cNvCxnSpPr>
            <p:nvPr/>
          </p:nvCxnSpPr>
          <p:spPr>
            <a:xfrm flipH="1">
              <a:off x="9826073" y="6278311"/>
              <a:ext cx="587464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31"/>
          <p:cNvGrpSpPr/>
          <p:nvPr/>
        </p:nvGrpSpPr>
        <p:grpSpPr>
          <a:xfrm flipH="1" flipV="1">
            <a:off x="349250" y="-841375"/>
            <a:ext cx="10114916" cy="7109777"/>
            <a:chOff x="1718120" y="597811"/>
            <a:chExt cx="10116444" cy="7107132"/>
          </a:xfrm>
        </p:grpSpPr>
        <p:sp>
          <p:nvSpPr>
            <p:cNvPr id="56" name="直角三角形 32"/>
            <p:cNvSpPr/>
            <p:nvPr/>
          </p:nvSpPr>
          <p:spPr>
            <a:xfrm rot="8100000">
              <a:off x="8994097" y="6040275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直角三角形 33"/>
            <p:cNvSpPr/>
            <p:nvPr/>
          </p:nvSpPr>
          <p:spPr>
            <a:xfrm rot="8100000">
              <a:off x="10170613" y="6033927"/>
              <a:ext cx="1663951" cy="1664668"/>
            </a:xfrm>
            <a:prstGeom prst="rtTriangle">
              <a:avLst/>
            </a:prstGeom>
            <a:solidFill>
              <a:srgbClr val="FDD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8" name="直接连接符 34"/>
            <p:cNvCxnSpPr>
              <a:stCxn id="51" idx="3"/>
            </p:cNvCxnSpPr>
            <p:nvPr/>
          </p:nvCxnSpPr>
          <p:spPr>
            <a:xfrm>
              <a:off x="1718120" y="597811"/>
              <a:ext cx="589051" cy="588744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35"/>
            <p:cNvCxnSpPr>
              <a:stCxn id="57" idx="1"/>
            </p:cNvCxnSpPr>
            <p:nvPr/>
          </p:nvCxnSpPr>
          <p:spPr>
            <a:xfrm flipH="1">
              <a:off x="10988298" y="6278311"/>
              <a:ext cx="603341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36"/>
            <p:cNvCxnSpPr>
              <a:stCxn id="57" idx="3"/>
            </p:cNvCxnSpPr>
            <p:nvPr/>
          </p:nvCxnSpPr>
          <p:spPr>
            <a:xfrm flipH="1">
              <a:off x="9826073" y="6278311"/>
              <a:ext cx="587464" cy="595091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Content Placeholder 8"/>
          <p:cNvGraphicFramePr/>
          <p:nvPr>
            <p:ph idx="1"/>
          </p:nvPr>
        </p:nvGraphicFramePr>
        <p:xfrm>
          <a:off x="538480" y="1278255"/>
          <a:ext cx="11243310" cy="5165725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4927600"/>
                <a:gridCol w="6315710"/>
              </a:tblGrid>
              <a:tr h="765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passwd --status 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verify account status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63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cat /etc/passwd | grep username 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see user home directory &amp; other related info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-d /directoryname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change directory of user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64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useradd  -u 1003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create a user with specific userid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1285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useradd -c “comment”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-c “comment”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adduser with custom comments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add comment to existing user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63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tail -1 /etc/passwd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see commets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66" name="Group 10"/>
          <p:cNvGrpSpPr/>
          <p:nvPr/>
        </p:nvGrpSpPr>
        <p:grpSpPr>
          <a:xfrm>
            <a:off x="3538855" y="320040"/>
            <a:ext cx="5422900" cy="521970"/>
            <a:chOff x="5330" y="193"/>
            <a:chExt cx="8540" cy="823"/>
          </a:xfrm>
        </p:grpSpPr>
        <p:grpSp>
          <p:nvGrpSpPr>
            <p:cNvPr id="11267" name="组合 1"/>
            <p:cNvGrpSpPr/>
            <p:nvPr/>
          </p:nvGrpSpPr>
          <p:grpSpPr>
            <a:xfrm>
              <a:off x="5330" y="193"/>
              <a:ext cx="8540" cy="823"/>
              <a:chOff x="3384756" y="122336"/>
              <a:chExt cx="5422489" cy="522589"/>
            </a:xfrm>
          </p:grpSpPr>
          <p:sp>
            <p:nvSpPr>
              <p:cNvPr id="11268" name="文本框 2"/>
              <p:cNvSpPr txBox="1"/>
              <p:nvPr/>
            </p:nvSpPr>
            <p:spPr>
              <a:xfrm>
                <a:off x="3639714" y="122336"/>
                <a:ext cx="4912573" cy="5225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DDA1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CONTINUE....</a:t>
                </a:r>
                <a:endParaRPr lang="en-US" altLang="zh-CN" sz="2800" b="1" dirty="0">
                  <a:solidFill>
                    <a:srgbClr val="FDDA1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6343" y="973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700463" y="2162175"/>
            <a:ext cx="78486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7200" dirty="0">
                <a:solidFill>
                  <a:srgbClr val="FDDA11"/>
                </a:solidFill>
                <a:latin typeface="Impact" panose="020B0806030902050204" pitchFamily="34" charset="0"/>
                <a:ea typeface="Arial" panose="020B0604020202020204" pitchFamily="34" charset="0"/>
              </a:rPr>
              <a:t>GROUP MANAGEMENT</a:t>
            </a:r>
            <a:endParaRPr lang="en-US" altLang="zh-CN" sz="7200" dirty="0">
              <a:solidFill>
                <a:srgbClr val="FDDA11"/>
              </a:solidFill>
              <a:latin typeface="Impact" panose="020B080603090205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889375" y="3462338"/>
            <a:ext cx="7178675" cy="192087"/>
            <a:chOff x="3889095" y="3462513"/>
            <a:chExt cx="7178362" cy="192601"/>
          </a:xfrm>
        </p:grpSpPr>
        <p:sp>
          <p:nvSpPr>
            <p:cNvPr id="19" name="平行四边形 18"/>
            <p:cNvSpPr/>
            <p:nvPr/>
          </p:nvSpPr>
          <p:spPr>
            <a:xfrm rot="10800000">
              <a:off x="10381687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rot="10800000">
              <a:off x="9732428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0800000">
              <a:off x="9083169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0800000">
              <a:off x="843391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10800000">
              <a:off x="778465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0800000">
              <a:off x="7135391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rot="10800000">
              <a:off x="6486132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rot="10800000">
              <a:off x="583687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0800000">
              <a:off x="518761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10800000">
              <a:off x="453835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0800000">
              <a:off x="388909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4679"/>
          <p:cNvGrpSpPr/>
          <p:nvPr/>
        </p:nvGrpSpPr>
        <p:grpSpPr>
          <a:xfrm>
            <a:off x="714375" y="2346325"/>
            <a:ext cx="3175000" cy="2265363"/>
            <a:chOff x="714941" y="2346054"/>
            <a:chExt cx="3174374" cy="2266006"/>
          </a:xfrm>
        </p:grpSpPr>
        <p:sp>
          <p:nvSpPr>
            <p:cNvPr id="4674" name="矩形 4673"/>
            <p:cNvSpPr/>
            <p:nvPr/>
          </p:nvSpPr>
          <p:spPr>
            <a:xfrm>
              <a:off x="1219666" y="2346054"/>
              <a:ext cx="2164923" cy="2266006"/>
            </a:xfrm>
            <a:prstGeom prst="rect">
              <a:avLst/>
            </a:prstGeom>
            <a:solidFill>
              <a:srgbClr val="FDDA1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6" name="文本框 1891"/>
            <p:cNvSpPr txBox="1"/>
            <p:nvPr/>
          </p:nvSpPr>
          <p:spPr>
            <a:xfrm>
              <a:off x="714941" y="2346054"/>
              <a:ext cx="3174374" cy="22155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38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04</a:t>
              </a:r>
              <a:endParaRPr lang="zh-CN" altLang="en-US" sz="138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</a:t>
            </a:r>
            <a:endParaRPr lang="en-US"/>
          </a:p>
        </p:txBody>
      </p:sp>
      <p:graphicFrame>
        <p:nvGraphicFramePr>
          <p:cNvPr id="33" name="Content Placeholder 32"/>
          <p:cNvGraphicFramePr/>
          <p:nvPr>
            <p:ph idx="1"/>
          </p:nvPr>
        </p:nvGraphicFramePr>
        <p:xfrm>
          <a:off x="403860" y="897890"/>
          <a:ext cx="11488420" cy="515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210"/>
                <a:gridCol w="5744210"/>
              </a:tblGrid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groupadd</a:t>
                      </a:r>
                      <a:r>
                        <a:rPr lang="en-US" sz="2400" b="0">
                          <a:solidFill>
                            <a:schemeClr val="bg1"/>
                          </a:solidFill>
                        </a:rPr>
                        <a:t> group-name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</a:rPr>
                        <a:t>create a new group</a:t>
                      </a:r>
                      <a:endParaRPr lang="en-US" sz="2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tail -n5 /etc/group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view already existing groups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useradd -g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 PG.name </a:t>
                      </a: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 -G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  SG.name username 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create a new user &amp; assign a group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 username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displays users groups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-g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 PG.name username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change user primary group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gpasswd  -d  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username  groupname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remove a user from group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-a -G</a:t>
                      </a: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 group1 , group2 usrname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add existing user to multiple groups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sym typeface="+mn-ea"/>
                        </a:rPr>
                        <a:t>usermod -a -G</a:t>
                      </a:r>
                      <a:r>
                        <a:rPr lang="en-US" sz="2400">
                          <a:solidFill>
                            <a:schemeClr val="bg1"/>
                          </a:solidFill>
                          <a:sym typeface="+mn-ea"/>
                        </a:rPr>
                        <a:t> groupname usrname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sym typeface="+mn-ea"/>
                        </a:rPr>
                        <a:t>add existing user to  single group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accent4"/>
                      </a:solidFill>
                      <a:prstDash val="solid"/>
                    </a:lnL>
                    <a:lnR w="12700">
                      <a:solidFill>
                        <a:schemeClr val="accent4"/>
                      </a:solidFill>
                      <a:prstDash val="solid"/>
                    </a:lnR>
                    <a:lnT w="12700">
                      <a:solidFill>
                        <a:schemeClr val="accent4"/>
                      </a:solidFill>
                      <a:prstDash val="solid"/>
                    </a:lnT>
                    <a:lnB w="12700">
                      <a:solidFill>
                        <a:schemeClr val="accent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Group 10"/>
          <p:cNvGrpSpPr/>
          <p:nvPr/>
        </p:nvGrpSpPr>
        <p:grpSpPr>
          <a:xfrm>
            <a:off x="3232785" y="-25400"/>
            <a:ext cx="5831205" cy="532319"/>
            <a:chOff x="5330" y="193"/>
            <a:chExt cx="8540" cy="780"/>
          </a:xfrm>
        </p:grpSpPr>
        <p:grpSp>
          <p:nvGrpSpPr>
            <p:cNvPr id="28" name="组合 1"/>
            <p:cNvGrpSpPr/>
            <p:nvPr/>
          </p:nvGrpSpPr>
          <p:grpSpPr>
            <a:xfrm>
              <a:off x="5330" y="193"/>
              <a:ext cx="8540" cy="765"/>
              <a:chOff x="3384756" y="122336"/>
              <a:chExt cx="5422489" cy="485789"/>
            </a:xfrm>
          </p:grpSpPr>
          <p:sp>
            <p:nvSpPr>
              <p:cNvPr id="29" name="文本框 2"/>
              <p:cNvSpPr txBox="1"/>
              <p:nvPr/>
            </p:nvSpPr>
            <p:spPr>
              <a:xfrm>
                <a:off x="3639714" y="122336"/>
                <a:ext cx="4912573" cy="4857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DDA1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Groups In Linux </a:t>
                </a:r>
                <a:endParaRPr lang="en-US" altLang="zh-CN" sz="2800" b="1" dirty="0">
                  <a:solidFill>
                    <a:srgbClr val="FDDA1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30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直接连接符 5"/>
            <p:cNvCxnSpPr/>
            <p:nvPr/>
          </p:nvCxnSpPr>
          <p:spPr>
            <a:xfrm>
              <a:off x="6343" y="973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 33"/>
          <p:cNvSpPr txBox="1"/>
          <p:nvPr/>
        </p:nvSpPr>
        <p:spPr>
          <a:xfrm>
            <a:off x="2790825" y="6446520"/>
            <a:ext cx="650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</a:rPr>
              <a:t>*PG : primary group ;   SG : secondary group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 flipV="1">
            <a:off x="5791200" y="0"/>
            <a:ext cx="6400800" cy="6858000"/>
          </a:xfrm>
          <a:custGeom>
            <a:avLst/>
            <a:gdLst>
              <a:gd name="connsiteX0" fmla="*/ 0 w 8420100"/>
              <a:gd name="connsiteY0" fmla="*/ 6858001 h 6858001"/>
              <a:gd name="connsiteX1" fmla="*/ 8420100 w 8420100"/>
              <a:gd name="connsiteY1" fmla="*/ 6858001 h 6858001"/>
              <a:gd name="connsiteX2" fmla="*/ 8420100 w 8420100"/>
              <a:gd name="connsiteY2" fmla="*/ 0 h 6858001"/>
              <a:gd name="connsiteX3" fmla="*/ 1714500 w 8420100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0100" h="6858001">
                <a:moveTo>
                  <a:pt x="0" y="6858001"/>
                </a:moveTo>
                <a:lnTo>
                  <a:pt x="8420100" y="6858001"/>
                </a:lnTo>
                <a:lnTo>
                  <a:pt x="8420100" y="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25"/>
          <p:cNvGrpSpPr/>
          <p:nvPr/>
        </p:nvGrpSpPr>
        <p:grpSpPr>
          <a:xfrm>
            <a:off x="7680325" y="1155700"/>
            <a:ext cx="4541838" cy="1485900"/>
            <a:chOff x="7680325" y="1155700"/>
            <a:chExt cx="4541285" cy="1486172"/>
          </a:xfrm>
        </p:grpSpPr>
        <p:sp>
          <p:nvSpPr>
            <p:cNvPr id="8" name="任意多边形 7"/>
            <p:cNvSpPr/>
            <p:nvPr/>
          </p:nvSpPr>
          <p:spPr>
            <a:xfrm flipV="1">
              <a:off x="7680325" y="1155700"/>
              <a:ext cx="4511126" cy="1486172"/>
            </a:xfrm>
            <a:custGeom>
              <a:avLst/>
              <a:gdLst>
                <a:gd name="connsiteX0" fmla="*/ 7896260 w 7896260"/>
                <a:gd name="connsiteY0" fmla="*/ 3521075 h 3521075"/>
                <a:gd name="connsiteX1" fmla="*/ 589571 w 7896260"/>
                <a:gd name="connsiteY1" fmla="*/ 3521075 h 3521075"/>
                <a:gd name="connsiteX2" fmla="*/ 0 w 7896260"/>
                <a:gd name="connsiteY2" fmla="*/ 0 h 3521075"/>
                <a:gd name="connsiteX3" fmla="*/ 7896260 w 7896260"/>
                <a:gd name="connsiteY3" fmla="*/ 0 h 35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96260" h="3521075">
                  <a:moveTo>
                    <a:pt x="7896260" y="3521075"/>
                  </a:moveTo>
                  <a:lnTo>
                    <a:pt x="589571" y="3521075"/>
                  </a:lnTo>
                  <a:lnTo>
                    <a:pt x="0" y="0"/>
                  </a:lnTo>
                  <a:lnTo>
                    <a:pt x="7896260" y="0"/>
                  </a:lnTo>
                  <a:close/>
                </a:path>
              </a:pathLst>
            </a:cu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20" name="文本框 54"/>
            <p:cNvSpPr txBox="1"/>
            <p:nvPr/>
          </p:nvSpPr>
          <p:spPr>
            <a:xfrm>
              <a:off x="7975746" y="1252537"/>
              <a:ext cx="4197204" cy="7068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4000" dirty="0">
                  <a:latin typeface="Impact" panose="020B0806030902050204" pitchFamily="34" charset="0"/>
                  <a:ea typeface="SimSun" panose="02010600030101010101" pitchFamily="2" charset="-122"/>
                </a:rPr>
                <a:t>CONTENTS</a:t>
              </a:r>
              <a:endParaRPr lang="en-US" altLang="zh-CN" sz="4000" dirty="0">
                <a:latin typeface="Impact" panose="020B080603090205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221" name="文本框 56"/>
            <p:cNvSpPr txBox="1"/>
            <p:nvPr/>
          </p:nvSpPr>
          <p:spPr>
            <a:xfrm>
              <a:off x="8014788" y="1960423"/>
              <a:ext cx="4206822" cy="2832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ts val="1500"/>
                </a:lnSpc>
              </a:pP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725488" y="1117600"/>
            <a:ext cx="1003300" cy="917575"/>
            <a:chOff x="992287" y="1460503"/>
            <a:chExt cx="1002555" cy="916834"/>
          </a:xfrm>
        </p:grpSpPr>
        <p:sp>
          <p:nvSpPr>
            <p:cNvPr id="22" name="等腰三角形 21"/>
            <p:cNvSpPr/>
            <p:nvPr/>
          </p:nvSpPr>
          <p:spPr>
            <a:xfrm rot="5400000" flipV="1">
              <a:off x="936795" y="1523926"/>
              <a:ext cx="916834" cy="789988"/>
            </a:xfrm>
            <a:prstGeom prst="triangle">
              <a:avLst/>
            </a:prstGeom>
            <a:solidFill>
              <a:srgbClr val="FDDA1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24" name="文本框 22"/>
            <p:cNvSpPr txBox="1"/>
            <p:nvPr/>
          </p:nvSpPr>
          <p:spPr>
            <a:xfrm>
              <a:off x="992287" y="1612780"/>
              <a:ext cx="1002555" cy="6455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01</a:t>
              </a:r>
              <a:endParaRPr lang="zh-CN" altLang="en-US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" name="组合 90"/>
          <p:cNvGrpSpPr/>
          <p:nvPr/>
        </p:nvGrpSpPr>
        <p:grpSpPr>
          <a:xfrm>
            <a:off x="976313" y="2417763"/>
            <a:ext cx="1001712" cy="915987"/>
            <a:chOff x="992287" y="1460503"/>
            <a:chExt cx="1002555" cy="916834"/>
          </a:xfrm>
        </p:grpSpPr>
        <p:sp>
          <p:nvSpPr>
            <p:cNvPr id="95" name="等腰三角形 94"/>
            <p:cNvSpPr/>
            <p:nvPr/>
          </p:nvSpPr>
          <p:spPr>
            <a:xfrm rot="5400000" flipV="1">
              <a:off x="937434" y="1523300"/>
              <a:ext cx="916834" cy="791240"/>
            </a:xfrm>
            <a:prstGeom prst="triangle">
              <a:avLst/>
            </a:prstGeom>
            <a:solidFill>
              <a:srgbClr val="FDDA1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27" name="文本框 95"/>
            <p:cNvSpPr txBox="1"/>
            <p:nvPr/>
          </p:nvSpPr>
          <p:spPr>
            <a:xfrm>
              <a:off x="992287" y="1613044"/>
              <a:ext cx="1002555" cy="6451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02</a:t>
              </a:r>
              <a:endParaRPr lang="zh-CN" altLang="en-US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6" name="组合 100"/>
          <p:cNvGrpSpPr/>
          <p:nvPr/>
        </p:nvGrpSpPr>
        <p:grpSpPr>
          <a:xfrm>
            <a:off x="1225550" y="3717925"/>
            <a:ext cx="1003300" cy="915988"/>
            <a:chOff x="992287" y="1460503"/>
            <a:chExt cx="1002555" cy="916834"/>
          </a:xfrm>
        </p:grpSpPr>
        <p:sp>
          <p:nvSpPr>
            <p:cNvPr id="105" name="等腰三角形 104"/>
            <p:cNvSpPr/>
            <p:nvPr/>
          </p:nvSpPr>
          <p:spPr>
            <a:xfrm rot="5400000" flipV="1">
              <a:off x="936797" y="1523926"/>
              <a:ext cx="916834" cy="789988"/>
            </a:xfrm>
            <a:prstGeom prst="triangle">
              <a:avLst/>
            </a:prstGeom>
            <a:solidFill>
              <a:srgbClr val="FDDA1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30" name="文本框 105"/>
            <p:cNvSpPr txBox="1"/>
            <p:nvPr/>
          </p:nvSpPr>
          <p:spPr>
            <a:xfrm>
              <a:off x="992287" y="1613044"/>
              <a:ext cx="1002555" cy="645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03</a:t>
              </a:r>
              <a:endParaRPr lang="zh-CN" altLang="en-US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7" name="组合 110"/>
          <p:cNvGrpSpPr/>
          <p:nvPr/>
        </p:nvGrpSpPr>
        <p:grpSpPr>
          <a:xfrm>
            <a:off x="1474788" y="5016500"/>
            <a:ext cx="1003300" cy="917575"/>
            <a:chOff x="992287" y="1460503"/>
            <a:chExt cx="1002555" cy="916834"/>
          </a:xfrm>
        </p:grpSpPr>
        <p:sp>
          <p:nvSpPr>
            <p:cNvPr id="115" name="等腰三角形 114"/>
            <p:cNvSpPr/>
            <p:nvPr/>
          </p:nvSpPr>
          <p:spPr>
            <a:xfrm rot="5400000" flipV="1">
              <a:off x="936795" y="1523926"/>
              <a:ext cx="916834" cy="789988"/>
            </a:xfrm>
            <a:prstGeom prst="triangle">
              <a:avLst/>
            </a:prstGeom>
            <a:solidFill>
              <a:srgbClr val="FDDA1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33" name="文本框 115"/>
            <p:cNvSpPr txBox="1"/>
            <p:nvPr/>
          </p:nvSpPr>
          <p:spPr>
            <a:xfrm>
              <a:off x="992287" y="1612780"/>
              <a:ext cx="1002555" cy="6455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04</a:t>
              </a:r>
              <a:endParaRPr lang="zh-CN" altLang="en-US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1233488" y="1117600"/>
            <a:ext cx="5799137" cy="1309688"/>
            <a:chOff x="1233589" y="1117603"/>
            <a:chExt cx="5799034" cy="1310468"/>
          </a:xfrm>
        </p:grpSpPr>
        <p:grpSp>
          <p:nvGrpSpPr>
            <p:cNvPr id="9235" name="组合 19"/>
            <p:cNvGrpSpPr/>
            <p:nvPr/>
          </p:nvGrpSpPr>
          <p:grpSpPr>
            <a:xfrm>
              <a:off x="1627484" y="1117603"/>
              <a:ext cx="5405139" cy="1310468"/>
              <a:chOff x="2518717" y="2889253"/>
              <a:chExt cx="5405139" cy="13104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518515" y="2888616"/>
                <a:ext cx="5405341" cy="950352"/>
              </a:xfrm>
              <a:prstGeom prst="rect">
                <a:avLst/>
              </a:prstGeom>
              <a:solidFill>
                <a:srgbClr val="FDDA1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flipV="1">
                <a:off x="7058684" y="3819898"/>
                <a:ext cx="846122" cy="379823"/>
              </a:xfrm>
              <a:custGeom>
                <a:avLst/>
                <a:gdLst>
                  <a:gd name="connsiteX0" fmla="*/ 0 w 737657"/>
                  <a:gd name="connsiteY0" fmla="*/ 561312 h 561312"/>
                  <a:gd name="connsiteX1" fmla="*/ 0 w 737657"/>
                  <a:gd name="connsiteY1" fmla="*/ 0 h 561312"/>
                  <a:gd name="connsiteX2" fmla="*/ 737657 w 737657"/>
                  <a:gd name="connsiteY2" fmla="*/ 561312 h 561312"/>
                  <a:gd name="connsiteX3" fmla="*/ 0 w 737657"/>
                  <a:gd name="connsiteY3" fmla="*/ 561312 h 561312"/>
                  <a:gd name="connsiteX0-1" fmla="*/ 0 w 813857"/>
                  <a:gd name="connsiteY0-2" fmla="*/ 542262 h 561312"/>
                  <a:gd name="connsiteX1-3" fmla="*/ 76200 w 813857"/>
                  <a:gd name="connsiteY1-4" fmla="*/ 0 h 561312"/>
                  <a:gd name="connsiteX2-5" fmla="*/ 813857 w 813857"/>
                  <a:gd name="connsiteY2-6" fmla="*/ 561312 h 561312"/>
                  <a:gd name="connsiteX3-7" fmla="*/ 0 w 813857"/>
                  <a:gd name="connsiteY3-8" fmla="*/ 542262 h 561312"/>
                  <a:gd name="connsiteX0-9" fmla="*/ 0 w 871007"/>
                  <a:gd name="connsiteY0-10" fmla="*/ 542262 h 561312"/>
                  <a:gd name="connsiteX1-11" fmla="*/ 133350 w 871007"/>
                  <a:gd name="connsiteY1-12" fmla="*/ 0 h 561312"/>
                  <a:gd name="connsiteX2-13" fmla="*/ 871007 w 871007"/>
                  <a:gd name="connsiteY2-14" fmla="*/ 561312 h 561312"/>
                  <a:gd name="connsiteX3-15" fmla="*/ 0 w 871007"/>
                  <a:gd name="connsiteY3-16" fmla="*/ 542262 h 561312"/>
                  <a:gd name="connsiteX0-17" fmla="*/ 0 w 832907"/>
                  <a:gd name="connsiteY0-18" fmla="*/ 542262 h 561312"/>
                  <a:gd name="connsiteX1-19" fmla="*/ 95250 w 832907"/>
                  <a:gd name="connsiteY1-20" fmla="*/ 0 h 561312"/>
                  <a:gd name="connsiteX2-21" fmla="*/ 832907 w 832907"/>
                  <a:gd name="connsiteY2-22" fmla="*/ 561312 h 561312"/>
                  <a:gd name="connsiteX3-23" fmla="*/ 0 w 832907"/>
                  <a:gd name="connsiteY3-24" fmla="*/ 542262 h 5613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32907" h="561312">
                    <a:moveTo>
                      <a:pt x="0" y="542262"/>
                    </a:moveTo>
                    <a:lnTo>
                      <a:pt x="95250" y="0"/>
                    </a:lnTo>
                    <a:lnTo>
                      <a:pt x="832907" y="561312"/>
                    </a:lnTo>
                    <a:lnTo>
                      <a:pt x="0" y="542262"/>
                    </a:lnTo>
                    <a:close/>
                  </a:path>
                </a:pathLst>
              </a:custGeom>
              <a:solidFill>
                <a:srgbClr val="FDDA1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38" name="文本框 23"/>
            <p:cNvSpPr txBox="1"/>
            <p:nvPr/>
          </p:nvSpPr>
          <p:spPr>
            <a:xfrm>
              <a:off x="1233589" y="1282564"/>
              <a:ext cx="4797340" cy="6455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     File Managemnet</a:t>
              </a:r>
              <a:endParaRPr lang="en-US" altLang="zh-CN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grpSp>
          <p:nvGrpSpPr>
            <p:cNvPr id="9239" name="组合 142"/>
            <p:cNvGrpSpPr/>
            <p:nvPr/>
          </p:nvGrpSpPr>
          <p:grpSpPr>
            <a:xfrm>
              <a:off x="6147340" y="1185799"/>
              <a:ext cx="497446" cy="793397"/>
              <a:chOff x="529139" y="2878842"/>
              <a:chExt cx="351611" cy="560799"/>
            </a:xfrm>
          </p:grpSpPr>
          <p:sp>
            <p:nvSpPr>
              <p:cNvPr id="9240" name="Freeform 28"/>
              <p:cNvSpPr>
                <a:spLocks noEditPoints="1"/>
              </p:cNvSpPr>
              <p:nvPr/>
            </p:nvSpPr>
            <p:spPr>
              <a:xfrm flipH="1">
                <a:off x="587001" y="3183721"/>
                <a:ext cx="229214" cy="229215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0" y="0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36" h="36">
                    <a:moveTo>
                      <a:pt x="36" y="36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36" y="36"/>
                    </a:lnTo>
                    <a:close/>
                    <a:moveTo>
                      <a:pt x="18" y="4"/>
                    </a:moveTo>
                    <a:cubicBezTo>
                      <a:pt x="21" y="4"/>
                      <a:pt x="24" y="7"/>
                      <a:pt x="24" y="10"/>
                    </a:cubicBezTo>
                    <a:cubicBezTo>
                      <a:pt x="24" y="13"/>
                      <a:pt x="21" y="16"/>
                      <a:pt x="18" y="16"/>
                    </a:cubicBezTo>
                    <a:cubicBezTo>
                      <a:pt x="14" y="16"/>
                      <a:pt x="12" y="13"/>
                      <a:pt x="12" y="10"/>
                    </a:cubicBezTo>
                    <a:cubicBezTo>
                      <a:pt x="12" y="7"/>
                      <a:pt x="14" y="4"/>
                      <a:pt x="18" y="4"/>
                    </a:cubicBezTo>
                    <a:close/>
                    <a:moveTo>
                      <a:pt x="18" y="20"/>
                    </a:moveTo>
                    <a:cubicBezTo>
                      <a:pt x="21" y="20"/>
                      <a:pt x="24" y="23"/>
                      <a:pt x="24" y="26"/>
                    </a:cubicBezTo>
                    <a:cubicBezTo>
                      <a:pt x="24" y="30"/>
                      <a:pt x="21" y="33"/>
                      <a:pt x="18" y="33"/>
                    </a:cubicBezTo>
                    <a:cubicBezTo>
                      <a:pt x="14" y="33"/>
                      <a:pt x="12" y="30"/>
                      <a:pt x="12" y="26"/>
                    </a:cubicBezTo>
                    <a:cubicBezTo>
                      <a:pt x="12" y="23"/>
                      <a:pt x="14" y="20"/>
                      <a:pt x="18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241" name="Freeform 29"/>
              <p:cNvSpPr>
                <a:spLocks noEditPoints="1"/>
              </p:cNvSpPr>
              <p:nvPr/>
            </p:nvSpPr>
            <p:spPr>
              <a:xfrm flipH="1">
                <a:off x="529139" y="2878842"/>
                <a:ext cx="351611" cy="298202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pathLst>
                  <a:path w="55" h="47">
                    <a:moveTo>
                      <a:pt x="2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28" y="0"/>
                    </a:lnTo>
                    <a:close/>
                    <a:moveTo>
                      <a:pt x="28" y="41"/>
                    </a:moveTo>
                    <a:cubicBezTo>
                      <a:pt x="24" y="41"/>
                      <a:pt x="22" y="38"/>
                      <a:pt x="22" y="34"/>
                    </a:cubicBezTo>
                    <a:cubicBezTo>
                      <a:pt x="22" y="31"/>
                      <a:pt x="24" y="28"/>
                      <a:pt x="28" y="28"/>
                    </a:cubicBezTo>
                    <a:cubicBezTo>
                      <a:pt x="31" y="28"/>
                      <a:pt x="34" y="31"/>
                      <a:pt x="34" y="34"/>
                    </a:cubicBezTo>
                    <a:cubicBezTo>
                      <a:pt x="34" y="38"/>
                      <a:pt x="31" y="41"/>
                      <a:pt x="28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242" name="Rectangle 30"/>
              <p:cNvSpPr/>
              <p:nvPr/>
            </p:nvSpPr>
            <p:spPr>
              <a:xfrm flipH="1">
                <a:off x="555844" y="3419612"/>
                <a:ext cx="293751" cy="2002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latin typeface="Calibri" panose="020F050202020403020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9243" name="Freeform 31"/>
              <p:cNvSpPr/>
              <p:nvPr/>
            </p:nvSpPr>
            <p:spPr>
              <a:xfrm flipH="1">
                <a:off x="555844" y="3419612"/>
                <a:ext cx="293751" cy="20029"/>
              </a:xfrm>
              <a:custGeom>
                <a:avLst/>
                <a:gdLst/>
                <a:ahLst/>
                <a:cxnLst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  <a:cxn ang="0">
                    <a:pos x="0" y="0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0" y="0"/>
                  </a:cxn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</a:cxnLst>
                <a:pathLst>
                  <a:path w="132" h="9">
                    <a:moveTo>
                      <a:pt x="0" y="9"/>
                    </a:moveTo>
                    <a:lnTo>
                      <a:pt x="0" y="9"/>
                    </a:lnTo>
                    <a:lnTo>
                      <a:pt x="132" y="9"/>
                    </a:lnTo>
                    <a:lnTo>
                      <a:pt x="132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3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grpSp>
        <p:nvGrpSpPr>
          <p:cNvPr id="13" name="组合 2"/>
          <p:cNvGrpSpPr/>
          <p:nvPr/>
        </p:nvGrpSpPr>
        <p:grpSpPr>
          <a:xfrm>
            <a:off x="1275715" y="2416175"/>
            <a:ext cx="6006148" cy="1311275"/>
            <a:chOff x="1274582" y="2417484"/>
            <a:chExt cx="6008024" cy="1310468"/>
          </a:xfrm>
        </p:grpSpPr>
        <p:grpSp>
          <p:nvGrpSpPr>
            <p:cNvPr id="9245" name="组合 89"/>
            <p:cNvGrpSpPr/>
            <p:nvPr/>
          </p:nvGrpSpPr>
          <p:grpSpPr>
            <a:xfrm>
              <a:off x="1877467" y="2417484"/>
              <a:ext cx="5405139" cy="1310468"/>
              <a:chOff x="2518717" y="2889253"/>
              <a:chExt cx="5405139" cy="1310468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2518617" y="2888581"/>
                <a:ext cx="5405239" cy="950815"/>
              </a:xfrm>
              <a:prstGeom prst="rect">
                <a:avLst/>
              </a:prstGeom>
              <a:solidFill>
                <a:srgbClr val="FDDA1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直角三角形 17"/>
              <p:cNvSpPr/>
              <p:nvPr/>
            </p:nvSpPr>
            <p:spPr>
              <a:xfrm flipV="1">
                <a:off x="7058446" y="3820348"/>
                <a:ext cx="846355" cy="379373"/>
              </a:xfrm>
              <a:custGeom>
                <a:avLst/>
                <a:gdLst>
                  <a:gd name="connsiteX0" fmla="*/ 0 w 737657"/>
                  <a:gd name="connsiteY0" fmla="*/ 561312 h 561312"/>
                  <a:gd name="connsiteX1" fmla="*/ 0 w 737657"/>
                  <a:gd name="connsiteY1" fmla="*/ 0 h 561312"/>
                  <a:gd name="connsiteX2" fmla="*/ 737657 w 737657"/>
                  <a:gd name="connsiteY2" fmla="*/ 561312 h 561312"/>
                  <a:gd name="connsiteX3" fmla="*/ 0 w 737657"/>
                  <a:gd name="connsiteY3" fmla="*/ 561312 h 561312"/>
                  <a:gd name="connsiteX0-1" fmla="*/ 0 w 813857"/>
                  <a:gd name="connsiteY0-2" fmla="*/ 542262 h 561312"/>
                  <a:gd name="connsiteX1-3" fmla="*/ 76200 w 813857"/>
                  <a:gd name="connsiteY1-4" fmla="*/ 0 h 561312"/>
                  <a:gd name="connsiteX2-5" fmla="*/ 813857 w 813857"/>
                  <a:gd name="connsiteY2-6" fmla="*/ 561312 h 561312"/>
                  <a:gd name="connsiteX3-7" fmla="*/ 0 w 813857"/>
                  <a:gd name="connsiteY3-8" fmla="*/ 542262 h 561312"/>
                  <a:gd name="connsiteX0-9" fmla="*/ 0 w 871007"/>
                  <a:gd name="connsiteY0-10" fmla="*/ 542262 h 561312"/>
                  <a:gd name="connsiteX1-11" fmla="*/ 133350 w 871007"/>
                  <a:gd name="connsiteY1-12" fmla="*/ 0 h 561312"/>
                  <a:gd name="connsiteX2-13" fmla="*/ 871007 w 871007"/>
                  <a:gd name="connsiteY2-14" fmla="*/ 561312 h 561312"/>
                  <a:gd name="connsiteX3-15" fmla="*/ 0 w 871007"/>
                  <a:gd name="connsiteY3-16" fmla="*/ 542262 h 561312"/>
                  <a:gd name="connsiteX0-17" fmla="*/ 0 w 832907"/>
                  <a:gd name="connsiteY0-18" fmla="*/ 542262 h 561312"/>
                  <a:gd name="connsiteX1-19" fmla="*/ 95250 w 832907"/>
                  <a:gd name="connsiteY1-20" fmla="*/ 0 h 561312"/>
                  <a:gd name="connsiteX2-21" fmla="*/ 832907 w 832907"/>
                  <a:gd name="connsiteY2-22" fmla="*/ 561312 h 561312"/>
                  <a:gd name="connsiteX3-23" fmla="*/ 0 w 832907"/>
                  <a:gd name="connsiteY3-24" fmla="*/ 542262 h 5613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32907" h="561312">
                    <a:moveTo>
                      <a:pt x="0" y="542262"/>
                    </a:moveTo>
                    <a:lnTo>
                      <a:pt x="95250" y="0"/>
                    </a:lnTo>
                    <a:lnTo>
                      <a:pt x="832907" y="561312"/>
                    </a:lnTo>
                    <a:lnTo>
                      <a:pt x="0" y="542262"/>
                    </a:lnTo>
                    <a:close/>
                  </a:path>
                </a:pathLst>
              </a:custGeom>
              <a:solidFill>
                <a:srgbClr val="FDDA1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48" name="文本框 91"/>
            <p:cNvSpPr txBox="1"/>
            <p:nvPr/>
          </p:nvSpPr>
          <p:spPr>
            <a:xfrm>
              <a:off x="1274582" y="2554910"/>
              <a:ext cx="4798659" cy="6447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Directory Mang.</a:t>
              </a:r>
              <a:endParaRPr lang="en-US" altLang="zh-CN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grpSp>
          <p:nvGrpSpPr>
            <p:cNvPr id="16" name="组合 130"/>
            <p:cNvGrpSpPr/>
            <p:nvPr/>
          </p:nvGrpSpPr>
          <p:grpSpPr>
            <a:xfrm>
              <a:off x="6303692" y="2634380"/>
              <a:ext cx="639900" cy="489506"/>
              <a:chOff x="4870439" y="2012950"/>
              <a:chExt cx="344486" cy="263523"/>
            </a:xfrm>
            <a:solidFill>
              <a:schemeClr val="bg1"/>
            </a:solidFill>
          </p:grpSpPr>
          <p:sp>
            <p:nvSpPr>
              <p:cNvPr id="132" name="Freeform 56"/>
              <p:cNvSpPr/>
              <p:nvPr/>
            </p:nvSpPr>
            <p:spPr bwMode="auto">
              <a:xfrm>
                <a:off x="4870439" y="2268535"/>
                <a:ext cx="344486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57"/>
              <p:cNvSpPr>
                <a:spLocks noChangeArrowheads="1"/>
              </p:cNvSpPr>
              <p:nvPr/>
            </p:nvSpPr>
            <p:spPr bwMode="auto">
              <a:xfrm>
                <a:off x="4914891" y="2071685"/>
                <a:ext cx="50800" cy="168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58"/>
              <p:cNvSpPr>
                <a:spLocks noChangeArrowheads="1"/>
              </p:cNvSpPr>
              <p:nvPr/>
            </p:nvSpPr>
            <p:spPr bwMode="auto">
              <a:xfrm>
                <a:off x="4987917" y="2012950"/>
                <a:ext cx="49212" cy="2270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Rectangle 59"/>
              <p:cNvSpPr>
                <a:spLocks noChangeArrowheads="1"/>
              </p:cNvSpPr>
              <p:nvPr/>
            </p:nvSpPr>
            <p:spPr bwMode="auto">
              <a:xfrm>
                <a:off x="5056180" y="2085974"/>
                <a:ext cx="49212" cy="153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Rectangle 60"/>
              <p:cNvSpPr>
                <a:spLocks noChangeArrowheads="1"/>
              </p:cNvSpPr>
              <p:nvPr/>
            </p:nvSpPr>
            <p:spPr bwMode="auto">
              <a:xfrm>
                <a:off x="5133975" y="2136776"/>
                <a:ext cx="49212" cy="1031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组合 4"/>
          <p:cNvGrpSpPr/>
          <p:nvPr/>
        </p:nvGrpSpPr>
        <p:grpSpPr>
          <a:xfrm>
            <a:off x="1774825" y="3716338"/>
            <a:ext cx="5757863" cy="1311275"/>
            <a:chOff x="1774829" y="3717365"/>
            <a:chExt cx="5757760" cy="1310468"/>
          </a:xfrm>
        </p:grpSpPr>
        <p:grpSp>
          <p:nvGrpSpPr>
            <p:cNvPr id="9251" name="组合 99"/>
            <p:cNvGrpSpPr/>
            <p:nvPr/>
          </p:nvGrpSpPr>
          <p:grpSpPr>
            <a:xfrm>
              <a:off x="2127450" y="3717365"/>
              <a:ext cx="5405139" cy="1310468"/>
              <a:chOff x="2518717" y="2889253"/>
              <a:chExt cx="5405139" cy="1310468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2518515" y="2888582"/>
                <a:ext cx="5405341" cy="950813"/>
              </a:xfrm>
              <a:prstGeom prst="rect">
                <a:avLst/>
              </a:prstGeom>
              <a:solidFill>
                <a:srgbClr val="FDDA1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8" name="直角三角形 17"/>
              <p:cNvSpPr/>
              <p:nvPr/>
            </p:nvSpPr>
            <p:spPr>
              <a:xfrm flipV="1">
                <a:off x="7058684" y="3820347"/>
                <a:ext cx="846123" cy="379374"/>
              </a:xfrm>
              <a:custGeom>
                <a:avLst/>
                <a:gdLst>
                  <a:gd name="connsiteX0" fmla="*/ 0 w 737657"/>
                  <a:gd name="connsiteY0" fmla="*/ 561312 h 561312"/>
                  <a:gd name="connsiteX1" fmla="*/ 0 w 737657"/>
                  <a:gd name="connsiteY1" fmla="*/ 0 h 561312"/>
                  <a:gd name="connsiteX2" fmla="*/ 737657 w 737657"/>
                  <a:gd name="connsiteY2" fmla="*/ 561312 h 561312"/>
                  <a:gd name="connsiteX3" fmla="*/ 0 w 737657"/>
                  <a:gd name="connsiteY3" fmla="*/ 561312 h 561312"/>
                  <a:gd name="connsiteX0-1" fmla="*/ 0 w 813857"/>
                  <a:gd name="connsiteY0-2" fmla="*/ 542262 h 561312"/>
                  <a:gd name="connsiteX1-3" fmla="*/ 76200 w 813857"/>
                  <a:gd name="connsiteY1-4" fmla="*/ 0 h 561312"/>
                  <a:gd name="connsiteX2-5" fmla="*/ 813857 w 813857"/>
                  <a:gd name="connsiteY2-6" fmla="*/ 561312 h 561312"/>
                  <a:gd name="connsiteX3-7" fmla="*/ 0 w 813857"/>
                  <a:gd name="connsiteY3-8" fmla="*/ 542262 h 561312"/>
                  <a:gd name="connsiteX0-9" fmla="*/ 0 w 871007"/>
                  <a:gd name="connsiteY0-10" fmla="*/ 542262 h 561312"/>
                  <a:gd name="connsiteX1-11" fmla="*/ 133350 w 871007"/>
                  <a:gd name="connsiteY1-12" fmla="*/ 0 h 561312"/>
                  <a:gd name="connsiteX2-13" fmla="*/ 871007 w 871007"/>
                  <a:gd name="connsiteY2-14" fmla="*/ 561312 h 561312"/>
                  <a:gd name="connsiteX3-15" fmla="*/ 0 w 871007"/>
                  <a:gd name="connsiteY3-16" fmla="*/ 542262 h 561312"/>
                  <a:gd name="connsiteX0-17" fmla="*/ 0 w 832907"/>
                  <a:gd name="connsiteY0-18" fmla="*/ 542262 h 561312"/>
                  <a:gd name="connsiteX1-19" fmla="*/ 95250 w 832907"/>
                  <a:gd name="connsiteY1-20" fmla="*/ 0 h 561312"/>
                  <a:gd name="connsiteX2-21" fmla="*/ 832907 w 832907"/>
                  <a:gd name="connsiteY2-22" fmla="*/ 561312 h 561312"/>
                  <a:gd name="connsiteX3-23" fmla="*/ 0 w 832907"/>
                  <a:gd name="connsiteY3-24" fmla="*/ 542262 h 5613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32907" h="561312">
                    <a:moveTo>
                      <a:pt x="0" y="542262"/>
                    </a:moveTo>
                    <a:lnTo>
                      <a:pt x="95250" y="0"/>
                    </a:lnTo>
                    <a:lnTo>
                      <a:pt x="832907" y="561312"/>
                    </a:lnTo>
                    <a:lnTo>
                      <a:pt x="0" y="542262"/>
                    </a:lnTo>
                    <a:close/>
                  </a:path>
                </a:pathLst>
              </a:custGeom>
              <a:solidFill>
                <a:srgbClr val="FDDA1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54" name="文本框 101"/>
            <p:cNvSpPr txBox="1"/>
            <p:nvPr/>
          </p:nvSpPr>
          <p:spPr>
            <a:xfrm>
              <a:off x="1774829" y="3833838"/>
              <a:ext cx="4797339" cy="6447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User Management</a:t>
              </a:r>
              <a:endParaRPr lang="en-US" altLang="zh-CN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grpSp>
          <p:nvGrpSpPr>
            <p:cNvPr id="20" name="组合 136"/>
            <p:cNvGrpSpPr/>
            <p:nvPr/>
          </p:nvGrpSpPr>
          <p:grpSpPr>
            <a:xfrm>
              <a:off x="6549743" y="3905888"/>
              <a:ext cx="607063" cy="572932"/>
              <a:chOff x="6554788" y="3471863"/>
              <a:chExt cx="395287" cy="373063"/>
            </a:xfrm>
            <a:solidFill>
              <a:srgbClr val="9F6F9F"/>
            </a:solidFill>
          </p:grpSpPr>
          <p:sp>
            <p:nvSpPr>
              <p:cNvPr id="138" name="Freeform 78"/>
              <p:cNvSpPr/>
              <p:nvPr/>
            </p:nvSpPr>
            <p:spPr bwMode="auto">
              <a:xfrm>
                <a:off x="6554788" y="3471863"/>
                <a:ext cx="236537" cy="373063"/>
              </a:xfrm>
              <a:custGeom>
                <a:avLst/>
                <a:gdLst>
                  <a:gd name="T0" fmla="*/ 42 w 52"/>
                  <a:gd name="T1" fmla="*/ 74 h 82"/>
                  <a:gd name="T2" fmla="*/ 41 w 52"/>
                  <a:gd name="T3" fmla="*/ 74 h 82"/>
                  <a:gd name="T4" fmla="*/ 41 w 52"/>
                  <a:gd name="T5" fmla="*/ 73 h 82"/>
                  <a:gd name="T6" fmla="*/ 41 w 52"/>
                  <a:gd name="T7" fmla="*/ 68 h 82"/>
                  <a:gd name="T8" fmla="*/ 52 w 52"/>
                  <a:gd name="T9" fmla="*/ 44 h 82"/>
                  <a:gd name="T10" fmla="*/ 38 w 52"/>
                  <a:gd name="T11" fmla="*/ 32 h 82"/>
                  <a:gd name="T12" fmla="*/ 33 w 52"/>
                  <a:gd name="T13" fmla="*/ 30 h 82"/>
                  <a:gd name="T14" fmla="*/ 37 w 52"/>
                  <a:gd name="T15" fmla="*/ 28 h 82"/>
                  <a:gd name="T16" fmla="*/ 45 w 52"/>
                  <a:gd name="T17" fmla="*/ 15 h 82"/>
                  <a:gd name="T18" fmla="*/ 28 w 52"/>
                  <a:gd name="T19" fmla="*/ 0 h 82"/>
                  <a:gd name="T20" fmla="*/ 11 w 52"/>
                  <a:gd name="T21" fmla="*/ 15 h 82"/>
                  <a:gd name="T22" fmla="*/ 19 w 52"/>
                  <a:gd name="T23" fmla="*/ 28 h 82"/>
                  <a:gd name="T24" fmla="*/ 23 w 52"/>
                  <a:gd name="T25" fmla="*/ 30 h 82"/>
                  <a:gd name="T26" fmla="*/ 19 w 52"/>
                  <a:gd name="T27" fmla="*/ 32 h 82"/>
                  <a:gd name="T28" fmla="*/ 0 w 52"/>
                  <a:gd name="T29" fmla="*/ 63 h 82"/>
                  <a:gd name="T30" fmla="*/ 0 w 52"/>
                  <a:gd name="T31" fmla="*/ 68 h 82"/>
                  <a:gd name="T32" fmla="*/ 28 w 52"/>
                  <a:gd name="T33" fmla="*/ 82 h 82"/>
                  <a:gd name="T34" fmla="*/ 45 w 52"/>
                  <a:gd name="T35" fmla="*/ 78 h 82"/>
                  <a:gd name="T36" fmla="*/ 42 w 52"/>
                  <a:gd name="T37" fmla="*/ 7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82">
                    <a:moveTo>
                      <a:pt x="42" y="74"/>
                    </a:move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2"/>
                      <a:pt x="41" y="70"/>
                      <a:pt x="41" y="68"/>
                    </a:cubicBezTo>
                    <a:cubicBezTo>
                      <a:pt x="41" y="58"/>
                      <a:pt x="45" y="50"/>
                      <a:pt x="52" y="44"/>
                    </a:cubicBezTo>
                    <a:cubicBezTo>
                      <a:pt x="48" y="39"/>
                      <a:pt x="43" y="34"/>
                      <a:pt x="38" y="3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42" y="25"/>
                      <a:pt x="45" y="20"/>
                      <a:pt x="45" y="15"/>
                    </a:cubicBezTo>
                    <a:cubicBezTo>
                      <a:pt x="45" y="7"/>
                      <a:pt x="38" y="0"/>
                      <a:pt x="28" y="0"/>
                    </a:cubicBezTo>
                    <a:cubicBezTo>
                      <a:pt x="19" y="0"/>
                      <a:pt x="11" y="7"/>
                      <a:pt x="11" y="15"/>
                    </a:cubicBezTo>
                    <a:cubicBezTo>
                      <a:pt x="11" y="20"/>
                      <a:pt x="14" y="25"/>
                      <a:pt x="19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8" y="36"/>
                      <a:pt x="0" y="48"/>
                      <a:pt x="0" y="63"/>
                    </a:cubicBezTo>
                    <a:cubicBezTo>
                      <a:pt x="0" y="65"/>
                      <a:pt x="0" y="66"/>
                      <a:pt x="0" y="68"/>
                    </a:cubicBezTo>
                    <a:cubicBezTo>
                      <a:pt x="7" y="77"/>
                      <a:pt x="17" y="82"/>
                      <a:pt x="28" y="82"/>
                    </a:cubicBezTo>
                    <a:cubicBezTo>
                      <a:pt x="34" y="82"/>
                      <a:pt x="40" y="80"/>
                      <a:pt x="45" y="78"/>
                    </a:cubicBezTo>
                    <a:cubicBezTo>
                      <a:pt x="44" y="77"/>
                      <a:pt x="43" y="76"/>
                      <a:pt x="42" y="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79"/>
              <p:cNvSpPr/>
              <p:nvPr/>
            </p:nvSpPr>
            <p:spPr bwMode="auto">
              <a:xfrm>
                <a:off x="6759575" y="3567113"/>
                <a:ext cx="190500" cy="277813"/>
              </a:xfrm>
              <a:custGeom>
                <a:avLst/>
                <a:gdLst>
                  <a:gd name="T0" fmla="*/ 28 w 42"/>
                  <a:gd name="T1" fmla="*/ 24 h 61"/>
                  <a:gd name="T2" fmla="*/ 24 w 42"/>
                  <a:gd name="T3" fmla="*/ 22 h 61"/>
                  <a:gd name="T4" fmla="*/ 28 w 42"/>
                  <a:gd name="T5" fmla="*/ 20 h 61"/>
                  <a:gd name="T6" fmla="*/ 33 w 42"/>
                  <a:gd name="T7" fmla="*/ 11 h 61"/>
                  <a:gd name="T8" fmla="*/ 21 w 42"/>
                  <a:gd name="T9" fmla="*/ 0 h 61"/>
                  <a:gd name="T10" fmla="*/ 9 w 42"/>
                  <a:gd name="T11" fmla="*/ 11 h 61"/>
                  <a:gd name="T12" fmla="*/ 15 w 42"/>
                  <a:gd name="T13" fmla="*/ 20 h 61"/>
                  <a:gd name="T14" fmla="*/ 19 w 42"/>
                  <a:gd name="T15" fmla="*/ 22 h 61"/>
                  <a:gd name="T16" fmla="*/ 14 w 42"/>
                  <a:gd name="T17" fmla="*/ 24 h 61"/>
                  <a:gd name="T18" fmla="*/ 13 w 42"/>
                  <a:gd name="T19" fmla="*/ 25 h 61"/>
                  <a:gd name="T20" fmla="*/ 11 w 42"/>
                  <a:gd name="T21" fmla="*/ 26 h 61"/>
                  <a:gd name="T22" fmla="*/ 9 w 42"/>
                  <a:gd name="T23" fmla="*/ 28 h 61"/>
                  <a:gd name="T24" fmla="*/ 0 w 42"/>
                  <a:gd name="T25" fmla="*/ 47 h 61"/>
                  <a:gd name="T26" fmla="*/ 1 w 42"/>
                  <a:gd name="T27" fmla="*/ 51 h 61"/>
                  <a:gd name="T28" fmla="*/ 4 w 42"/>
                  <a:gd name="T29" fmla="*/ 54 h 61"/>
                  <a:gd name="T30" fmla="*/ 6 w 42"/>
                  <a:gd name="T31" fmla="*/ 56 h 61"/>
                  <a:gd name="T32" fmla="*/ 8 w 42"/>
                  <a:gd name="T33" fmla="*/ 57 h 61"/>
                  <a:gd name="T34" fmla="*/ 21 w 42"/>
                  <a:gd name="T35" fmla="*/ 61 h 61"/>
                  <a:gd name="T36" fmla="*/ 42 w 42"/>
                  <a:gd name="T37" fmla="*/ 51 h 61"/>
                  <a:gd name="T38" fmla="*/ 42 w 42"/>
                  <a:gd name="T39" fmla="*/ 47 h 61"/>
                  <a:gd name="T40" fmla="*/ 28 w 42"/>
                  <a:gd name="T41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61">
                    <a:moveTo>
                      <a:pt x="28" y="24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1" y="18"/>
                      <a:pt x="33" y="15"/>
                      <a:pt x="33" y="11"/>
                    </a:cubicBezTo>
                    <a:cubicBezTo>
                      <a:pt x="33" y="5"/>
                      <a:pt x="28" y="0"/>
                      <a:pt x="21" y="0"/>
                    </a:cubicBezTo>
                    <a:cubicBezTo>
                      <a:pt x="14" y="0"/>
                      <a:pt x="9" y="5"/>
                      <a:pt x="9" y="11"/>
                    </a:cubicBezTo>
                    <a:cubicBezTo>
                      <a:pt x="9" y="15"/>
                      <a:pt x="11" y="18"/>
                      <a:pt x="15" y="2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5"/>
                      <a:pt x="13" y="25"/>
                    </a:cubicBezTo>
                    <a:cubicBezTo>
                      <a:pt x="12" y="25"/>
                      <a:pt x="11" y="26"/>
                      <a:pt x="11" y="26"/>
                    </a:cubicBezTo>
                    <a:cubicBezTo>
                      <a:pt x="10" y="27"/>
                      <a:pt x="9" y="27"/>
                      <a:pt x="9" y="28"/>
                    </a:cubicBezTo>
                    <a:cubicBezTo>
                      <a:pt x="4" y="32"/>
                      <a:pt x="0" y="39"/>
                      <a:pt x="0" y="47"/>
                    </a:cubicBezTo>
                    <a:cubicBezTo>
                      <a:pt x="0" y="48"/>
                      <a:pt x="1" y="50"/>
                      <a:pt x="1" y="51"/>
                    </a:cubicBezTo>
                    <a:cubicBezTo>
                      <a:pt x="2" y="52"/>
                      <a:pt x="3" y="53"/>
                      <a:pt x="4" y="54"/>
                    </a:cubicBezTo>
                    <a:cubicBezTo>
                      <a:pt x="4" y="55"/>
                      <a:pt x="5" y="55"/>
                      <a:pt x="6" y="56"/>
                    </a:cubicBezTo>
                    <a:cubicBezTo>
                      <a:pt x="6" y="56"/>
                      <a:pt x="7" y="57"/>
                      <a:pt x="8" y="57"/>
                    </a:cubicBezTo>
                    <a:cubicBezTo>
                      <a:pt x="12" y="60"/>
                      <a:pt x="16" y="61"/>
                      <a:pt x="21" y="61"/>
                    </a:cubicBezTo>
                    <a:cubicBezTo>
                      <a:pt x="29" y="61"/>
                      <a:pt x="37" y="57"/>
                      <a:pt x="42" y="51"/>
                    </a:cubicBezTo>
                    <a:cubicBezTo>
                      <a:pt x="42" y="50"/>
                      <a:pt x="42" y="48"/>
                      <a:pt x="42" y="47"/>
                    </a:cubicBezTo>
                    <a:cubicBezTo>
                      <a:pt x="42" y="36"/>
                      <a:pt x="36" y="27"/>
                      <a:pt x="28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组合 5"/>
          <p:cNvGrpSpPr/>
          <p:nvPr/>
        </p:nvGrpSpPr>
        <p:grpSpPr>
          <a:xfrm>
            <a:off x="1683067" y="5017172"/>
            <a:ext cx="6098858" cy="1316000"/>
            <a:chOff x="1683822" y="5017246"/>
            <a:chExt cx="6098750" cy="1315865"/>
          </a:xfrm>
        </p:grpSpPr>
        <p:grpSp>
          <p:nvGrpSpPr>
            <p:cNvPr id="9257" name="组合 109"/>
            <p:cNvGrpSpPr/>
            <p:nvPr/>
          </p:nvGrpSpPr>
          <p:grpSpPr>
            <a:xfrm>
              <a:off x="2377433" y="5017246"/>
              <a:ext cx="5405139" cy="1310468"/>
              <a:chOff x="2518717" y="2889253"/>
              <a:chExt cx="5405139" cy="131046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2518515" y="2888581"/>
                <a:ext cx="5405341" cy="950815"/>
              </a:xfrm>
              <a:prstGeom prst="rect">
                <a:avLst/>
              </a:prstGeom>
              <a:solidFill>
                <a:srgbClr val="FDDA1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直角三角形 17"/>
              <p:cNvSpPr/>
              <p:nvPr/>
            </p:nvSpPr>
            <p:spPr>
              <a:xfrm flipV="1">
                <a:off x="7058684" y="3820348"/>
                <a:ext cx="846122" cy="379373"/>
              </a:xfrm>
              <a:custGeom>
                <a:avLst/>
                <a:gdLst>
                  <a:gd name="connsiteX0" fmla="*/ 0 w 737657"/>
                  <a:gd name="connsiteY0" fmla="*/ 561312 h 561312"/>
                  <a:gd name="connsiteX1" fmla="*/ 0 w 737657"/>
                  <a:gd name="connsiteY1" fmla="*/ 0 h 561312"/>
                  <a:gd name="connsiteX2" fmla="*/ 737657 w 737657"/>
                  <a:gd name="connsiteY2" fmla="*/ 561312 h 561312"/>
                  <a:gd name="connsiteX3" fmla="*/ 0 w 737657"/>
                  <a:gd name="connsiteY3" fmla="*/ 561312 h 561312"/>
                  <a:gd name="connsiteX0-1" fmla="*/ 0 w 813857"/>
                  <a:gd name="connsiteY0-2" fmla="*/ 542262 h 561312"/>
                  <a:gd name="connsiteX1-3" fmla="*/ 76200 w 813857"/>
                  <a:gd name="connsiteY1-4" fmla="*/ 0 h 561312"/>
                  <a:gd name="connsiteX2-5" fmla="*/ 813857 w 813857"/>
                  <a:gd name="connsiteY2-6" fmla="*/ 561312 h 561312"/>
                  <a:gd name="connsiteX3-7" fmla="*/ 0 w 813857"/>
                  <a:gd name="connsiteY3-8" fmla="*/ 542262 h 561312"/>
                  <a:gd name="connsiteX0-9" fmla="*/ 0 w 871007"/>
                  <a:gd name="connsiteY0-10" fmla="*/ 542262 h 561312"/>
                  <a:gd name="connsiteX1-11" fmla="*/ 133350 w 871007"/>
                  <a:gd name="connsiteY1-12" fmla="*/ 0 h 561312"/>
                  <a:gd name="connsiteX2-13" fmla="*/ 871007 w 871007"/>
                  <a:gd name="connsiteY2-14" fmla="*/ 561312 h 561312"/>
                  <a:gd name="connsiteX3-15" fmla="*/ 0 w 871007"/>
                  <a:gd name="connsiteY3-16" fmla="*/ 542262 h 561312"/>
                  <a:gd name="connsiteX0-17" fmla="*/ 0 w 832907"/>
                  <a:gd name="connsiteY0-18" fmla="*/ 542262 h 561312"/>
                  <a:gd name="connsiteX1-19" fmla="*/ 95250 w 832907"/>
                  <a:gd name="connsiteY1-20" fmla="*/ 0 h 561312"/>
                  <a:gd name="connsiteX2-21" fmla="*/ 832907 w 832907"/>
                  <a:gd name="connsiteY2-22" fmla="*/ 561312 h 561312"/>
                  <a:gd name="connsiteX3-23" fmla="*/ 0 w 832907"/>
                  <a:gd name="connsiteY3-24" fmla="*/ 542262 h 5613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32907" h="561312">
                    <a:moveTo>
                      <a:pt x="0" y="542262"/>
                    </a:moveTo>
                    <a:lnTo>
                      <a:pt x="95250" y="0"/>
                    </a:lnTo>
                    <a:lnTo>
                      <a:pt x="832907" y="561312"/>
                    </a:lnTo>
                    <a:lnTo>
                      <a:pt x="0" y="542262"/>
                    </a:lnTo>
                    <a:close/>
                  </a:path>
                </a:pathLst>
              </a:custGeom>
              <a:solidFill>
                <a:srgbClr val="FDDA1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260" name="文本框 111"/>
            <p:cNvSpPr txBox="1"/>
            <p:nvPr/>
          </p:nvSpPr>
          <p:spPr>
            <a:xfrm>
              <a:off x="1683822" y="5134354"/>
              <a:ext cx="4797340" cy="11987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36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           Group Management</a:t>
              </a:r>
              <a:endParaRPr lang="en-US" altLang="zh-CN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  <a:p>
              <a:pPr algn="ctr"/>
              <a:endParaRPr lang="en-US" altLang="zh-CN" sz="36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grpSp>
          <p:nvGrpSpPr>
            <p:cNvPr id="26" name="组合 139"/>
            <p:cNvGrpSpPr/>
            <p:nvPr/>
          </p:nvGrpSpPr>
          <p:grpSpPr>
            <a:xfrm>
              <a:off x="6968392" y="5239333"/>
              <a:ext cx="498236" cy="517401"/>
              <a:chOff x="7300913" y="5853113"/>
              <a:chExt cx="371474" cy="385763"/>
            </a:xfrm>
            <a:solidFill>
              <a:schemeClr val="bg1"/>
            </a:solidFill>
          </p:grpSpPr>
          <p:sp>
            <p:nvSpPr>
              <p:cNvPr id="141" name="Freeform 106"/>
              <p:cNvSpPr>
                <a:spLocks noEditPoints="1"/>
              </p:cNvSpPr>
              <p:nvPr/>
            </p:nvSpPr>
            <p:spPr bwMode="auto">
              <a:xfrm>
                <a:off x="7300913" y="5872163"/>
                <a:ext cx="117475" cy="366713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Freeform 107"/>
              <p:cNvSpPr>
                <a:spLocks noEditPoints="1"/>
              </p:cNvSpPr>
              <p:nvPr/>
            </p:nvSpPr>
            <p:spPr bwMode="auto">
              <a:xfrm>
                <a:off x="7423150" y="5853113"/>
                <a:ext cx="249237" cy="38258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Content Placeholder 8"/>
          <p:cNvGraphicFramePr/>
          <p:nvPr>
            <p:ph idx="1"/>
          </p:nvPr>
        </p:nvGraphicFramePr>
        <p:xfrm>
          <a:off x="716280" y="1757680"/>
          <a:ext cx="10801350" cy="4491355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5400675"/>
                <a:gridCol w="5400675"/>
              </a:tblGrid>
              <a:tr h="725170">
                <a:tc>
                  <a:txBody>
                    <a:bodyPr/>
                    <a:p>
                      <a:pPr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normal user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#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root user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whoami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find in which user account you are log in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4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switch user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pwd 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To find where I am or in which directory we are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266" name="Group 10"/>
          <p:cNvGrpSpPr/>
          <p:nvPr/>
        </p:nvGrpSpPr>
        <p:grpSpPr>
          <a:xfrm>
            <a:off x="3149600" y="587375"/>
            <a:ext cx="6423025" cy="760730"/>
            <a:chOff x="5330" y="193"/>
            <a:chExt cx="8540" cy="924"/>
          </a:xfrm>
        </p:grpSpPr>
        <p:grpSp>
          <p:nvGrpSpPr>
            <p:cNvPr id="11267" name="组合 1"/>
            <p:cNvGrpSpPr/>
            <p:nvPr/>
          </p:nvGrpSpPr>
          <p:grpSpPr>
            <a:xfrm>
              <a:off x="5330" y="193"/>
              <a:ext cx="8540" cy="709"/>
              <a:chOff x="3384756" y="122336"/>
              <a:chExt cx="5422489" cy="450080"/>
            </a:xfrm>
          </p:grpSpPr>
          <p:sp>
            <p:nvSpPr>
              <p:cNvPr id="11268" name="文本框 2"/>
              <p:cNvSpPr txBox="1"/>
              <p:nvPr/>
            </p:nvSpPr>
            <p:spPr>
              <a:xfrm>
                <a:off x="3639714" y="122336"/>
                <a:ext cx="4912573" cy="4500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3200" b="1" dirty="0">
                    <a:solidFill>
                      <a:srgbClr val="FDDA11"/>
                    </a:solidFill>
                    <a:latin typeface="Times New Roman" panose="02020603050405020304" charset="0"/>
                    <a:ea typeface="Arial" panose="020B0604020202020204" pitchFamily="34" charset="0"/>
                    <a:cs typeface="Times New Roman" panose="02020603050405020304" charset="0"/>
                  </a:rPr>
                  <a:t>CASUAL COMMANDS</a:t>
                </a:r>
                <a:endParaRPr lang="en-US" altLang="zh-CN" sz="3200" b="1" dirty="0">
                  <a:solidFill>
                    <a:srgbClr val="FDDA11"/>
                  </a:solidFill>
                  <a:latin typeface="Times New Roman" panose="02020603050405020304" charset="0"/>
                  <a:ea typeface="Arial" panose="020B0604020202020204" pitchFamily="34" charset="0"/>
                  <a:cs typeface="Times New Roman" panose="02020603050405020304" charset="0"/>
                </a:endParaRPr>
              </a:p>
            </p:txBody>
          </p:sp>
          <p:sp>
            <p:nvSpPr>
              <p:cNvPr id="19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  <p:sp>
            <p:nvSpPr>
              <p:cNvPr id="20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6343" y="1117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94088" y="2162175"/>
            <a:ext cx="78486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7200" dirty="0">
                <a:solidFill>
                  <a:srgbClr val="FDDA11"/>
                </a:solidFill>
                <a:latin typeface="Impact" panose="020B0806030902050204" pitchFamily="34" charset="0"/>
                <a:ea typeface="Arial" panose="020B0604020202020204" pitchFamily="34" charset="0"/>
              </a:rPr>
              <a:t>FILE MANAGEMENT</a:t>
            </a:r>
            <a:endParaRPr lang="en-US" altLang="zh-CN" sz="7200" dirty="0">
              <a:solidFill>
                <a:srgbClr val="FDDA11"/>
              </a:solidFill>
              <a:latin typeface="Impact" panose="020B080603090205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889375" y="3462338"/>
            <a:ext cx="7178675" cy="192087"/>
            <a:chOff x="3889095" y="3462513"/>
            <a:chExt cx="7178362" cy="192601"/>
          </a:xfrm>
        </p:grpSpPr>
        <p:sp>
          <p:nvSpPr>
            <p:cNvPr id="19" name="平行四边形 18"/>
            <p:cNvSpPr/>
            <p:nvPr/>
          </p:nvSpPr>
          <p:spPr>
            <a:xfrm rot="10800000">
              <a:off x="10381687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rot="10800000">
              <a:off x="9732428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0800000">
              <a:off x="9083169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0800000">
              <a:off x="843391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10800000">
              <a:off x="778465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0800000">
              <a:off x="7135391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rot="10800000">
              <a:off x="6486132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rot="10800000">
              <a:off x="583687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0800000">
              <a:off x="518761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10800000">
              <a:off x="453835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0800000">
              <a:off x="388909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4679"/>
          <p:cNvGrpSpPr/>
          <p:nvPr/>
        </p:nvGrpSpPr>
        <p:grpSpPr>
          <a:xfrm>
            <a:off x="714375" y="2346325"/>
            <a:ext cx="3175000" cy="2265363"/>
            <a:chOff x="714941" y="2346054"/>
            <a:chExt cx="3174374" cy="2266006"/>
          </a:xfrm>
        </p:grpSpPr>
        <p:sp>
          <p:nvSpPr>
            <p:cNvPr id="4674" name="矩形 4673"/>
            <p:cNvSpPr/>
            <p:nvPr/>
          </p:nvSpPr>
          <p:spPr>
            <a:xfrm>
              <a:off x="1219666" y="2346054"/>
              <a:ext cx="2164923" cy="2266006"/>
            </a:xfrm>
            <a:prstGeom prst="rect">
              <a:avLst/>
            </a:prstGeom>
            <a:solidFill>
              <a:srgbClr val="FDDA1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6" name="文本框 1891"/>
            <p:cNvSpPr txBox="1"/>
            <p:nvPr/>
          </p:nvSpPr>
          <p:spPr>
            <a:xfrm>
              <a:off x="714941" y="2346054"/>
              <a:ext cx="3174374" cy="22167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38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01</a:t>
              </a:r>
              <a:endParaRPr lang="zh-CN" altLang="en-US" sz="138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1825625"/>
          <a:ext cx="10515600" cy="4468495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5257800"/>
                <a:gridCol w="5257800"/>
              </a:tblGrid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vi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filename.extension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create file in directory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80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press</a:t>
                      </a: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Esc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then</a:t>
                      </a: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:wq!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command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Saving procedure of file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80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cat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filename.extension</a:t>
                      </a:r>
                      <a:endParaRPr lang="en-US" sz="28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vi 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filename.extension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view content of file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view file in text editor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780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filename.extension</a:t>
                      </a:r>
                      <a:endParaRPr lang="en-US" sz="28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remove file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66" name="Group 10"/>
          <p:cNvGrpSpPr/>
          <p:nvPr/>
        </p:nvGrpSpPr>
        <p:grpSpPr>
          <a:xfrm>
            <a:off x="3530600" y="587375"/>
            <a:ext cx="5788025" cy="674640"/>
            <a:chOff x="5330" y="193"/>
            <a:chExt cx="8540" cy="780"/>
          </a:xfrm>
        </p:grpSpPr>
        <p:grpSp>
          <p:nvGrpSpPr>
            <p:cNvPr id="11267" name="组合 1"/>
            <p:cNvGrpSpPr/>
            <p:nvPr/>
          </p:nvGrpSpPr>
          <p:grpSpPr>
            <a:xfrm>
              <a:off x="5330" y="193"/>
              <a:ext cx="8540" cy="669"/>
              <a:chOff x="3384756" y="122336"/>
              <a:chExt cx="5422489" cy="424918"/>
            </a:xfrm>
          </p:grpSpPr>
          <p:sp>
            <p:nvSpPr>
              <p:cNvPr id="11268" name="文本框 2"/>
              <p:cNvSpPr txBox="1"/>
              <p:nvPr/>
            </p:nvSpPr>
            <p:spPr>
              <a:xfrm>
                <a:off x="3639714" y="122336"/>
                <a:ext cx="4912573" cy="383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DDA1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File Handing Commands</a:t>
                </a:r>
                <a:endParaRPr lang="en-US" altLang="zh-CN" sz="2800" b="1" dirty="0">
                  <a:solidFill>
                    <a:srgbClr val="FDDA1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6343" y="973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94088" y="2162175"/>
            <a:ext cx="7848600" cy="23069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7200" dirty="0">
                <a:solidFill>
                  <a:srgbClr val="FDDA11"/>
                </a:solidFill>
                <a:latin typeface="Impact" panose="020B0806030902050204" pitchFamily="34" charset="0"/>
                <a:ea typeface="Arial" panose="020B0604020202020204" pitchFamily="34" charset="0"/>
              </a:rPr>
              <a:t>DIRECTORY MANAGEMENT</a:t>
            </a:r>
            <a:endParaRPr lang="en-US" altLang="zh-CN" sz="7200" dirty="0">
              <a:solidFill>
                <a:srgbClr val="FDDA11"/>
              </a:solidFill>
              <a:latin typeface="Impact" panose="020B080603090205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4032250" y="4611688"/>
            <a:ext cx="7178675" cy="192087"/>
            <a:chOff x="3889095" y="3462513"/>
            <a:chExt cx="7178362" cy="192601"/>
          </a:xfrm>
        </p:grpSpPr>
        <p:sp>
          <p:nvSpPr>
            <p:cNvPr id="19" name="平行四边形 18"/>
            <p:cNvSpPr/>
            <p:nvPr/>
          </p:nvSpPr>
          <p:spPr>
            <a:xfrm rot="10800000">
              <a:off x="10381687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rot="10800000">
              <a:off x="9732428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0800000">
              <a:off x="9083169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0800000">
              <a:off x="843391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10800000">
              <a:off x="778465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0800000">
              <a:off x="7135391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rot="10800000">
              <a:off x="6486132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rot="10800000">
              <a:off x="583687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0800000">
              <a:off x="518761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10800000">
              <a:off x="453835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0800000">
              <a:off x="388909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4679"/>
          <p:cNvGrpSpPr/>
          <p:nvPr/>
        </p:nvGrpSpPr>
        <p:grpSpPr>
          <a:xfrm>
            <a:off x="714375" y="2346325"/>
            <a:ext cx="3175000" cy="2265363"/>
            <a:chOff x="714941" y="2346054"/>
            <a:chExt cx="3174374" cy="2266006"/>
          </a:xfrm>
        </p:grpSpPr>
        <p:sp>
          <p:nvSpPr>
            <p:cNvPr id="4674" name="矩形 4673"/>
            <p:cNvSpPr/>
            <p:nvPr/>
          </p:nvSpPr>
          <p:spPr>
            <a:xfrm>
              <a:off x="1219666" y="2346054"/>
              <a:ext cx="2164923" cy="2266006"/>
            </a:xfrm>
            <a:prstGeom prst="rect">
              <a:avLst/>
            </a:prstGeom>
            <a:solidFill>
              <a:srgbClr val="FDDA1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6" name="文本框 1891"/>
            <p:cNvSpPr txBox="1"/>
            <p:nvPr/>
          </p:nvSpPr>
          <p:spPr>
            <a:xfrm>
              <a:off x="714941" y="2346054"/>
              <a:ext cx="3174374" cy="22155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38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02</a:t>
              </a:r>
              <a:endParaRPr lang="zh-CN" altLang="en-US" sz="138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22935" y="1567180"/>
          <a:ext cx="10946130" cy="469900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5473065"/>
                <a:gridCol w="54730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mkdir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directoryname</a:t>
                      </a:r>
                      <a:endParaRPr lang="en-US" sz="28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make new directory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ls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display all contents in directory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ls -l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display detail view and information about permissions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rm -r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to remove directory with 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all its contents 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cd 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directoryname</a:t>
                      </a:r>
                      <a:endParaRPr lang="en-US" sz="2800" b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change directory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cd ..</a:t>
                      </a:r>
                      <a:endParaRPr lang="en-US" sz="28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For coming back from directory</a:t>
                      </a:r>
                      <a:endParaRPr lang="en-US" sz="280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66" name="Group 10"/>
          <p:cNvGrpSpPr/>
          <p:nvPr/>
        </p:nvGrpSpPr>
        <p:grpSpPr>
          <a:xfrm>
            <a:off x="2800985" y="358775"/>
            <a:ext cx="6835140" cy="629833"/>
            <a:chOff x="5330" y="193"/>
            <a:chExt cx="8540" cy="780"/>
          </a:xfrm>
        </p:grpSpPr>
        <p:grpSp>
          <p:nvGrpSpPr>
            <p:cNvPr id="11267" name="组合 1"/>
            <p:cNvGrpSpPr/>
            <p:nvPr/>
          </p:nvGrpSpPr>
          <p:grpSpPr>
            <a:xfrm>
              <a:off x="5330" y="193"/>
              <a:ext cx="8540" cy="669"/>
              <a:chOff x="3384756" y="122336"/>
              <a:chExt cx="5422489" cy="424918"/>
            </a:xfrm>
          </p:grpSpPr>
          <p:sp>
            <p:nvSpPr>
              <p:cNvPr id="11268" name="文本框 2"/>
              <p:cNvSpPr txBox="1"/>
              <p:nvPr/>
            </p:nvSpPr>
            <p:spPr>
              <a:xfrm>
                <a:off x="3639714" y="122336"/>
                <a:ext cx="4912573" cy="4104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DDA1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Directory Handling Commands</a:t>
                </a:r>
                <a:endParaRPr lang="en-US" altLang="zh-CN" sz="2800" b="1" dirty="0">
                  <a:solidFill>
                    <a:srgbClr val="FDDA1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6343" y="973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94088" y="2162175"/>
            <a:ext cx="78486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7200" dirty="0">
                <a:solidFill>
                  <a:srgbClr val="FDDA11"/>
                </a:solidFill>
                <a:latin typeface="Impact" panose="020B0806030902050204" pitchFamily="34" charset="0"/>
                <a:ea typeface="Arial" panose="020B0604020202020204" pitchFamily="34" charset="0"/>
              </a:rPr>
              <a:t>USER MANAGEMENT</a:t>
            </a:r>
            <a:endParaRPr lang="en-US" altLang="zh-CN" sz="7200" dirty="0">
              <a:solidFill>
                <a:srgbClr val="FDDA11"/>
              </a:solidFill>
              <a:latin typeface="Impact" panose="020B080603090205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3889375" y="3462338"/>
            <a:ext cx="7178675" cy="192087"/>
            <a:chOff x="3889095" y="3462513"/>
            <a:chExt cx="7178362" cy="192601"/>
          </a:xfrm>
        </p:grpSpPr>
        <p:sp>
          <p:nvSpPr>
            <p:cNvPr id="19" name="平行四边形 18"/>
            <p:cNvSpPr/>
            <p:nvPr/>
          </p:nvSpPr>
          <p:spPr>
            <a:xfrm rot="10800000">
              <a:off x="10381687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rot="10800000">
              <a:off x="9732428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0800000">
              <a:off x="9083169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0800000">
              <a:off x="843391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10800000">
              <a:off x="7784650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rot="10800000">
              <a:off x="7135391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rot="10800000">
              <a:off x="6486132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rot="10800000">
              <a:off x="583687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rot="10800000">
              <a:off x="5187613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 rot="10800000">
              <a:off x="453835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chemeClr val="bg1"/>
            </a:solidFill>
            <a:ln>
              <a:solidFill>
                <a:srgbClr val="FDD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 rot="10800000">
              <a:off x="3889095" y="3462513"/>
              <a:ext cx="685770" cy="192601"/>
            </a:xfrm>
            <a:prstGeom prst="parallelogram">
              <a:avLst>
                <a:gd name="adj" fmla="val 54851"/>
              </a:avLst>
            </a:prstGeom>
            <a:solidFill>
              <a:srgbClr val="FDDA1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组合 4679"/>
          <p:cNvGrpSpPr/>
          <p:nvPr/>
        </p:nvGrpSpPr>
        <p:grpSpPr>
          <a:xfrm>
            <a:off x="714375" y="2346325"/>
            <a:ext cx="3175000" cy="2265363"/>
            <a:chOff x="714941" y="2346054"/>
            <a:chExt cx="3174374" cy="2266006"/>
          </a:xfrm>
        </p:grpSpPr>
        <p:sp>
          <p:nvSpPr>
            <p:cNvPr id="4674" name="矩形 4673"/>
            <p:cNvSpPr/>
            <p:nvPr/>
          </p:nvSpPr>
          <p:spPr>
            <a:xfrm>
              <a:off x="1219666" y="2346054"/>
              <a:ext cx="2164923" cy="2266006"/>
            </a:xfrm>
            <a:prstGeom prst="rect">
              <a:avLst/>
            </a:prstGeom>
            <a:solidFill>
              <a:srgbClr val="FDDA1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6" name="文本框 1891"/>
            <p:cNvSpPr txBox="1"/>
            <p:nvPr/>
          </p:nvSpPr>
          <p:spPr>
            <a:xfrm>
              <a:off x="714941" y="2346054"/>
              <a:ext cx="3174374" cy="22155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3800" dirty="0">
                  <a:solidFill>
                    <a:srgbClr val="3B3838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03</a:t>
              </a:r>
              <a:endParaRPr lang="zh-CN" altLang="en-US" sz="13800" dirty="0">
                <a:solidFill>
                  <a:srgbClr val="3B3838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Content Placeholder 8"/>
          <p:cNvGraphicFramePr/>
          <p:nvPr>
            <p:ph idx="1"/>
          </p:nvPr>
        </p:nvGraphicFramePr>
        <p:xfrm>
          <a:off x="838200" y="1778000"/>
          <a:ext cx="10515600" cy="4446270"/>
        </p:xfrm>
        <a:graphic>
          <a:graphicData uri="http://schemas.openxmlformats.org/drawingml/2006/table">
            <a:tbl>
              <a:tblPr bandCol="1">
                <a:tableStyleId>{16D9F66E-5EB9-4882-86FB-DCBF35E3C3E4}</a:tableStyleId>
              </a:tblPr>
              <a:tblGrid>
                <a:gridCol w="4609465"/>
                <a:gridCol w="5906135"/>
              </a:tblGrid>
              <a:tr h="938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adduser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useradd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add user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525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passwd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set password of user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938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passwd -l 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-L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lock or disbale or inactive user account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1355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passwd -u 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usermod -U 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unlock or enable or reactivate user account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  <a:tr h="687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passwd -d username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to remove password of user account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266" name="Group 10"/>
          <p:cNvGrpSpPr/>
          <p:nvPr/>
        </p:nvGrpSpPr>
        <p:grpSpPr>
          <a:xfrm>
            <a:off x="2800985" y="358775"/>
            <a:ext cx="6835140" cy="629833"/>
            <a:chOff x="5330" y="193"/>
            <a:chExt cx="8540" cy="780"/>
          </a:xfrm>
        </p:grpSpPr>
        <p:grpSp>
          <p:nvGrpSpPr>
            <p:cNvPr id="11267" name="组合 1"/>
            <p:cNvGrpSpPr/>
            <p:nvPr/>
          </p:nvGrpSpPr>
          <p:grpSpPr>
            <a:xfrm>
              <a:off x="5330" y="193"/>
              <a:ext cx="8540" cy="669"/>
              <a:chOff x="3384756" y="122336"/>
              <a:chExt cx="5422489" cy="424918"/>
            </a:xfrm>
          </p:grpSpPr>
          <p:sp>
            <p:nvSpPr>
              <p:cNvPr id="11268" name="文本框 2"/>
              <p:cNvSpPr txBox="1"/>
              <p:nvPr/>
            </p:nvSpPr>
            <p:spPr>
              <a:xfrm>
                <a:off x="3639714" y="122336"/>
                <a:ext cx="4912573" cy="410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800" b="1" dirty="0">
                    <a:solidFill>
                      <a:srgbClr val="FDDA1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Users In Linux </a:t>
                </a:r>
                <a:endParaRPr lang="en-US" altLang="zh-CN" sz="2800" b="1" dirty="0">
                  <a:solidFill>
                    <a:srgbClr val="FDDA1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9" name="等腰三角形 3"/>
              <p:cNvSpPr/>
              <p:nvPr/>
            </p:nvSpPr>
            <p:spPr>
              <a:xfrm rot="5400000" flipV="1">
                <a:off x="3362725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等腰三角形 4"/>
              <p:cNvSpPr/>
              <p:nvPr/>
            </p:nvSpPr>
            <p:spPr>
              <a:xfrm rot="16200000" flipH="1" flipV="1">
                <a:off x="8502660" y="242669"/>
                <a:ext cx="326616" cy="282554"/>
              </a:xfrm>
              <a:prstGeom prst="triangle">
                <a:avLst/>
              </a:prstGeom>
              <a:solidFill>
                <a:srgbClr val="FDDA1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21" name="直接连接符 5"/>
            <p:cNvCxnSpPr/>
            <p:nvPr/>
          </p:nvCxnSpPr>
          <p:spPr>
            <a:xfrm>
              <a:off x="6343" y="973"/>
              <a:ext cx="6515" cy="0"/>
            </a:xfrm>
            <a:prstGeom prst="line">
              <a:avLst/>
            </a:prstGeom>
            <a:ln w="22225">
              <a:solidFill>
                <a:srgbClr val="FDDA1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WPS Presentation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Impact</vt:lpstr>
      <vt:lpstr>Times New Roman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</dc:title>
  <dc:creator/>
  <cp:lastModifiedBy>Daima Khan</cp:lastModifiedBy>
  <cp:revision>7</cp:revision>
  <dcterms:created xsi:type="dcterms:W3CDTF">2022-04-15T15:33:00Z</dcterms:created>
  <dcterms:modified xsi:type="dcterms:W3CDTF">2022-05-07T11:48:36Z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C97C75F159A64B5C9B35C2347E243E8E</vt:lpwstr>
  </property>
  <property fmtid="{D5CDD505-2E9C-101B-9397-08002B2CF9AE}" pid="3" name="KSOProductBuildVer">
    <vt:lpwstr>1033-11.2.0.11042</vt:lpwstr>
  </property>
</Properties>
</file>