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82"/>
        <p:guide pos="382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51" name="Text Placeholder 1026"/>
          <p:cNvSpPr/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itle 1"/>
          <p:cNvSpPr>
            <a:spLocks noGrp="1"/>
          </p:cNvSpPr>
          <p:nvPr>
            <p:ph type="ctrTitle"/>
          </p:nvPr>
        </p:nvSpPr>
        <p:spPr>
          <a:ln/>
        </p:spPr>
        <p:txBody>
          <a:bodyPr anchor="b" anchorCtr="0">
            <a:scene3d>
              <a:camera prst="orthographicFront"/>
              <a:lightRig rig="threePt" dir="t"/>
            </a:scene3d>
          </a:bodyPr>
          <a:p>
            <a:pPr defTabSz="914400">
              <a:buClrTx/>
              <a:buSzTx/>
              <a:buFontTx/>
              <a:buNone/>
            </a:pPr>
            <a:r>
              <a:rPr lang="en-US" altLang="zh-CN" b="1" kern="1200" baseline="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Process Management</a:t>
            </a:r>
            <a:endParaRPr lang="en-US" altLang="zh-CN" b="1" kern="1200" baseline="0">
              <a:ln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074" name="Subtitle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b="1" kern="1200" baseline="0">
                <a:latin typeface="+mn-lt"/>
                <a:ea typeface="+mn-ea"/>
                <a:cs typeface="+mn-cs"/>
              </a:rPr>
              <a:t>System &amp; Network Administration</a:t>
            </a:r>
            <a:endParaRPr lang="en-US" altLang="zh-CN" b="1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9245" y="619125"/>
            <a:ext cx="1156017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When the CPU executes a process, it will be in a RUNNING state. When the process is not waiting for any resource and ready to be executed by the CPU, it will be in the </a:t>
            </a:r>
            <a:r>
              <a:rPr lang="en-US" sz="2400" b="1"/>
              <a:t>RUNNABLE state.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SLEEPING state</a:t>
            </a:r>
            <a:r>
              <a:rPr lang="en-US" sz="2000"/>
              <a:t> indicates the process is currently waiting on certain resources (like waiting on I/O, waiting on locks, application code making the process to sleep.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STOPPED state</a:t>
            </a:r>
            <a:r>
              <a:rPr lang="en-US" sz="2000"/>
              <a:t> indicates that the process has been suspended from proceeding further. In Linux when you issue the ‘Ctrl + Z’ command it will issue a SIGSTOP signal to the process.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 process will terminate when it calls ‘system exit’ API or when someone else kills the process. When a process terminates, it will release all the data structures and the resources it holds. However, it will not release its slot in the ‘process’ table. Instead, the process will send a SIGCHLD signal to its parent process. Now it’s up to the parent process to release the child process slot in the ‘process’ table. The process will be in </a:t>
            </a:r>
            <a:r>
              <a:rPr lang="en-US" sz="2400" b="1"/>
              <a:t>ZOMBIE state</a:t>
            </a:r>
            <a:r>
              <a:rPr lang="en-US" sz="2000"/>
              <a:t> from the time the child process issues the SIGCHLD signal until the parent process releases the slot in the ‘process’ table.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96085" y="404495"/>
            <a:ext cx="8885555" cy="621601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r>
              <a:rPr lang="en-US" sz="2400" b="1"/>
              <a:t>Command	Description</a:t>
            </a:r>
            <a:endParaRPr lang="en-US" sz="2400" b="1"/>
          </a:p>
          <a:p>
            <a:pPr>
              <a:lnSpc>
                <a:spcPct val="130000"/>
              </a:lnSpc>
            </a:pPr>
            <a:endParaRPr lang="en-US" sz="2400"/>
          </a:p>
          <a:p>
            <a:pPr>
              <a:lnSpc>
                <a:spcPct val="130000"/>
              </a:lnSpc>
            </a:pPr>
            <a:r>
              <a:rPr lang="en-US" sz="2400"/>
              <a:t>bg		To send a process to the background</a:t>
            </a:r>
            <a:endParaRPr lang="en-US" sz="2400"/>
          </a:p>
          <a:p>
            <a:pPr>
              <a:lnSpc>
                <a:spcPct val="130000"/>
              </a:lnSpc>
            </a:pPr>
            <a:r>
              <a:rPr lang="en-US" sz="2400"/>
              <a:t>fg            	To run a stopped process in the foreground</a:t>
            </a:r>
            <a:endParaRPr lang="en-US" sz="2400"/>
          </a:p>
          <a:p>
            <a:pPr>
              <a:lnSpc>
                <a:spcPct val="130000"/>
              </a:lnSpc>
            </a:pPr>
            <a:r>
              <a:rPr lang="en-US" sz="2400"/>
              <a:t>top		Details on all Active Processes</a:t>
            </a:r>
            <a:endParaRPr lang="en-US" sz="2400"/>
          </a:p>
          <a:p>
            <a:pPr>
              <a:lnSpc>
                <a:spcPct val="130000"/>
              </a:lnSpc>
            </a:pPr>
            <a:r>
              <a:rPr lang="en-US" sz="2400"/>
              <a:t>ps		Give the status of processes running for a user</a:t>
            </a:r>
            <a:endParaRPr lang="en-US" sz="2400"/>
          </a:p>
          <a:p>
            <a:pPr>
              <a:lnSpc>
                <a:spcPct val="130000"/>
              </a:lnSpc>
            </a:pPr>
            <a:r>
              <a:rPr lang="en-US" sz="2400"/>
              <a:t>ps PID	Gives the status of a particular process</a:t>
            </a:r>
            <a:endParaRPr lang="en-US" sz="2400"/>
          </a:p>
          <a:p>
            <a:pPr>
              <a:lnSpc>
                <a:spcPct val="130000"/>
              </a:lnSpc>
            </a:pPr>
            <a:r>
              <a:rPr lang="en-US" sz="2400"/>
              <a:t>pidof		Gives the Process ID (PID) of a process</a:t>
            </a:r>
            <a:endParaRPr lang="en-US" sz="2400"/>
          </a:p>
          <a:p>
            <a:pPr>
              <a:lnSpc>
                <a:spcPct val="130000"/>
              </a:lnSpc>
            </a:pPr>
            <a:r>
              <a:rPr lang="en-US" sz="2400"/>
              <a:t>kill PID	Kills a process</a:t>
            </a:r>
            <a:endParaRPr lang="en-US" sz="2400"/>
          </a:p>
          <a:p>
            <a:pPr>
              <a:lnSpc>
                <a:spcPct val="130000"/>
              </a:lnSpc>
            </a:pPr>
            <a:r>
              <a:rPr lang="en-US" sz="2400"/>
              <a:t>nice		Starts a process with a given priority</a:t>
            </a:r>
            <a:endParaRPr lang="en-US" sz="2400"/>
          </a:p>
          <a:p>
            <a:pPr>
              <a:lnSpc>
                <a:spcPct val="130000"/>
              </a:lnSpc>
            </a:pPr>
            <a:r>
              <a:rPr lang="en-US" sz="2400"/>
              <a:t>renice		Changes priority of an already running process</a:t>
            </a:r>
            <a:endParaRPr lang="en-US" sz="2400"/>
          </a:p>
          <a:p>
            <a:pPr>
              <a:lnSpc>
                <a:spcPct val="130000"/>
              </a:lnSpc>
            </a:pPr>
            <a:r>
              <a:rPr lang="en-US" sz="2400"/>
              <a:t>df		Gives free hard disk space on your system</a:t>
            </a:r>
            <a:endParaRPr lang="en-US" sz="2400"/>
          </a:p>
          <a:p>
            <a:pPr>
              <a:lnSpc>
                <a:spcPct val="130000"/>
              </a:lnSpc>
            </a:pPr>
            <a:r>
              <a:rPr lang="en-US" sz="2400"/>
              <a:t>free		Gives free RAM on your system</a:t>
            </a:r>
            <a:endParaRPr lang="en-US" sz="2400"/>
          </a:p>
        </p:txBody>
      </p:sp>
      <p:sp>
        <p:nvSpPr>
          <p:cNvPr id="6" name="Rectangles 5"/>
          <p:cNvSpPr/>
          <p:nvPr/>
        </p:nvSpPr>
        <p:spPr>
          <a:xfrm>
            <a:off x="3431540" y="116840"/>
            <a:ext cx="7056755" cy="6696710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558925" y="116205"/>
            <a:ext cx="1872615" cy="6696710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85595" y="1760220"/>
            <a:ext cx="89027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69085" y="2245995"/>
            <a:ext cx="89027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52575" y="2731770"/>
            <a:ext cx="89027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52575" y="3234055"/>
            <a:ext cx="89027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52575" y="3736340"/>
            <a:ext cx="89027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52575" y="4166870"/>
            <a:ext cx="89027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52575" y="4669155"/>
            <a:ext cx="89027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52575" y="5099685"/>
            <a:ext cx="89027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24330" y="5601970"/>
            <a:ext cx="89027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24330" y="6104255"/>
            <a:ext cx="89027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84325" y="49213"/>
            <a:ext cx="8932863" cy="6507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388110" y="0"/>
            <a:ext cx="9293860" cy="6802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502410" y="0"/>
            <a:ext cx="9165590" cy="6802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Picture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559560" y="44450"/>
            <a:ext cx="9114790" cy="672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3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517015" y="31115"/>
            <a:ext cx="9105265" cy="6814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553210" y="0"/>
            <a:ext cx="9114790" cy="6758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03095" y="893445"/>
            <a:ext cx="8516620" cy="4954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200" b="1">
                <a:solidFill>
                  <a:srgbClr val="0070C0"/>
                </a:solidFill>
              </a:rPr>
              <a:t>Types of Processes:</a:t>
            </a:r>
            <a:endParaRPr lang="en-US" sz="3200" b="1">
              <a:solidFill>
                <a:srgbClr val="0070C0"/>
              </a:solidFill>
            </a:endParaRPr>
          </a:p>
          <a:p>
            <a:pPr algn="l"/>
            <a:endParaRPr lang="en-US" sz="32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/>
              <a:t>Foreground Processes: </a:t>
            </a:r>
            <a:endParaRPr lang="en-US" sz="2800" b="1"/>
          </a:p>
          <a:p>
            <a:pPr algn="ctr"/>
            <a:r>
              <a:rPr lang="en-US" sz="2800"/>
              <a:t>They run on the screen and need input from the user. For example Office Programs</a:t>
            </a:r>
            <a:endParaRPr lang="en-US" sz="2800"/>
          </a:p>
          <a:p>
            <a:pPr algn="l"/>
            <a:endParaRPr lang="en-US" sz="2800"/>
          </a:p>
          <a:p>
            <a:pPr algn="l"/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/>
              <a:t>Background Processes:</a:t>
            </a:r>
            <a:endParaRPr lang="en-US" sz="2800" b="1"/>
          </a:p>
          <a:p>
            <a:pPr algn="ctr"/>
            <a:r>
              <a:rPr lang="en-US" sz="2800"/>
              <a:t>They run in the background and usually do not need user input.</a:t>
            </a:r>
            <a:endParaRPr lang="en-US" sz="2800"/>
          </a:p>
          <a:p>
            <a:pPr algn="ctr"/>
            <a:r>
              <a:rPr lang="en-US" sz="2800"/>
              <a:t> For example Antivirus.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Picture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1494790" y="107950"/>
            <a:ext cx="9184005" cy="6691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WPS Presentation</Application>
  <PresentationFormat/>
  <Paragraphs>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Microsoft YaHei</vt:lpstr>
      <vt:lpstr>Calibri</vt:lpstr>
      <vt:lpstr>Default Design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Daima Khan</dc:creator>
  <cp:lastModifiedBy>google1573046174</cp:lastModifiedBy>
  <cp:revision>2</cp:revision>
  <dcterms:created xsi:type="dcterms:W3CDTF">2022-06-12T13:34:54Z</dcterms:created>
  <dcterms:modified xsi:type="dcterms:W3CDTF">2022-06-15T12:48:28Z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1033-11.2.0.11156</vt:lpwstr>
  </property>
  <property fmtid="{D5CDD505-2E9C-101B-9397-08002B2CF9AE}" pid="3" name="ICV">
    <vt:lpwstr>23A416B541074CB1831A94DBD8E66D12</vt:lpwstr>
  </property>
</Properties>
</file>