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59" r:id="rId6"/>
    <p:sldId id="260" r:id="rId7"/>
    <p:sldId id="261" r:id="rId8"/>
    <p:sldId id="263" r:id="rId9"/>
    <p:sldId id="267" r:id="rId10"/>
    <p:sldId id="268" r:id="rId11"/>
    <p:sldId id="271" r:id="rId12"/>
    <p:sldId id="269" r:id="rId13"/>
    <p:sldId id="270" r:id="rId14"/>
    <p:sldId id="273" r:id="rId15"/>
    <p:sldId id="272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pPr lvl="0"/>
            <a:r>
              <a:rPr lang="zh-CN" altLang="en-US"/>
              <a:t>全局中文字体：微软雅黑 </a:t>
            </a:r>
            <a:endParaRPr lang="en-US" altLang="zh-CN"/>
          </a:p>
          <a:p>
            <a:pPr lvl="0"/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pPr lvl="0"/>
            <a:r>
              <a:rPr lang="zh-CN" altLang="en-US"/>
              <a:t>感谢你的购买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pPr lvl="0"/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pPr lvl="0"/>
            <a:r>
              <a:rPr lang="zh-CN" altLang="en-US"/>
              <a:t>全局中文字体：微软雅黑 </a:t>
            </a:r>
            <a:endParaRPr lang="en-US" altLang="zh-CN"/>
          </a:p>
          <a:p>
            <a:pPr lvl="0"/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pPr lvl="0"/>
            <a:r>
              <a:rPr lang="zh-CN" altLang="en-US"/>
              <a:t>感谢你的购买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pPr lvl="0"/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pPr lvl="0"/>
            <a:r>
              <a:rPr lang="zh-CN" altLang="en-US"/>
              <a:t>全局中文字体：微软雅黑 </a:t>
            </a:r>
            <a:endParaRPr lang="en-US" altLang="zh-CN"/>
          </a:p>
          <a:p>
            <a:pPr lvl="0"/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pPr lvl="0"/>
            <a:r>
              <a:rPr lang="zh-CN" altLang="en-US"/>
              <a:t>感谢你的购买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pPr lvl="0"/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pPr lvl="0"/>
            <a:r>
              <a:rPr lang="zh-CN" altLang="en-US"/>
              <a:t>全局中文字体：微软雅黑 </a:t>
            </a:r>
            <a:endParaRPr lang="en-US" altLang="zh-CN"/>
          </a:p>
          <a:p>
            <a:pPr lvl="0"/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pPr lvl="0"/>
            <a:r>
              <a:rPr lang="zh-CN" altLang="en-US"/>
              <a:t>感谢你的购买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pPr lvl="0"/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zh-CN" altLang="en-US" sz="120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20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 userDrawn="1"/>
        </p:nvPicPr>
        <p:blipFill>
          <a:blip r:embed="rId2"/>
          <a:srcRect l="18674" t="20001" r="8861" b="20000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930888" y="2025660"/>
            <a:ext cx="5261113" cy="2994992"/>
          </a:xfrm>
          <a:custGeom>
            <a:avLst/>
            <a:gdLst>
              <a:gd name="connsiteX0" fmla="*/ 0 w 5261113"/>
              <a:gd name="connsiteY0" fmla="*/ 0 h 2994992"/>
              <a:gd name="connsiteX1" fmla="*/ 5261113 w 5261113"/>
              <a:gd name="connsiteY1" fmla="*/ 0 h 2994992"/>
              <a:gd name="connsiteX2" fmla="*/ 5261113 w 5261113"/>
              <a:gd name="connsiteY2" fmla="*/ 2994992 h 2994992"/>
              <a:gd name="connsiteX3" fmla="*/ 0 w 5261113"/>
              <a:gd name="connsiteY3" fmla="*/ 2994992 h 29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13" h="2994992">
                <a:moveTo>
                  <a:pt x="0" y="0"/>
                </a:moveTo>
                <a:lnTo>
                  <a:pt x="5261113" y="0"/>
                </a:lnTo>
                <a:lnTo>
                  <a:pt x="5261113" y="2994992"/>
                </a:lnTo>
                <a:lnTo>
                  <a:pt x="0" y="29949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117600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图片占位符 5"/>
          <p:cNvSpPr>
            <a:spLocks noGrp="1"/>
          </p:cNvSpPr>
          <p:nvPr>
            <p:ph type="pic" sz="quarter" idx="11"/>
          </p:nvPr>
        </p:nvSpPr>
        <p:spPr>
          <a:xfrm>
            <a:off x="4549551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8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012566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639066" y="1799449"/>
            <a:ext cx="3901087" cy="3902988"/>
          </a:xfrm>
          <a:prstGeom prst="ellips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818563" y="1738313"/>
            <a:ext cx="1954212" cy="3414712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4368802" y="1803060"/>
            <a:ext cx="1684337" cy="167560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6096002" y="1803060"/>
            <a:ext cx="1685925" cy="167560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368802" y="3512005"/>
            <a:ext cx="1684337" cy="168592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096002" y="3512005"/>
            <a:ext cx="1685925" cy="168592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/>
          </p:cNvPicPr>
          <p:nvPr userDrawn="1"/>
        </p:nvPicPr>
        <p:blipFill>
          <a:blip r:embed="rId2"/>
          <a:srcRect l="18674" t="20001" r="8861" b="20000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930888" y="2025660"/>
            <a:ext cx="5261113" cy="2994992"/>
          </a:xfrm>
          <a:custGeom>
            <a:avLst/>
            <a:gdLst>
              <a:gd name="connsiteX0" fmla="*/ 0 w 5261113"/>
              <a:gd name="connsiteY0" fmla="*/ 0 h 2994992"/>
              <a:gd name="connsiteX1" fmla="*/ 5261113 w 5261113"/>
              <a:gd name="connsiteY1" fmla="*/ 0 h 2994992"/>
              <a:gd name="connsiteX2" fmla="*/ 5261113 w 5261113"/>
              <a:gd name="connsiteY2" fmla="*/ 2994992 h 2994992"/>
              <a:gd name="connsiteX3" fmla="*/ 0 w 5261113"/>
              <a:gd name="connsiteY3" fmla="*/ 2994992 h 29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13" h="2994992">
                <a:moveTo>
                  <a:pt x="0" y="0"/>
                </a:moveTo>
                <a:lnTo>
                  <a:pt x="5261113" y="0"/>
                </a:lnTo>
                <a:lnTo>
                  <a:pt x="5261113" y="2994992"/>
                </a:lnTo>
                <a:lnTo>
                  <a:pt x="0" y="29949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117600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图片占位符 5"/>
          <p:cNvSpPr>
            <a:spLocks noGrp="1"/>
          </p:cNvSpPr>
          <p:nvPr>
            <p:ph type="pic" sz="quarter" idx="11"/>
          </p:nvPr>
        </p:nvSpPr>
        <p:spPr>
          <a:xfrm>
            <a:off x="4549551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8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012566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639066" y="1799449"/>
            <a:ext cx="3901087" cy="3902988"/>
          </a:xfrm>
          <a:prstGeom prst="ellips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818563" y="1738313"/>
            <a:ext cx="1954212" cy="3414712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4368802" y="1803060"/>
            <a:ext cx="1684337" cy="167560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6096002" y="1803060"/>
            <a:ext cx="1685925" cy="1675607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368802" y="3512005"/>
            <a:ext cx="1684337" cy="168592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096002" y="3512005"/>
            <a:ext cx="1685925" cy="1685924"/>
          </a:xfrm>
          <a:prstGeom prst="rect">
            <a:avLst/>
          </a:prstGeo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lang="zh-CN" altLang="en-US" sz="28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lang="zh-CN" altLang="en-US" sz="28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itchFamily="49" charset="-122"/>
        <a:buChar char=" 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01" name="文本框 1600"/>
          <p:cNvSpPr txBox="1"/>
          <p:nvPr/>
        </p:nvSpPr>
        <p:spPr>
          <a:xfrm>
            <a:off x="3602355" y="2326005"/>
            <a:ext cx="5208905" cy="208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en-US" altLang="zh-CN" sz="5400" b="1" noProof="1" dirty="0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  <a:sym typeface="+mn-lt"/>
              </a:rPr>
              <a:t>Remote Desktop</a:t>
            </a:r>
            <a:endParaRPr lang="en-US" altLang="zh-CN" sz="5400" b="1" noProof="1" dirty="0">
              <a:solidFill>
                <a:schemeClr val="bg1"/>
              </a:solidFill>
              <a:effectLst>
                <a:glow rad="25400">
                  <a:schemeClr val="bg1">
                    <a:alpha val="6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algn="ctr" fontAlgn="auto">
              <a:lnSpc>
                <a:spcPct val="120000"/>
              </a:lnSpc>
            </a:pPr>
            <a:r>
              <a:rPr lang="en-US" altLang="zh-CN" sz="5400" b="1" noProof="1" dirty="0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latin typeface="Times New Roman" panose="02020603050405020304" charset="0"/>
                <a:cs typeface="Times New Roman" panose="02020603050405020304" charset="0"/>
                <a:sym typeface="+mn-lt"/>
              </a:rPr>
              <a:t>Service</a:t>
            </a:r>
            <a:endParaRPr lang="en-US" altLang="zh-CN" sz="5400" b="1" noProof="1" dirty="0">
              <a:solidFill>
                <a:schemeClr val="bg1"/>
              </a:solidFill>
              <a:effectLst>
                <a:glow rad="25400">
                  <a:schemeClr val="bg1">
                    <a:alpha val="60000"/>
                  </a:schemeClr>
                </a:glow>
              </a:effectLst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7" name="文本框 212"/>
          <p:cNvSpPr txBox="1"/>
          <p:nvPr/>
        </p:nvSpPr>
        <p:spPr>
          <a:xfrm>
            <a:off x="437198" y="371158"/>
            <a:ext cx="10404475" cy="32359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1" fontAlgn="base"/>
            <a:r>
              <a:rPr lang="en-US" sz="28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FireWall Configuration :</a:t>
            </a:r>
            <a:endParaRPr lang="en-US" sz="2000" dirty="0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fontAlgn="base"/>
            <a:endParaRPr lang="en-US" sz="2000" dirty="0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 fontAlgn="base"/>
            <a:endParaRPr lang="en-US" sz="2000" dirty="0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firewall-</a:t>
            </a:r>
            <a:r>
              <a:rPr lang="en-US" sz="2800" dirty="0" err="1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cmd</a:t>
            </a:r>
            <a:r>
              <a:rPr lang="en-US" sz="2800" dirty="0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--permanent --zone=public --add-port=3389/</a:t>
            </a:r>
            <a:r>
              <a:rPr lang="en-US" sz="2800" dirty="0" err="1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tcp</a:t>
            </a:r>
            <a:r>
              <a:rPr lang="en-US" sz="2800" dirty="0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sz="2800" dirty="0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firewall-</a:t>
            </a:r>
            <a:r>
              <a:rPr lang="en-US" sz="2800" dirty="0" err="1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cmd</a:t>
            </a:r>
            <a:r>
              <a:rPr lang="en-US" sz="2800" dirty="0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800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–reload</a:t>
            </a:r>
            <a:endParaRPr lang="en-US" sz="2800" dirty="0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fontAlgn="base"/>
            <a:endParaRPr lang="en-US" sz="2000" strike="noStrike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altLang="zh-CN" sz="2000" noProof="1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34818" name="组合 212"/>
          <p:cNvGrpSpPr/>
          <p:nvPr/>
        </p:nvGrpSpPr>
        <p:grpSpPr>
          <a:xfrm>
            <a:off x="319088" y="371475"/>
            <a:ext cx="407987" cy="407988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itle 1"/>
          <p:cNvSpPr>
            <a:spLocks noGrp="1"/>
          </p:cNvSpPr>
          <p:nvPr/>
        </p:nvSpPr>
        <p:spPr>
          <a:xfrm>
            <a:off x="5972175" y="2305050"/>
            <a:ext cx="5881688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ea typeface="+mn-ea"/>
              </a:rPr>
              <a:t>Client</a:t>
            </a:r>
            <a:endParaRPr lang="en-US" altLang="zh-CN" sz="4400">
              <a:solidFill>
                <a:schemeClr val="bg1"/>
              </a:solidFill>
              <a:latin typeface="Arial" panose="020B0604020202020204" pitchFamily="34" charset="0"/>
              <a:ea typeface="+mn-ea"/>
            </a:endParaRPr>
          </a:p>
          <a:p>
            <a:pPr algn="ctr"/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ea typeface="+mn-ea"/>
              </a:rPr>
              <a:t> Configuration</a:t>
            </a:r>
            <a:endParaRPr lang="en-US" altLang="zh-CN" sz="4400">
              <a:solidFill>
                <a:schemeClr val="bg1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96645" y="530860"/>
            <a:ext cx="9479915" cy="648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How client can access it?</a:t>
            </a:r>
            <a:endParaRPr lang="en-US" sz="32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>
              <a:lnSpc>
                <a:spcPct val="130000"/>
              </a:lnSpc>
            </a:pP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Client machine can access it by using Client software from there devices .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By the help of IP address of server machine.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In windows  there  is preinstalled application setup that is: 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285750" indent="-285750" algn="ctr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Remote Desktop Connection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Here we give IP address of remote server with port no.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After that a window will appear that want Linux user credentias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indent="0" algn="l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 information here you write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1828800" lvl="3" indent="-457200" algn="l">
              <a:lnSpc>
                <a:spcPct val="13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Username  or Root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1828800" lvl="3" indent="-457200" algn="l">
              <a:lnSpc>
                <a:spcPct val="130000"/>
              </a:lnSpc>
              <a:buFont typeface="Arial" panose="020B0604020202020204" pitchFamily="34" charset="0"/>
              <a:buAutoNum type="arabicPeriod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User password  or Root Password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indent="0" algn="ctr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33794" name="组合 212"/>
          <p:cNvGrpSpPr/>
          <p:nvPr/>
        </p:nvGrpSpPr>
        <p:grpSpPr>
          <a:xfrm>
            <a:off x="319088" y="371475"/>
            <a:ext cx="407987" cy="407988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96645" y="530860"/>
            <a:ext cx="7728585" cy="16903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en-US" sz="32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How client can access it?</a:t>
            </a:r>
            <a:endParaRPr lang="en-US" sz="32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>
              <a:lnSpc>
                <a:spcPct val="130000"/>
              </a:lnSpc>
            </a:pP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Times New Roman" panose="02020603050405020304" charset="0"/>
                <a:ea typeface="Microsoft YaHei" panose="020B0503020204020204" charset="-122"/>
                <a:cs typeface="Times New Roman" panose="02020603050405020304" charset="0"/>
              </a:rPr>
              <a:t>Client machine can access it by using Client software from </a:t>
            </a:r>
            <a:endParaRPr lang="en-US" sz="2400" dirty="0" smtClean="0">
              <a:solidFill>
                <a:schemeClr val="bg1"/>
              </a:solidFill>
              <a:latin typeface="Times New Roman" panose="02020603050405020304" charset="0"/>
              <a:ea typeface="Microsoft YaHei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33794" name="组合 212"/>
          <p:cNvGrpSpPr/>
          <p:nvPr/>
        </p:nvGrpSpPr>
        <p:grpSpPr>
          <a:xfrm>
            <a:off x="319088" y="371475"/>
            <a:ext cx="407987" cy="407988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482" name="文本框 31"/>
          <p:cNvSpPr txBox="1"/>
          <p:nvPr/>
        </p:nvSpPr>
        <p:spPr>
          <a:xfrm>
            <a:off x="1958975" y="1806575"/>
            <a:ext cx="24892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Introduction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</p:txBody>
      </p:sp>
      <p:sp>
        <p:nvSpPr>
          <p:cNvPr id="20483" name="矩形 36"/>
          <p:cNvSpPr/>
          <p:nvPr/>
        </p:nvSpPr>
        <p:spPr>
          <a:xfrm>
            <a:off x="1958975" y="2197100"/>
            <a:ext cx="3859213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What is RDS?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Working on TCP/IP model 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4" name="文本框 38"/>
          <p:cNvSpPr txBox="1"/>
          <p:nvPr/>
        </p:nvSpPr>
        <p:spPr>
          <a:xfrm>
            <a:off x="1958975" y="2963863"/>
            <a:ext cx="38592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Configuratio of RDS Server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</p:txBody>
      </p:sp>
      <p:sp>
        <p:nvSpPr>
          <p:cNvPr id="20485" name="矩形 44"/>
          <p:cNvSpPr/>
          <p:nvPr/>
        </p:nvSpPr>
        <p:spPr>
          <a:xfrm>
            <a:off x="1958975" y="3354388"/>
            <a:ext cx="3859213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Installation &amp; starting RDS server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Configuration of files 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6" name="文本框 47"/>
          <p:cNvSpPr txBox="1"/>
          <p:nvPr/>
        </p:nvSpPr>
        <p:spPr>
          <a:xfrm>
            <a:off x="1958975" y="4121150"/>
            <a:ext cx="48910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Configuratio of RDS Client -Windows</a:t>
            </a:r>
            <a:endParaRPr lang="zh-CN" altLang="en-US" sz="2000" b="1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487" name="矩形 50"/>
          <p:cNvSpPr/>
          <p:nvPr/>
        </p:nvSpPr>
        <p:spPr>
          <a:xfrm>
            <a:off x="1958975" y="4511675"/>
            <a:ext cx="3859213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Starting RDS services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Start using it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0490" name="组合 58"/>
          <p:cNvGrpSpPr/>
          <p:nvPr/>
        </p:nvGrpSpPr>
        <p:grpSpPr>
          <a:xfrm>
            <a:off x="671513" y="569913"/>
            <a:ext cx="1557337" cy="5065003"/>
            <a:chOff x="670970" y="626806"/>
            <a:chExt cx="1558290" cy="5065917"/>
          </a:xfrm>
        </p:grpSpPr>
        <p:cxnSp>
          <p:nvCxnSpPr>
            <p:cNvPr id="60" name="直接连接符 59"/>
            <p:cNvCxnSpPr>
              <a:stCxn id="70" idx="4"/>
            </p:cNvCxnSpPr>
            <p:nvPr/>
          </p:nvCxnSpPr>
          <p:spPr>
            <a:xfrm>
              <a:off x="1439795" y="1636136"/>
              <a:ext cx="0" cy="40565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1240677" y="2186179"/>
              <a:ext cx="419100" cy="4191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20493" name="文本框 61"/>
            <p:cNvSpPr txBox="1"/>
            <p:nvPr/>
          </p:nvSpPr>
          <p:spPr>
            <a:xfrm>
              <a:off x="1220371" y="2124977"/>
              <a:ext cx="439964" cy="494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rgbClr val="142233"/>
                  </a:solidFill>
                  <a:latin typeface="Arial" panose="020B0604020202020204" pitchFamily="34" charset="0"/>
                  <a:ea typeface="+mn-ea"/>
                  <a:sym typeface="Arial" panose="020B0604020202020204" pitchFamily="34" charset="0"/>
                </a:rPr>
                <a:t>1</a:t>
              </a:r>
              <a:endParaRPr lang="en-US" altLang="zh-CN" sz="2400" b="1" dirty="0">
                <a:solidFill>
                  <a:srgbClr val="142233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240677" y="3323816"/>
              <a:ext cx="419100" cy="4191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20495" name="文本框 63"/>
            <p:cNvSpPr txBox="1"/>
            <p:nvPr/>
          </p:nvSpPr>
          <p:spPr>
            <a:xfrm>
              <a:off x="1220371" y="3262614"/>
              <a:ext cx="439964" cy="494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rgbClr val="142233"/>
                  </a:solidFill>
                  <a:latin typeface="Arial" panose="020B0604020202020204" pitchFamily="34" charset="0"/>
                  <a:ea typeface="+mn-ea"/>
                  <a:sym typeface="Arial" panose="020B0604020202020204" pitchFamily="34" charset="0"/>
                </a:rPr>
                <a:t>2</a:t>
              </a:r>
              <a:endParaRPr lang="en-US" altLang="zh-CN" sz="2400" b="1" dirty="0">
                <a:solidFill>
                  <a:srgbClr val="142233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240677" y="4502672"/>
              <a:ext cx="419100" cy="4191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20497" name="文本框 65"/>
            <p:cNvSpPr txBox="1"/>
            <p:nvPr/>
          </p:nvSpPr>
          <p:spPr>
            <a:xfrm>
              <a:off x="1220371" y="4441470"/>
              <a:ext cx="439964" cy="494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2400" b="1">
                  <a:solidFill>
                    <a:srgbClr val="142233"/>
                  </a:solidFill>
                  <a:latin typeface="Arial" panose="020B0604020202020204" pitchFamily="34" charset="0"/>
                  <a:ea typeface="+mn-ea"/>
                  <a:sym typeface="Arial" panose="020B0604020202020204" pitchFamily="34" charset="0"/>
                </a:rPr>
                <a:t>3</a:t>
              </a:r>
              <a:endParaRPr lang="en-US" altLang="zh-CN" sz="2400" b="1" dirty="0">
                <a:solidFill>
                  <a:srgbClr val="142233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endParaRPr>
            </a:p>
          </p:txBody>
        </p:sp>
        <p:grpSp>
          <p:nvGrpSpPr>
            <p:cNvPr id="20500" name="组合 68"/>
            <p:cNvGrpSpPr/>
            <p:nvPr/>
          </p:nvGrpSpPr>
          <p:grpSpPr>
            <a:xfrm>
              <a:off x="670970" y="626806"/>
              <a:ext cx="1558290" cy="1009330"/>
              <a:chOff x="6119724" y="509788"/>
              <a:chExt cx="1558290" cy="100933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383884" y="509788"/>
                <a:ext cx="1009330" cy="100933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z="2400" strike="noStrike" noProof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502" name="文本框 70"/>
              <p:cNvSpPr txBox="1"/>
              <p:nvPr/>
            </p:nvSpPr>
            <p:spPr>
              <a:xfrm>
                <a:off x="6119724" y="784108"/>
                <a:ext cx="1558290" cy="3860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1600" b="1">
                    <a:solidFill>
                      <a:srgbClr val="142233"/>
                    </a:solidFill>
                    <a:latin typeface="Arial" panose="020B0604020202020204" pitchFamily="34" charset="0"/>
                    <a:ea typeface="+mn-ea"/>
                    <a:sym typeface="Arial" panose="020B0604020202020204" pitchFamily="34" charset="0"/>
                  </a:rPr>
                  <a:t>CONTENT</a:t>
                </a:r>
                <a:endParaRPr lang="en-US" altLang="zh-CN" sz="1600" b="1" dirty="0">
                  <a:solidFill>
                    <a:srgbClr val="142233"/>
                  </a:solidFill>
                  <a:latin typeface="Arial" panose="020B0604020202020204" pitchFamily="34" charset="0"/>
                  <a:ea typeface="+mn-ea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2530" name="文本框 6"/>
          <p:cNvSpPr txBox="1"/>
          <p:nvPr/>
        </p:nvSpPr>
        <p:spPr>
          <a:xfrm>
            <a:off x="3981450" y="3152775"/>
            <a:ext cx="4171950" cy="682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Intoduction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</p:txBody>
      </p:sp>
      <p:sp>
        <p:nvSpPr>
          <p:cNvPr id="22531" name="矩形 7"/>
          <p:cNvSpPr/>
          <p:nvPr/>
        </p:nvSpPr>
        <p:spPr>
          <a:xfrm>
            <a:off x="4330700" y="3727450"/>
            <a:ext cx="3549650" cy="6076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What is RDS?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Working on TCP/IP model</a:t>
            </a:r>
            <a:endParaRPr lang="zh-CN" altLang="en-US" sz="140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532" name="文本框 8"/>
          <p:cNvSpPr txBox="1"/>
          <p:nvPr/>
        </p:nvSpPr>
        <p:spPr>
          <a:xfrm>
            <a:off x="5040313" y="2119313"/>
            <a:ext cx="211137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  <a:ea typeface="+mn-ea"/>
              </a:rPr>
              <a:t>01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212"/>
          <p:cNvSpPr txBox="1"/>
          <p:nvPr/>
        </p:nvSpPr>
        <p:spPr>
          <a:xfrm>
            <a:off x="893763" y="1400175"/>
            <a:ext cx="10404475" cy="3317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</a:rPr>
              <a:t>It provide remote desktop services to the users, means accessing the server without physically present at the place of server is called remote access.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</a:rPr>
              <a:t>It uses the Remote Desktop Protocal (RDP).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</a:rPr>
              <a:t>It runs on the Application layer.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</a:rPr>
              <a:t>It provides remote connection between server and client (client is a device that wants the access).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  <a:p>
            <a: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zh-CN" sz="2000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</a:endParaRPr>
          </a:p>
        </p:txBody>
      </p:sp>
      <p:sp>
        <p:nvSpPr>
          <p:cNvPr id="24578" name="文本框 210"/>
          <p:cNvSpPr txBox="1"/>
          <p:nvPr/>
        </p:nvSpPr>
        <p:spPr>
          <a:xfrm>
            <a:off x="892175" y="200025"/>
            <a:ext cx="3435350" cy="755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What is RDS?</a:t>
            </a:r>
            <a:endParaRPr lang="en-US" altLang="zh-CN" sz="3600" b="1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24579" name="组合 212"/>
          <p:cNvGrpSpPr/>
          <p:nvPr/>
        </p:nvGrpSpPr>
        <p:grpSpPr>
          <a:xfrm>
            <a:off x="319088" y="371475"/>
            <a:ext cx="407987" cy="407988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570990" y="4895850"/>
            <a:ext cx="309880" cy="370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endParaRPr lang="en-US" sz="1400" dirty="0" smtClean="0">
              <a:latin typeface="Arial" panose="020B0604020202020204" pitchFamily="34" charset="0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7" name="文本框 212"/>
          <p:cNvSpPr txBox="1"/>
          <p:nvPr/>
        </p:nvSpPr>
        <p:spPr>
          <a:xfrm>
            <a:off x="558483" y="1036955"/>
            <a:ext cx="10404475" cy="5513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20000"/>
              </a:spcBef>
            </a:pPr>
            <a:r>
              <a:rPr lang="en-US" altLang="zh-CN" sz="2000" noProof="1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  <a:cs typeface="+mn-ea"/>
                <a:sym typeface="+mn-ea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1. Application Layer :</a:t>
            </a:r>
            <a:endParaRPr lang="en-US" sz="20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0" lvl="3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RDS resides architecturally at the TCP/IP application layer. </a:t>
            </a:r>
            <a:endParaRPr lang="en-US" sz="2000" noProof="1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1714500" lvl="3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Using the RDP protocol.</a:t>
            </a:r>
            <a:endParaRPr lang="en-US" sz="2000" noProof="1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2. Transport layer:</a:t>
            </a:r>
            <a:endParaRPr lang="en-US" sz="2400" b="1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1828800" lvl="6" indent="-34290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Here port address is attached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828800" lvl="6" indent="-34290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port no. is told to the firewall so the firewall allow that port to establish connection and start communication.</a:t>
            </a:r>
            <a:endParaRPr lang="en-US" sz="20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828800" lvl="6" indent="-342900" fontAlgn="base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It use port no 3389 and TCP protocol</a:t>
            </a:r>
            <a:endParaRPr lang="en-US" sz="2000" strike="noStrike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3. Network layer :</a:t>
            </a:r>
            <a:endParaRPr lang="en-US" sz="24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57300" lvl="2" indent="-342900" fontAlgn="base">
              <a:buFont typeface="Arial" panose="020B0604020202020204" pitchFamily="34" charset="0"/>
              <a:buChar char="•"/>
            </a:pPr>
            <a:r>
              <a:rPr lang="en-US" sz="2000" strike="noStrike" noProof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IP address attached : this is the IP that is given statistically or manaully during the network configuration.</a:t>
            </a:r>
            <a:endParaRPr lang="en-US" sz="2000" strike="noStrike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4. DataLink Layer :</a:t>
            </a:r>
            <a:endParaRPr lang="en-US" sz="20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57300" lvl="2" indent="-3429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noProof="1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Server machine MAC address is attached.</a:t>
            </a:r>
            <a:endParaRPr lang="en-US" altLang="zh-CN" sz="2000" noProof="1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6626" name="文本框 210"/>
          <p:cNvSpPr txBox="1"/>
          <p:nvPr/>
        </p:nvSpPr>
        <p:spPr>
          <a:xfrm>
            <a:off x="892175" y="200025"/>
            <a:ext cx="8767763" cy="7556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ea typeface="+mn-ea"/>
              </a:rPr>
              <a:t>RDS Working on TCP/IP model</a:t>
            </a:r>
            <a:endParaRPr lang="en-US" altLang="zh-CN" sz="3600" b="1">
              <a:solidFill>
                <a:schemeClr val="bg1"/>
              </a:solidFill>
              <a:latin typeface="Times New Roman" panose="02020603050405020304" charset="0"/>
              <a:ea typeface="+mn-ea"/>
            </a:endParaRPr>
          </a:p>
        </p:txBody>
      </p:sp>
      <p:grpSp>
        <p:nvGrpSpPr>
          <p:cNvPr id="26627" name="组合 212"/>
          <p:cNvGrpSpPr/>
          <p:nvPr/>
        </p:nvGrpSpPr>
        <p:grpSpPr>
          <a:xfrm>
            <a:off x="319088" y="371475"/>
            <a:ext cx="407987" cy="407988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22" name="文本框 6"/>
          <p:cNvSpPr txBox="1"/>
          <p:nvPr/>
        </p:nvSpPr>
        <p:spPr>
          <a:xfrm>
            <a:off x="3981450" y="3152775"/>
            <a:ext cx="4171950" cy="6826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Implementation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</p:txBody>
      </p:sp>
      <p:sp>
        <p:nvSpPr>
          <p:cNvPr id="30723" name="矩形 7"/>
          <p:cNvSpPr/>
          <p:nvPr/>
        </p:nvSpPr>
        <p:spPr>
          <a:xfrm>
            <a:off x="4330700" y="3727450"/>
            <a:ext cx="3549650" cy="6080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Server Configuration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bg1"/>
                </a:solidFill>
                <a:latin typeface="Arial" panose="020B0604020202020204" pitchFamily="34" charset="0"/>
                <a:ea typeface="+mn-ea"/>
                <a:sym typeface="Arial" panose="020B0604020202020204" pitchFamily="34" charset="0"/>
              </a:rPr>
              <a:t>Client Configuration</a:t>
            </a:r>
            <a:endParaRPr lang="en-US" altLang="zh-CN" sz="1400">
              <a:solidFill>
                <a:schemeClr val="bg1"/>
              </a:solidFill>
              <a:latin typeface="Arial" panose="020B0604020202020204" pitchFamily="34" charset="0"/>
              <a:ea typeface="+mn-ea"/>
              <a:sym typeface="Arial" panose="020B0604020202020204" pitchFamily="34" charset="0"/>
            </a:endParaRPr>
          </a:p>
        </p:txBody>
      </p:sp>
      <p:sp>
        <p:nvSpPr>
          <p:cNvPr id="30724" name="文本框 8"/>
          <p:cNvSpPr txBox="1"/>
          <p:nvPr/>
        </p:nvSpPr>
        <p:spPr>
          <a:xfrm>
            <a:off x="5040313" y="2119313"/>
            <a:ext cx="2111375" cy="1292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lnSpc>
                <a:spcPct val="130000"/>
              </a:lnSpc>
            </a:pPr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  <a:ea typeface="+mn-ea"/>
              </a:rPr>
              <a:t>02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itle 1"/>
          <p:cNvSpPr>
            <a:spLocks noGrp="1"/>
          </p:cNvSpPr>
          <p:nvPr/>
        </p:nvSpPr>
        <p:spPr>
          <a:xfrm>
            <a:off x="5972175" y="2305050"/>
            <a:ext cx="5881688" cy="584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4400">
                <a:solidFill>
                  <a:schemeClr val="bg1"/>
                </a:solidFill>
                <a:latin typeface="Arial" panose="020B0604020202020204" pitchFamily="34" charset="0"/>
                <a:ea typeface="+mn-ea"/>
              </a:rPr>
              <a:t>RDS Server Configuration</a:t>
            </a:r>
            <a:endParaRPr lang="en-US" altLang="zh-CN" sz="4400">
              <a:solidFill>
                <a:schemeClr val="bg1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PRE-Requirements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Need static IP address on your server  machine.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Network parameter.      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RDS -&gt; RDP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Appliaction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Transport layer     -&gt; TCP ,Port no 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Network Layer -&gt;      Ip address 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                  Data link -&gt;      Machine Mac 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Ip 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Subnetmask</a:t>
            </a: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Gateway </a:t>
            </a:r>
            <a:endParaRPr 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DNS -&gt; Server Machine VM ,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VBox</a:t>
            </a:r>
            <a:endParaRPr lang="en-US" dirty="0" err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7" name="文本框 212"/>
          <p:cNvSpPr txBox="1"/>
          <p:nvPr/>
        </p:nvSpPr>
        <p:spPr>
          <a:xfrm>
            <a:off x="893763" y="268288"/>
            <a:ext cx="10404475" cy="87877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sz="2400" noProof="1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1. First, start by installing the required dependencies for RDS server. </a:t>
            </a:r>
            <a:endParaRPr lang="en-US" sz="2400" noProof="1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sz="2400" b="1" noProof="1">
                <a:solidFill>
                  <a:schemeClr val="accent6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	yum -y install epel-release</a:t>
            </a:r>
            <a:endParaRPr lang="en-US" sz="24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noProof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2.Now install rds :</a:t>
            </a:r>
            <a:endParaRPr lang="en-US" sz="24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noProof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 	</a:t>
            </a:r>
            <a:r>
              <a:rPr lang="en-US" sz="2400" b="1">
                <a:solidFill>
                  <a:schemeClr val="accent6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yum -y install xrdp tigervnc-server</a:t>
            </a:r>
            <a:endParaRPr lang="en-US" sz="24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noProof="1">
                <a:solidFill>
                  <a:schemeClr val="bg1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3. Once the installation is complete, start the rds-server service, enable it to automatically start at system boot, and then verify its status using the systemctl commands.</a:t>
            </a:r>
            <a:endParaRPr lang="en-US" sz="2400" noProof="1">
              <a:solidFill>
                <a:schemeClr val="bg1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endParaRPr lang="en-US" sz="24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noProof="1">
                <a:solidFill>
                  <a:schemeClr val="accent6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# systemctl start </a:t>
            </a:r>
            <a:r>
              <a:rPr lang="en-US" sz="2400" dirty="0" err="1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xrdp.service</a:t>
            </a:r>
            <a:endParaRPr lang="en-US" sz="2400" dirty="0" err="1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400" b="1" noProof="1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noProof="1">
                <a:solidFill>
                  <a:schemeClr val="accent6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# systemctl enable </a:t>
            </a:r>
            <a:r>
              <a:rPr lang="en-US" sz="2400" dirty="0" err="1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xrdp.service</a:t>
            </a:r>
            <a:endParaRPr lang="en-US" sz="2400" dirty="0" err="1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400" b="1" noProof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 noProof="1">
                <a:solidFill>
                  <a:schemeClr val="accent6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# systemctl status </a:t>
            </a:r>
            <a:r>
              <a:rPr lang="en-US" sz="2400" dirty="0" err="1">
                <a:solidFill>
                  <a:srgbClr val="60AD47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xrdp.service</a:t>
            </a:r>
            <a:endParaRPr lang="en-US" sz="2400" dirty="0" err="1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400" b="1" noProof="1" dirty="0" err="1">
              <a:solidFill>
                <a:srgbClr val="60AD47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400" b="1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noProof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 noProof="1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 fontAlgn="base">
              <a:buNone/>
            </a:pPr>
            <a:endParaRPr lang="en-US" sz="2400" strike="noStrike" noProof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US" altLang="zh-CN" sz="2400" strike="noStrike" noProof="1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33794" name="组合 212"/>
          <p:cNvGrpSpPr/>
          <p:nvPr/>
        </p:nvGrpSpPr>
        <p:grpSpPr>
          <a:xfrm>
            <a:off x="319088" y="371475"/>
            <a:ext cx="407987" cy="407988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z="2400" strike="noStrike" noProof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IOS苹果风创业计划书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78B0"/>
      </a:accent1>
      <a:accent2>
        <a:srgbClr val="2A78B0"/>
      </a:accent2>
      <a:accent3>
        <a:srgbClr val="3DACFE"/>
      </a:accent3>
      <a:accent4>
        <a:srgbClr val="518AC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IOS苹果风创业计划书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78B0"/>
      </a:accent1>
      <a:accent2>
        <a:srgbClr val="2A78B0"/>
      </a:accent2>
      <a:accent3>
        <a:srgbClr val="3DACFE"/>
      </a:accent3>
      <a:accent4>
        <a:srgbClr val="518AC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Microsoft YaHei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2713</Words>
  <Application>WPS Presentation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Microsoft YaHei</vt:lpstr>
      <vt:lpstr>幼圆</vt:lpstr>
      <vt:lpstr>Times New Roman</vt:lpstr>
      <vt:lpstr>Arial Unicode MS</vt:lpstr>
      <vt:lpstr>Calibri</vt:lpstr>
      <vt:lpstr>A000120140530A99PPBG</vt:lpstr>
      <vt:lpstr>1_A000120140530A99PPBG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Daima Khan</cp:lastModifiedBy>
  <cp:revision>7</cp:revision>
  <dcterms:created xsi:type="dcterms:W3CDTF">2022-05-12T09:06:00Z</dcterms:created>
  <dcterms:modified xsi:type="dcterms:W3CDTF">2022-05-14T14:50:55Z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260523E3079A4FC09A3AB6EC468B89E1</vt:lpwstr>
  </property>
  <property fmtid="{D5CDD505-2E9C-101B-9397-08002B2CF9AE}" pid="3" name="KSOProductBuildVer">
    <vt:lpwstr>1033-11.2.0.11042</vt:lpwstr>
  </property>
</Properties>
</file>