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77" r:id="rId13"/>
    <p:sldId id="275" r:id="rId14"/>
    <p:sldId id="276" r:id="rId15"/>
    <p:sldId id="278" r:id="rId16"/>
    <p:sldId id="279"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65" d="100"/>
          <a:sy n="65"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10800000" flipH="1" flipV="1">
            <a:off x="914401" y="437147"/>
            <a:ext cx="9237520" cy="923330"/>
          </a:xfrm>
          <a:prstGeom prst="rect">
            <a:avLst/>
          </a:prstGeom>
          <a:noFill/>
        </p:spPr>
        <p:txBody>
          <a:bodyPr wrap="square" rtlCol="0">
            <a:spAutoFit/>
          </a:bodyPr>
          <a:lstStyle/>
          <a:p>
            <a:r>
              <a:rPr lang="en-US" sz="5400" dirty="0">
                <a:latin typeface="Algerian" panose="04020705040A02060702" pitchFamily="82" charset="0"/>
              </a:rPr>
              <a:t>University Of Sargodha</a:t>
            </a:r>
          </a:p>
        </p:txBody>
      </p:sp>
      <p:sp>
        <p:nvSpPr>
          <p:cNvPr id="8" name="TextBox 7"/>
          <p:cNvSpPr txBox="1"/>
          <p:nvPr/>
        </p:nvSpPr>
        <p:spPr>
          <a:xfrm>
            <a:off x="2133443" y="1569025"/>
            <a:ext cx="5677216" cy="646331"/>
          </a:xfrm>
          <a:prstGeom prst="rect">
            <a:avLst/>
          </a:prstGeom>
          <a:noFill/>
        </p:spPr>
        <p:txBody>
          <a:bodyPr wrap="square" rtlCol="0">
            <a:spAutoFit/>
          </a:bodyPr>
          <a:lstStyle/>
          <a:p>
            <a:r>
              <a:rPr lang="en-US" sz="3600" b="1" i="1" dirty="0">
                <a:latin typeface="Arial Narrow" panose="020B0606020202030204" pitchFamily="34" charset="0"/>
              </a:rPr>
              <a:t>CS &amp; Information Technology</a:t>
            </a:r>
          </a:p>
        </p:txBody>
      </p:sp>
      <p:sp>
        <p:nvSpPr>
          <p:cNvPr id="10" name="TextBox 9"/>
          <p:cNvSpPr txBox="1"/>
          <p:nvPr/>
        </p:nvSpPr>
        <p:spPr>
          <a:xfrm>
            <a:off x="654627" y="2566555"/>
            <a:ext cx="3397828" cy="461665"/>
          </a:xfrm>
          <a:prstGeom prst="rect">
            <a:avLst/>
          </a:prstGeom>
          <a:noFill/>
        </p:spPr>
        <p:txBody>
          <a:bodyPr wrap="square" rtlCol="0">
            <a:spAutoFit/>
          </a:bodyPr>
          <a:lstStyle/>
          <a:p>
            <a:r>
              <a:rPr lang="en-US" sz="2400" b="1" i="1" dirty="0">
                <a:solidFill>
                  <a:srgbClr val="FF0000"/>
                </a:solidFill>
                <a:latin typeface="Arial Black" panose="020B0A04020102020204" pitchFamily="34" charset="0"/>
              </a:rPr>
              <a:t>Project Of SNA:-</a:t>
            </a:r>
          </a:p>
        </p:txBody>
      </p:sp>
      <p:sp>
        <p:nvSpPr>
          <p:cNvPr id="11" name="TextBox 10"/>
          <p:cNvSpPr txBox="1"/>
          <p:nvPr/>
        </p:nvSpPr>
        <p:spPr>
          <a:xfrm>
            <a:off x="1849583" y="3131326"/>
            <a:ext cx="7481452" cy="1323439"/>
          </a:xfrm>
          <a:prstGeom prst="rect">
            <a:avLst/>
          </a:prstGeom>
          <a:noFill/>
        </p:spPr>
        <p:txBody>
          <a:bodyPr wrap="square" rtlCol="0">
            <a:spAutoFit/>
          </a:bodyPr>
          <a:lstStyle/>
          <a:p>
            <a:r>
              <a:rPr lang="en-US" sz="4000" b="1" i="1" dirty="0">
                <a:solidFill>
                  <a:srgbClr val="002060"/>
                </a:solidFill>
              </a:rPr>
              <a:t>Simple network management protocol (SNMP)</a:t>
            </a:r>
          </a:p>
        </p:txBody>
      </p:sp>
      <p:sp>
        <p:nvSpPr>
          <p:cNvPr id="12" name="TextBox 11"/>
          <p:cNvSpPr txBox="1"/>
          <p:nvPr/>
        </p:nvSpPr>
        <p:spPr>
          <a:xfrm>
            <a:off x="654627" y="4523067"/>
            <a:ext cx="3044537" cy="461665"/>
          </a:xfrm>
          <a:prstGeom prst="rect">
            <a:avLst/>
          </a:prstGeom>
          <a:noFill/>
        </p:spPr>
        <p:txBody>
          <a:bodyPr wrap="square" rtlCol="0">
            <a:spAutoFit/>
          </a:bodyPr>
          <a:lstStyle/>
          <a:p>
            <a:r>
              <a:rPr lang="en-US" sz="2400" b="1" i="1" dirty="0">
                <a:solidFill>
                  <a:srgbClr val="FF0000"/>
                </a:solidFill>
                <a:latin typeface="Arial Black" panose="020B0A04020102020204" pitchFamily="34" charset="0"/>
              </a:rPr>
              <a:t>Submitted To :-</a:t>
            </a:r>
          </a:p>
        </p:txBody>
      </p:sp>
      <p:sp>
        <p:nvSpPr>
          <p:cNvPr id="13" name="TextBox 12"/>
          <p:cNvSpPr txBox="1"/>
          <p:nvPr/>
        </p:nvSpPr>
        <p:spPr>
          <a:xfrm>
            <a:off x="3241964" y="5460788"/>
            <a:ext cx="4696691" cy="646331"/>
          </a:xfrm>
          <a:prstGeom prst="rect">
            <a:avLst/>
          </a:prstGeom>
          <a:noFill/>
        </p:spPr>
        <p:txBody>
          <a:bodyPr wrap="square" rtlCol="0">
            <a:spAutoFit/>
          </a:bodyPr>
          <a:lstStyle/>
          <a:p>
            <a:r>
              <a:rPr lang="en-US" sz="3600" b="1" i="1" dirty="0">
                <a:latin typeface="Arial Rounded MT Bold" panose="020F0704030504030204" pitchFamily="34" charset="0"/>
              </a:rPr>
              <a:t>Sir </a:t>
            </a:r>
            <a:r>
              <a:rPr lang="en-US" sz="3600" b="1" i="1" dirty="0" err="1">
                <a:latin typeface="Arial Rounded MT Bold" panose="020F0704030504030204" pitchFamily="34" charset="0"/>
              </a:rPr>
              <a:t>Waseem</a:t>
            </a:r>
            <a:r>
              <a:rPr lang="en-US" sz="3600" b="1" i="1" dirty="0">
                <a:latin typeface="Arial Rounded MT Bold" panose="020F0704030504030204" pitchFamily="34" charset="0"/>
              </a:rPr>
              <a:t> Ahmad</a:t>
            </a:r>
          </a:p>
        </p:txBody>
      </p:sp>
    </p:spTree>
    <p:extLst>
      <p:ext uri="{BB962C8B-B14F-4D97-AF65-F5344CB8AC3E}">
        <p14:creationId xmlns:p14="http://schemas.microsoft.com/office/powerpoint/2010/main" val="178632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 y="384464"/>
            <a:ext cx="8645236" cy="4216539"/>
          </a:xfrm>
          <a:prstGeom prst="rect">
            <a:avLst/>
          </a:prstGeom>
          <a:noFill/>
        </p:spPr>
        <p:txBody>
          <a:bodyPr wrap="square" rtlCol="0">
            <a:spAutoFit/>
          </a:bodyPr>
          <a:lstStyle/>
          <a:p>
            <a:pPr algn="ctr"/>
            <a:r>
              <a:rPr lang="en-US" sz="32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Management Information Base(MIB)</a:t>
            </a:r>
          </a:p>
          <a:p>
            <a:endParaRPr lang="en-US"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endParaRPr lang="en-US"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Ø"/>
            </a:pPr>
            <a:endParaRPr lang="en-US" sz="2400" b="1" dirty="0">
              <a:latin typeface="Tw Cen MT" panose="020B0602020104020603" pitchFamily="34" charset="0"/>
              <a:ea typeface="Tahoma" panose="020B060403050404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Tw Cen MT" panose="020B0602020104020603" pitchFamily="34" charset="0"/>
                <a:ea typeface="Tahoma" panose="020B0604030504040204" pitchFamily="34" charset="0"/>
                <a:cs typeface="Arial" panose="020B0604020202020204" pitchFamily="34" charset="0"/>
              </a:rPr>
              <a:t>SNMP protocol provide information about devices and that variables information is provided by management information base(MIB).</a:t>
            </a:r>
          </a:p>
          <a:p>
            <a:pPr marL="342900" indent="-342900">
              <a:buFont typeface="Wingdings" panose="05000000000000000000" pitchFamily="2" charset="2"/>
              <a:buChar char="Ø"/>
            </a:pPr>
            <a:endParaRPr lang="en-US" sz="2400" dirty="0">
              <a:latin typeface="Tw Cen MT" panose="020B0602020104020603" pitchFamily="34" charset="0"/>
              <a:ea typeface="Tahoma" panose="020B060403050404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Tw Cen MT" panose="020B0602020104020603" pitchFamily="34" charset="0"/>
                <a:ea typeface="Tahoma" panose="020B0604030504040204" pitchFamily="34" charset="0"/>
                <a:cs typeface="Arial" panose="020B0604020202020204" pitchFamily="34" charset="0"/>
              </a:rPr>
              <a:t>It is collection of objects and their types in hierarchal tree format.</a:t>
            </a:r>
          </a:p>
          <a:p>
            <a:pPr marL="342900" indent="-342900">
              <a:buFont typeface="Wingdings" panose="05000000000000000000" pitchFamily="2" charset="2"/>
              <a:buChar char="Ø"/>
            </a:pPr>
            <a:endParaRPr lang="en-US" sz="2400" dirty="0">
              <a:latin typeface="Tw Cen MT" panose="020B0602020104020603" pitchFamily="34" charset="0"/>
              <a:ea typeface="Tahoma" panose="020B0604030504040204" pitchFamily="34" charset="0"/>
              <a:cs typeface="Arial" panose="020B0604020202020204" pitchFamily="34" charset="0"/>
            </a:endParaRPr>
          </a:p>
          <a:p>
            <a:pPr marL="342900" indent="-342900">
              <a:buFont typeface="Wingdings" panose="05000000000000000000" pitchFamily="2" charset="2"/>
              <a:buChar char="Ø"/>
            </a:pPr>
            <a:r>
              <a:rPr lang="en-US" sz="3200" b="1" dirty="0">
                <a:latin typeface="Tw Cen MT" panose="020B0602020104020603" pitchFamily="34" charset="0"/>
                <a:ea typeface="Tahoma" panose="020B0604030504040204" pitchFamily="34" charset="0"/>
                <a:cs typeface="Arial" panose="020B0604020202020204" pitchFamily="34" charset="0"/>
              </a:rPr>
              <a:t> </a:t>
            </a:r>
            <a:r>
              <a:rPr lang="en-US" sz="2400" dirty="0" err="1">
                <a:latin typeface="Tw Cen MT" panose="020B0602020104020603" pitchFamily="34" charset="0"/>
                <a:ea typeface="Tahoma" panose="020B0604030504040204" pitchFamily="34" charset="0"/>
                <a:cs typeface="Arial" panose="020B0604020202020204" pitchFamily="34" charset="0"/>
              </a:rPr>
              <a:t>Oid</a:t>
            </a:r>
            <a:r>
              <a:rPr lang="en-US" sz="2400" dirty="0">
                <a:latin typeface="Tw Cen MT" panose="020B0602020104020603" pitchFamily="34" charset="0"/>
                <a:ea typeface="Tahoma" panose="020B0604030504040204" pitchFamily="34" charset="0"/>
                <a:cs typeface="Arial" panose="020B0604020202020204" pitchFamily="34" charset="0"/>
              </a:rPr>
              <a:t> (object identifier)</a:t>
            </a:r>
            <a:endParaRPr lang="en-US" sz="2400" dirty="0"/>
          </a:p>
        </p:txBody>
      </p:sp>
    </p:spTree>
    <p:extLst>
      <p:ext uri="{BB962C8B-B14F-4D97-AF65-F5344CB8AC3E}">
        <p14:creationId xmlns:p14="http://schemas.microsoft.com/office/powerpoint/2010/main" val="29136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6518" y="238991"/>
            <a:ext cx="7917873" cy="4001095"/>
          </a:xfrm>
          <a:prstGeom prst="rect">
            <a:avLst/>
          </a:prstGeom>
          <a:noFill/>
        </p:spPr>
        <p:txBody>
          <a:bodyPr wrap="square" rtlCol="0">
            <a:spAutoFit/>
          </a:bodyPr>
          <a:lstStyle/>
          <a:p>
            <a:r>
              <a:rPr lang="en-US" sz="32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Structure of Management Information (SMI)</a:t>
            </a:r>
          </a:p>
          <a:p>
            <a:endParaRPr lang="en-US" sz="2800" dirty="0"/>
          </a:p>
          <a:p>
            <a:r>
              <a:rPr lang="en-US" sz="2800" dirty="0"/>
              <a:t>SMI:-</a:t>
            </a:r>
          </a:p>
          <a:p>
            <a:endParaRPr lang="en-US" sz="2800" dirty="0"/>
          </a:p>
          <a:p>
            <a:pPr algn="just"/>
            <a:r>
              <a:rPr lang="en-US" sz="4000" dirty="0">
                <a:latin typeface="Tw Cen MT" panose="020B0602020104020603" pitchFamily="34" charset="0"/>
                <a:ea typeface="Tahoma" panose="020B0604030504040204" pitchFamily="34" charset="0"/>
                <a:cs typeface="Arial" panose="020B0604020202020204" pitchFamily="34" charset="0"/>
              </a:rPr>
              <a:t>SMI defines rule for naming objects, defining object types and showing how to encode objects and data.</a:t>
            </a:r>
          </a:p>
          <a:p>
            <a:endParaRPr lang="en-US" dirty="0"/>
          </a:p>
        </p:txBody>
      </p:sp>
    </p:spTree>
    <p:extLst>
      <p:ext uri="{BB962C8B-B14F-4D97-AF65-F5344CB8AC3E}">
        <p14:creationId xmlns:p14="http://schemas.microsoft.com/office/powerpoint/2010/main" val="333463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48BA1-0E2D-4088-A9A2-9CB1F820D66D}"/>
              </a:ext>
            </a:extLst>
          </p:cNvPr>
          <p:cNvSpPr txBox="1"/>
          <p:nvPr/>
        </p:nvSpPr>
        <p:spPr>
          <a:xfrm>
            <a:off x="1135624" y="1245928"/>
            <a:ext cx="8200103" cy="4062651"/>
          </a:xfrm>
          <a:prstGeom prst="rect">
            <a:avLst/>
          </a:prstGeom>
          <a:noFill/>
        </p:spPr>
        <p:txBody>
          <a:bodyPr wrap="square">
            <a:spAutoFit/>
          </a:bodyPr>
          <a:lstStyle/>
          <a:p>
            <a:pPr algn="ctr"/>
            <a:r>
              <a:rPr lang="en-US" sz="4400" b="1" dirty="0">
                <a:solidFill>
                  <a:schemeClr val="accent1"/>
                </a:solidFill>
                <a:latin typeface="Tw Cen MT" panose="020B0602020104020603" pitchFamily="34" charset="0"/>
                <a:ea typeface="Tahoma" panose="020B0604030504040204" pitchFamily="34" charset="0"/>
                <a:cs typeface="Arial" panose="020B0604020202020204" pitchFamily="34" charset="0"/>
              </a:rPr>
              <a:t>Ports</a:t>
            </a:r>
          </a:p>
          <a:p>
            <a:endParaRPr lang="en-US" sz="28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01. </a:t>
            </a:r>
            <a:r>
              <a:rPr lang="en-US" sz="2800" dirty="0">
                <a:latin typeface="Tw Cen MT" panose="020B0602020104020603" pitchFamily="34" charset="0"/>
                <a:ea typeface="Tahoma" panose="020B0604030504040204" pitchFamily="34" charset="0"/>
                <a:cs typeface="Arial" panose="020B0604020202020204" pitchFamily="34" charset="0"/>
              </a:rPr>
              <a:t>Agent will receives request on port no. 161 and manager will send request on port no. 161</a:t>
            </a:r>
          </a:p>
          <a:p>
            <a:endParaRPr lang="en-US" sz="2800" dirty="0">
              <a:solidFill>
                <a:schemeClr val="tx1">
                  <a:lumMod val="65000"/>
                  <a:lumOff val="35000"/>
                </a:schemeClr>
              </a:solidFill>
              <a:latin typeface="Tw Cen MT" panose="020B0602020104020603" pitchFamily="34" charset="0"/>
              <a:ea typeface="Tahoma" panose="020B0604030504040204" pitchFamily="34" charset="0"/>
              <a:cs typeface="Arial" panose="020B0604020202020204" pitchFamily="34" charset="0"/>
            </a:endParaRPr>
          </a:p>
          <a:p>
            <a:endParaRPr lang="en-US" sz="2800" dirty="0">
              <a:solidFill>
                <a:schemeClr val="tx1">
                  <a:lumMod val="65000"/>
                  <a:lumOff val="35000"/>
                </a:schemeClr>
              </a:solidFill>
              <a:latin typeface="Tw Cen MT" panose="020B0602020104020603" pitchFamily="34" charset="0"/>
              <a:ea typeface="Tahoma" panose="020B0604030504040204" pitchFamily="34" charset="0"/>
              <a:cs typeface="Arial" panose="020B0604020202020204" pitchFamily="34" charset="0"/>
            </a:endParaRPr>
          </a:p>
          <a:p>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02. </a:t>
            </a:r>
            <a:r>
              <a:rPr lang="en-US" sz="2800" dirty="0">
                <a:latin typeface="Tw Cen MT" panose="020B0602020104020603" pitchFamily="34" charset="0"/>
                <a:ea typeface="Tahoma" panose="020B0604030504040204" pitchFamily="34" charset="0"/>
                <a:cs typeface="Arial" panose="020B0604020202020204" pitchFamily="34" charset="0"/>
              </a:rPr>
              <a:t>Manger receives notifications from agent on port no. 162 that called trap event.</a:t>
            </a:r>
          </a:p>
          <a:p>
            <a:endParaRPr lang="en-US" sz="18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14978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0CA822-C46D-4E74-A0EF-6A0CAAF4DE08}"/>
              </a:ext>
            </a:extLst>
          </p:cNvPr>
          <p:cNvSpPr txBox="1"/>
          <p:nvPr/>
        </p:nvSpPr>
        <p:spPr>
          <a:xfrm>
            <a:off x="914400" y="611746"/>
            <a:ext cx="8450825" cy="4739759"/>
          </a:xfrm>
          <a:prstGeom prst="rect">
            <a:avLst/>
          </a:prstGeom>
          <a:noFill/>
        </p:spPr>
        <p:txBody>
          <a:bodyPr wrap="square">
            <a:spAutoFit/>
          </a:bodyPr>
          <a:lstStyle/>
          <a:p>
            <a:pPr algn="ctr"/>
            <a:r>
              <a:rPr lang="en-US" sz="3600" b="1" dirty="0">
                <a:latin typeface="Tw Cen MT" panose="020B0602020104020603" pitchFamily="34" charset="0"/>
              </a:rPr>
              <a:t>Community</a:t>
            </a:r>
            <a:r>
              <a:rPr lang="en-US" sz="3600" b="1" dirty="0">
                <a:latin typeface="+mj-lt"/>
              </a:rPr>
              <a:t> strings</a:t>
            </a:r>
          </a:p>
          <a:p>
            <a:endParaRPr lang="en-US" b="1" dirty="0">
              <a:latin typeface="+mj-lt"/>
            </a:endParaRPr>
          </a:p>
          <a:p>
            <a:endParaRPr lang="en-US" b="1" dirty="0">
              <a:latin typeface="+mj-lt"/>
            </a:endParaRPr>
          </a:p>
          <a:p>
            <a:endParaRPr lang="en-US" b="1" dirty="0">
              <a:latin typeface="+mj-lt"/>
            </a:endParaRPr>
          </a:p>
          <a:p>
            <a:pPr marL="285750" indent="-285750">
              <a:buClr>
                <a:srgbClr val="FF0000"/>
              </a:buClr>
              <a:buFont typeface="Wingdings" panose="05000000000000000000" pitchFamily="2" charset="2"/>
              <a:buChar char="Ø"/>
            </a:pPr>
            <a:r>
              <a:rPr lang="en-US" sz="2800" dirty="0">
                <a:latin typeface="Tw Cen MT" panose="020B0602020104020603" pitchFamily="34" charset="0"/>
                <a:ea typeface="Tahoma" panose="020B0604030504040204" pitchFamily="34" charset="0"/>
                <a:cs typeface="Arial" panose="020B0604020202020204" pitchFamily="34" charset="0"/>
              </a:rPr>
              <a:t>A successfully decoded SNMP request is authenticated using the community string</a:t>
            </a:r>
            <a:endParaRPr lang="en-US" sz="2800" b="1" dirty="0">
              <a:latin typeface="+mj-lt"/>
              <a:ea typeface="Tahoma" panose="020B0604030504040204" pitchFamily="34" charset="0"/>
              <a:cs typeface="Arial" panose="020B0604020202020204" pitchFamily="34" charset="0"/>
            </a:endParaRPr>
          </a:p>
          <a:p>
            <a:pPr marL="285750" indent="-285750">
              <a:buClr>
                <a:srgbClr val="FF0000"/>
              </a:buClr>
              <a:buFont typeface="Wingdings" panose="05000000000000000000" pitchFamily="2" charset="2"/>
              <a:buChar char="Ø"/>
            </a:pPr>
            <a:r>
              <a:rPr lang="en-US" sz="2800" dirty="0">
                <a:latin typeface="Tw Cen MT" panose="020B0602020104020603" pitchFamily="34" charset="0"/>
                <a:ea typeface="Tahoma" panose="020B0604030504040204" pitchFamily="34" charset="0"/>
                <a:cs typeface="Arial" panose="020B0604020202020204" pitchFamily="34" charset="0"/>
              </a:rPr>
              <a:t>SNMPv1 and SNMPv2 use communities to establish trust between managers and agents</a:t>
            </a:r>
            <a:endParaRPr lang="en-US" sz="2800" b="1" dirty="0">
              <a:latin typeface="+mj-lt"/>
              <a:ea typeface="Tahoma" panose="020B0604030504040204" pitchFamily="34" charset="0"/>
              <a:cs typeface="Arial" panose="020B0604020202020204" pitchFamily="34" charset="0"/>
            </a:endParaRPr>
          </a:p>
          <a:p>
            <a:pPr marL="285750" indent="-285750">
              <a:buClr>
                <a:srgbClr val="FF0000"/>
              </a:buClr>
              <a:buFont typeface="Wingdings" panose="05000000000000000000" pitchFamily="2" charset="2"/>
              <a:buChar char="Ø"/>
            </a:pPr>
            <a:r>
              <a:rPr lang="en-US" sz="2800" dirty="0">
                <a:latin typeface="Tw Cen MT" panose="020B0602020104020603" pitchFamily="34" charset="0"/>
                <a:ea typeface="Tahoma" panose="020B0604030504040204" pitchFamily="34" charset="0"/>
                <a:cs typeface="Arial" panose="020B0604020202020204" pitchFamily="34" charset="0"/>
              </a:rPr>
              <a:t>Most agents support three communities</a:t>
            </a:r>
          </a:p>
          <a:p>
            <a:pPr marL="285750" indent="-285750">
              <a:buFont typeface="Wingdings" panose="05000000000000000000" pitchFamily="2" charset="2"/>
              <a:buChar char="ü"/>
            </a:pPr>
            <a:r>
              <a:rPr lang="en-US" dirty="0">
                <a:latin typeface="Tw Cen MT" panose="020B0602020104020603" pitchFamily="34" charset="0"/>
                <a:ea typeface="Tahoma" panose="020B0604030504040204" pitchFamily="34" charset="0"/>
                <a:cs typeface="Arial" panose="020B0604020202020204" pitchFamily="34" charset="0"/>
              </a:rPr>
              <a:t>read-only</a:t>
            </a:r>
          </a:p>
          <a:p>
            <a:pPr marL="285750" indent="-285750">
              <a:buFont typeface="Wingdings" panose="05000000000000000000" pitchFamily="2" charset="2"/>
              <a:buChar char="ü"/>
            </a:pPr>
            <a:r>
              <a:rPr lang="en-US" dirty="0">
                <a:latin typeface="Tw Cen MT" panose="020B0602020104020603" pitchFamily="34" charset="0"/>
                <a:ea typeface="Tahoma" panose="020B0604030504040204" pitchFamily="34" charset="0"/>
                <a:cs typeface="Arial" panose="020B0604020202020204" pitchFamily="34" charset="0"/>
              </a:rPr>
              <a:t>read-write</a:t>
            </a:r>
          </a:p>
          <a:p>
            <a:pPr marL="285750" indent="-285750">
              <a:buFont typeface="Wingdings" panose="05000000000000000000" pitchFamily="2" charset="2"/>
              <a:buChar char="ü"/>
            </a:pPr>
            <a:r>
              <a:rPr lang="en-US" dirty="0">
                <a:latin typeface="Tw Cen MT" panose="020B0602020104020603" pitchFamily="34" charset="0"/>
                <a:ea typeface="Tahoma" panose="020B0604030504040204" pitchFamily="34" charset="0"/>
                <a:cs typeface="Arial" panose="020B0604020202020204" pitchFamily="34" charset="0"/>
              </a:rPr>
              <a:t>Trap </a:t>
            </a:r>
          </a:p>
          <a:p>
            <a:endParaRPr lang="en-PK" dirty="0"/>
          </a:p>
        </p:txBody>
      </p:sp>
    </p:spTree>
    <p:extLst>
      <p:ext uri="{BB962C8B-B14F-4D97-AF65-F5344CB8AC3E}">
        <p14:creationId xmlns:p14="http://schemas.microsoft.com/office/powerpoint/2010/main" val="304131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8B4EC-BD4D-40B9-923C-1E4483364A1B}"/>
              </a:ext>
            </a:extLst>
          </p:cNvPr>
          <p:cNvSpPr txBox="1"/>
          <p:nvPr/>
        </p:nvSpPr>
        <p:spPr>
          <a:xfrm>
            <a:off x="2020529" y="735955"/>
            <a:ext cx="7215648" cy="5663089"/>
          </a:xfrm>
          <a:prstGeom prst="rect">
            <a:avLst/>
          </a:prstGeom>
          <a:noFill/>
        </p:spPr>
        <p:txBody>
          <a:bodyPr wrap="square">
            <a:spAutoFit/>
          </a:bodyPr>
          <a:lstStyle/>
          <a:p>
            <a:pPr algn="ctr"/>
            <a:r>
              <a:rPr lang="en-US" sz="36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Versions of SNMP</a:t>
            </a:r>
          </a:p>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SNMP v1, v2</a:t>
            </a:r>
          </a:p>
          <a:p>
            <a:endParaRPr lang="en-US" sz="28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No username</a:t>
            </a: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Use community string</a:t>
            </a: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No encryption</a:t>
            </a:r>
          </a:p>
          <a:p>
            <a:pPr marL="285750" indent="-285750">
              <a:buFont typeface="Wingdings" panose="05000000000000000000" pitchFamily="2" charset="2"/>
              <a:buChar char="ü"/>
            </a:pPr>
            <a:endParaRPr lang="en-US" sz="2800" dirty="0">
              <a:solidFill>
                <a:schemeClr val="tx1">
                  <a:lumMod val="65000"/>
                  <a:lumOff val="35000"/>
                </a:schemeClr>
              </a:solidFill>
              <a:latin typeface="Tw Cen MT" panose="020B0602020104020603" pitchFamily="34" charset="0"/>
              <a:ea typeface="Tahoma" panose="020B0604030504040204" pitchFamily="34" charset="0"/>
              <a:cs typeface="Arial" panose="020B0604020202020204" pitchFamily="34" charset="0"/>
            </a:endParaRPr>
          </a:p>
          <a:p>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SNMP v3</a:t>
            </a:r>
          </a:p>
          <a:p>
            <a:pPr marL="285750" indent="-285750">
              <a:buFont typeface="Wingdings" panose="05000000000000000000" pitchFamily="2" charset="2"/>
              <a:buChar char="ü"/>
            </a:pPr>
            <a:endParaRPr lang="en-US" sz="2800" dirty="0">
              <a:solidFill>
                <a:schemeClr val="tx1">
                  <a:lumMod val="65000"/>
                  <a:lumOff val="35000"/>
                </a:schemeClr>
              </a:solidFill>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Username + password</a:t>
            </a: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Encryption </a:t>
            </a:r>
          </a:p>
          <a:p>
            <a:pPr marL="285750" indent="-285750">
              <a:buFont typeface="Wingdings" panose="05000000000000000000" pitchFamily="2" charset="2"/>
              <a:buChar char="ü"/>
            </a:pPr>
            <a:r>
              <a:rPr lang="en-US" sz="2800" dirty="0">
                <a:latin typeface="Tw Cen MT" panose="020B0602020104020603" pitchFamily="34" charset="0"/>
                <a:ea typeface="Tahoma" panose="020B0604030504040204" pitchFamily="34" charset="0"/>
                <a:cs typeface="Arial" panose="020B0604020202020204" pitchFamily="34" charset="0"/>
              </a:rPr>
              <a:t>secured</a:t>
            </a:r>
          </a:p>
          <a:p>
            <a:pPr algn="ctr"/>
            <a:endParaRPr lang="en-US" sz="18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75078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D5ABE-0426-4C69-A3E5-EB93364E9832}"/>
              </a:ext>
            </a:extLst>
          </p:cNvPr>
          <p:cNvSpPr txBox="1"/>
          <p:nvPr/>
        </p:nvSpPr>
        <p:spPr>
          <a:xfrm>
            <a:off x="870156" y="252021"/>
            <a:ext cx="8347588" cy="6709529"/>
          </a:xfrm>
          <a:prstGeom prst="rect">
            <a:avLst/>
          </a:prstGeom>
          <a:noFill/>
        </p:spPr>
        <p:txBody>
          <a:bodyPr wrap="square">
            <a:spAutoFit/>
          </a:bodyPr>
          <a:lstStyle/>
          <a:p>
            <a:pPr algn="ctr"/>
            <a:r>
              <a:rPr lang="en-US" sz="3600" b="1" dirty="0">
                <a:solidFill>
                  <a:schemeClr val="tx2"/>
                </a:solidFill>
                <a:latin typeface="Tw Cen MT" panose="020B0602020104020603" pitchFamily="34" charset="0"/>
                <a:ea typeface="Tahoma" panose="020B0604030504040204" pitchFamily="34" charset="0"/>
                <a:cs typeface="Arial" panose="020B0604020202020204" pitchFamily="34" charset="0"/>
              </a:rPr>
              <a:t>PDUs (Protocol Data Unit)</a:t>
            </a:r>
          </a:p>
          <a:p>
            <a:r>
              <a:rPr lang="en-US" sz="1800" b="1" dirty="0">
                <a:solidFill>
                  <a:srgbClr val="EF3078"/>
                </a:solidFill>
                <a:latin typeface="Tw Cen MT" panose="020B0602020104020603" pitchFamily="34" charset="0"/>
              </a:rPr>
              <a:t>Get Request</a:t>
            </a:r>
          </a:p>
          <a:p>
            <a:endParaRPr lang="en-US" b="1" dirty="0">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manager to the agent.</a:t>
            </a:r>
          </a:p>
          <a:p>
            <a:pPr marL="285750" indent="-285750">
              <a:buFont typeface="Wingdings" panose="05000000000000000000" pitchFamily="2" charset="2"/>
              <a:buChar char="ü"/>
            </a:pPr>
            <a:r>
              <a:rPr lang="en-US" sz="2000" dirty="0">
                <a:latin typeface="Tw Cen MT" panose="020B0602020104020603" pitchFamily="34" charset="0"/>
              </a:rPr>
              <a:t>It is used to retrieve the value of MIB objects</a:t>
            </a:r>
          </a:p>
          <a:p>
            <a:pPr marL="285750" indent="-285750">
              <a:buFont typeface="Wingdings" panose="05000000000000000000" pitchFamily="2" charset="2"/>
              <a:buChar char="ü"/>
            </a:pPr>
            <a:endParaRPr lang="en-US" sz="2000" dirty="0">
              <a:latin typeface="Tw Cen MT" panose="020B0602020104020603" pitchFamily="34" charset="0"/>
            </a:endParaRPr>
          </a:p>
          <a:p>
            <a:r>
              <a:rPr lang="en-US" sz="2000" b="1" dirty="0" err="1">
                <a:solidFill>
                  <a:srgbClr val="03A1A4"/>
                </a:solidFill>
                <a:latin typeface="Tw Cen MT" panose="020B0602020104020603" pitchFamily="34" charset="0"/>
              </a:rPr>
              <a:t>GetNext</a:t>
            </a:r>
            <a:r>
              <a:rPr lang="en-US" sz="2000" b="1" dirty="0">
                <a:solidFill>
                  <a:srgbClr val="03A1A4"/>
                </a:solidFill>
                <a:latin typeface="Tw Cen MT" panose="020B0602020104020603" pitchFamily="34" charset="0"/>
              </a:rPr>
              <a:t> Request</a:t>
            </a:r>
          </a:p>
          <a:p>
            <a:endParaRPr lang="en-US" sz="2000" b="1" dirty="0">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the manager to the agent</a:t>
            </a:r>
          </a:p>
          <a:p>
            <a:pPr marL="285750" indent="-285750">
              <a:buFont typeface="Wingdings" panose="05000000000000000000" pitchFamily="2" charset="2"/>
              <a:buChar char="ü"/>
            </a:pPr>
            <a:r>
              <a:rPr lang="en-US" sz="2000" dirty="0">
                <a:latin typeface="Tw Cen MT" panose="020B0602020104020603" pitchFamily="34" charset="0"/>
              </a:rPr>
              <a:t> it is used to retrieve the value of next MIB objects in sequence or table </a:t>
            </a:r>
          </a:p>
          <a:p>
            <a:endParaRPr lang="en-US" sz="2000" b="1" dirty="0">
              <a:latin typeface="Tw Cen MT" panose="020B0602020104020603" pitchFamily="34" charset="0"/>
              <a:ea typeface="Tahoma" panose="020B0604030504040204" pitchFamily="34" charset="0"/>
              <a:cs typeface="Arial" panose="020B0604020202020204" pitchFamily="34" charset="0"/>
            </a:endParaRPr>
          </a:p>
          <a:p>
            <a:r>
              <a:rPr lang="en-US" sz="2000" b="1" dirty="0">
                <a:solidFill>
                  <a:srgbClr val="385723"/>
                </a:solidFill>
                <a:latin typeface="Tw Cen MT" panose="020B0602020104020603" pitchFamily="34" charset="0"/>
              </a:rPr>
              <a:t>Get Bulk Request</a:t>
            </a:r>
          </a:p>
          <a:p>
            <a:endParaRPr lang="en-US" sz="2000" b="1" dirty="0">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the manager to the agent</a:t>
            </a:r>
          </a:p>
          <a:p>
            <a:pPr marL="285750" indent="-285750">
              <a:buFont typeface="Wingdings" panose="05000000000000000000" pitchFamily="2" charset="2"/>
              <a:buChar char="ü"/>
            </a:pPr>
            <a:r>
              <a:rPr lang="en-US" sz="2000" dirty="0">
                <a:latin typeface="Tw Cen MT" panose="020B0602020104020603" pitchFamily="34" charset="0"/>
              </a:rPr>
              <a:t>Request multiple </a:t>
            </a:r>
            <a:r>
              <a:rPr lang="en-US" sz="2000" dirty="0" err="1">
                <a:latin typeface="Tw Cen MT" panose="020B0602020104020603" pitchFamily="34" charset="0"/>
              </a:rPr>
              <a:t>getnext</a:t>
            </a:r>
            <a:r>
              <a:rPr lang="en-US" sz="2000" dirty="0">
                <a:latin typeface="Tw Cen MT" panose="020B0602020104020603" pitchFamily="34" charset="0"/>
              </a:rPr>
              <a:t> request and return it all in a single response</a:t>
            </a:r>
          </a:p>
          <a:p>
            <a:endParaRPr lang="en-US" sz="2000" b="1" dirty="0">
              <a:latin typeface="Tw Cen MT" panose="020B0602020104020603" pitchFamily="34" charset="0"/>
              <a:ea typeface="Tahoma" panose="020B0604030504040204" pitchFamily="34" charset="0"/>
              <a:cs typeface="Arial" panose="020B0604020202020204" pitchFamily="34" charset="0"/>
            </a:endParaRPr>
          </a:p>
          <a:p>
            <a:r>
              <a:rPr lang="en-US" sz="2000" b="1" dirty="0">
                <a:solidFill>
                  <a:srgbClr val="EE9524"/>
                </a:solidFill>
                <a:latin typeface="Tw Cen MT" panose="020B0602020104020603" pitchFamily="34" charset="0"/>
              </a:rPr>
              <a:t>Set request</a:t>
            </a:r>
          </a:p>
          <a:p>
            <a:endParaRPr lang="en-US" sz="2000" b="1" dirty="0">
              <a:latin typeface="Tw Cen MT" panose="020B0602020104020603" pitchFamily="34" charset="0"/>
              <a:ea typeface="Tahoma" panose="020B0604030504040204" pitchFamily="34" charset="0"/>
              <a:cs typeface="Arial" panose="020B0604020202020204"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the manager to the agent</a:t>
            </a:r>
          </a:p>
          <a:p>
            <a:pPr marL="285750" indent="-285750">
              <a:buFont typeface="Wingdings" panose="05000000000000000000" pitchFamily="2" charset="2"/>
              <a:buChar char="ü"/>
            </a:pPr>
            <a:r>
              <a:rPr lang="en-US" sz="2000" dirty="0">
                <a:latin typeface="Tw Cen MT" panose="020B0602020104020603" pitchFamily="34" charset="0"/>
              </a:rPr>
              <a:t>It is used to set(store) value of MIB object</a:t>
            </a:r>
          </a:p>
          <a:p>
            <a:endParaRPr lang="en-US" sz="1800" b="1" dirty="0">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24003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1F5C5-A9CC-4FD6-B37C-56AF4A3F2EDF}"/>
              </a:ext>
            </a:extLst>
          </p:cNvPr>
          <p:cNvSpPr txBox="1"/>
          <p:nvPr/>
        </p:nvSpPr>
        <p:spPr>
          <a:xfrm>
            <a:off x="678426" y="166568"/>
            <a:ext cx="9085005" cy="6832640"/>
          </a:xfrm>
          <a:prstGeom prst="rect">
            <a:avLst/>
          </a:prstGeom>
          <a:noFill/>
        </p:spPr>
        <p:txBody>
          <a:bodyPr wrap="square">
            <a:spAutoFit/>
          </a:bodyPr>
          <a:lstStyle/>
          <a:p>
            <a:r>
              <a:rPr lang="en-US" sz="2000" b="1" dirty="0">
                <a:solidFill>
                  <a:srgbClr val="03A1A4"/>
                </a:solidFill>
                <a:latin typeface="Tw Cen MT" panose="020B0602020104020603" pitchFamily="34" charset="0"/>
              </a:rPr>
              <a:t>Response</a:t>
            </a:r>
          </a:p>
          <a:p>
            <a:endParaRPr lang="en-US" sz="2000" dirty="0">
              <a:latin typeface="Tw Cen MT" panose="020B0602020104020603" pitchFamily="34" charset="0"/>
            </a:endParaRPr>
          </a:p>
          <a:p>
            <a:pPr marL="342900" indent="-342900">
              <a:buFont typeface="Wingdings" panose="05000000000000000000" pitchFamily="2" charset="2"/>
              <a:buChar char="ü"/>
            </a:pPr>
            <a:r>
              <a:rPr lang="en-US" sz="2000" dirty="0">
                <a:latin typeface="Tw Cen MT" panose="020B0602020104020603" pitchFamily="34" charset="0"/>
              </a:rPr>
              <a:t>It is sent from an agent to manager </a:t>
            </a:r>
          </a:p>
          <a:p>
            <a:pPr marL="342900" indent="-342900">
              <a:buFont typeface="Wingdings" panose="05000000000000000000" pitchFamily="2" charset="2"/>
              <a:buChar char="ü"/>
            </a:pPr>
            <a:r>
              <a:rPr lang="en-US" sz="2000" dirty="0">
                <a:latin typeface="Tw Cen MT" panose="020B0602020104020603" pitchFamily="34" charset="0"/>
              </a:rPr>
              <a:t>It is response to Get Request or Get Next Request.</a:t>
            </a:r>
          </a:p>
          <a:p>
            <a:pPr marL="342900" indent="-342900">
              <a:buFont typeface="Wingdings" panose="05000000000000000000" pitchFamily="2" charset="2"/>
              <a:buChar char="ü"/>
            </a:pPr>
            <a:r>
              <a:rPr lang="en-US" sz="2000" dirty="0">
                <a:latin typeface="Tw Cen MT" panose="020B0602020104020603" pitchFamily="34" charset="0"/>
              </a:rPr>
              <a:t>It contains the value(s) of the variable(s) requested by manager.</a:t>
            </a:r>
          </a:p>
          <a:p>
            <a:pPr marL="342900" indent="-342900">
              <a:buFont typeface="Wingdings" panose="05000000000000000000" pitchFamily="2" charset="2"/>
              <a:buChar char="ü"/>
            </a:pPr>
            <a:endParaRPr lang="en-US" sz="2000" dirty="0">
              <a:latin typeface="Tw Cen MT" panose="020B0602020104020603" pitchFamily="34" charset="0"/>
            </a:endParaRPr>
          </a:p>
          <a:p>
            <a:r>
              <a:rPr lang="en-US" sz="2000" b="1" dirty="0">
                <a:solidFill>
                  <a:srgbClr val="EE9524"/>
                </a:solidFill>
                <a:latin typeface="Tw Cen MT" panose="020B0602020104020603" pitchFamily="34" charset="0"/>
              </a:rPr>
              <a:t>Trap</a:t>
            </a:r>
          </a:p>
          <a:p>
            <a:endParaRPr lang="en-US" sz="2000" dirty="0">
              <a:latin typeface="Tw Cen MT" panose="020B0602020104020603"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agent to manager to report an event.</a:t>
            </a:r>
          </a:p>
          <a:p>
            <a:pPr marL="285750" indent="-285750">
              <a:buFont typeface="Wingdings" panose="05000000000000000000" pitchFamily="2" charset="2"/>
              <a:buChar char="ü"/>
            </a:pPr>
            <a:r>
              <a:rPr lang="en-US" sz="2000" dirty="0">
                <a:latin typeface="Tw Cen MT" panose="020B0602020104020603" pitchFamily="34" charset="0"/>
              </a:rPr>
              <a:t>For example if the agent is rebooted it inform the manager and reports the time of rebooting.</a:t>
            </a:r>
          </a:p>
          <a:p>
            <a:pPr marL="285750" indent="-285750">
              <a:buFont typeface="Wingdings" panose="05000000000000000000" pitchFamily="2" charset="2"/>
              <a:buChar char="ü"/>
            </a:pPr>
            <a:endParaRPr lang="en-US" sz="2000" dirty="0">
              <a:latin typeface="Tw Cen MT" panose="020B0602020104020603" pitchFamily="34" charset="0"/>
            </a:endParaRPr>
          </a:p>
          <a:p>
            <a:r>
              <a:rPr lang="en-US" sz="2000" b="1" dirty="0">
                <a:solidFill>
                  <a:srgbClr val="00B0F0"/>
                </a:solidFill>
                <a:latin typeface="Tw Cen MT" panose="020B0602020104020603" pitchFamily="34" charset="0"/>
              </a:rPr>
              <a:t>Inform Request</a:t>
            </a:r>
          </a:p>
          <a:p>
            <a:pPr marL="285750" indent="-285750">
              <a:buFont typeface="Wingdings" panose="05000000000000000000" pitchFamily="2" charset="2"/>
              <a:buChar char="ü"/>
            </a:pPr>
            <a:endParaRPr lang="en-US" sz="2000" dirty="0">
              <a:latin typeface="Tw Cen MT" panose="020B0602020104020603" pitchFamily="34" charset="0"/>
            </a:endParaRPr>
          </a:p>
          <a:p>
            <a:pPr marL="285750" indent="-285750">
              <a:buFont typeface="Wingdings" panose="05000000000000000000" pitchFamily="2" charset="2"/>
              <a:buChar char="ü"/>
            </a:pPr>
            <a:r>
              <a:rPr lang="en-US" sz="2000" dirty="0">
                <a:latin typeface="Tw Cen MT" panose="020B0602020104020603" pitchFamily="34" charset="0"/>
              </a:rPr>
              <a:t>It is sent from agent to manager</a:t>
            </a:r>
          </a:p>
          <a:p>
            <a:pPr marL="285750" indent="-285750">
              <a:buFont typeface="Wingdings" panose="05000000000000000000" pitchFamily="2" charset="2"/>
              <a:buChar char="ü"/>
            </a:pPr>
            <a:r>
              <a:rPr lang="en-US" sz="2000" dirty="0">
                <a:latin typeface="Tw Cen MT" panose="020B0602020104020603" pitchFamily="34" charset="0"/>
              </a:rPr>
              <a:t>Acknowledge asynchronous notification</a:t>
            </a:r>
          </a:p>
          <a:p>
            <a:pPr marL="285750" indent="-285750">
              <a:buFont typeface="Wingdings" panose="05000000000000000000" pitchFamily="2" charset="2"/>
              <a:buChar char="ü"/>
            </a:pPr>
            <a:endParaRPr lang="en-US" sz="2000" dirty="0">
              <a:latin typeface="Tw Cen MT" panose="020B0602020104020603" pitchFamily="34" charset="0"/>
            </a:endParaRPr>
          </a:p>
          <a:p>
            <a:r>
              <a:rPr lang="en-US" sz="2000" b="1" dirty="0">
                <a:solidFill>
                  <a:srgbClr val="EF3078"/>
                </a:solidFill>
                <a:latin typeface="Tw Cen MT" panose="020B0602020104020603" pitchFamily="34" charset="0"/>
              </a:rPr>
              <a:t>Report</a:t>
            </a:r>
          </a:p>
          <a:p>
            <a:pPr marL="285750" indent="-285750">
              <a:buFont typeface="Wingdings" panose="05000000000000000000" pitchFamily="2" charset="2"/>
              <a:buChar char="ü"/>
            </a:pPr>
            <a:endParaRPr lang="en-US" sz="2000" dirty="0">
              <a:latin typeface="Tw Cen MT" panose="020B0602020104020603" pitchFamily="34" charset="0"/>
            </a:endParaRPr>
          </a:p>
          <a:p>
            <a:pPr marL="285750" indent="-285750">
              <a:buFont typeface="Wingdings" panose="05000000000000000000" pitchFamily="2" charset="2"/>
              <a:buChar char="ü"/>
            </a:pPr>
            <a:r>
              <a:rPr lang="en-US" sz="2000" dirty="0">
                <a:latin typeface="Tw Cen MT" panose="020B0602020104020603" pitchFamily="34" charset="0"/>
              </a:rPr>
              <a:t>The Report PDU is designed to report some types of errors between managers. </a:t>
            </a:r>
          </a:p>
          <a:p>
            <a:pPr marL="285750" indent="-285750">
              <a:buFont typeface="Wingdings" panose="05000000000000000000" pitchFamily="2" charset="2"/>
              <a:buChar char="ü"/>
            </a:pPr>
            <a:r>
              <a:rPr lang="en-US" sz="2000" dirty="0">
                <a:latin typeface="Tw Cen MT" panose="020B0602020104020603" pitchFamily="34" charset="0"/>
              </a:rPr>
              <a:t>It is not yet in use.</a:t>
            </a:r>
          </a:p>
          <a:p>
            <a:pPr marL="342900" indent="-342900">
              <a:buFont typeface="Wingdings" panose="05000000000000000000" pitchFamily="2" charset="2"/>
              <a:buChar char="ü"/>
            </a:pPr>
            <a:endParaRPr lang="en-US" sz="1800" dirty="0">
              <a:solidFill>
                <a:schemeClr val="bg1">
                  <a:lumMod val="50000"/>
                </a:schemeClr>
              </a:solidFill>
              <a:latin typeface="Tw Cen MT" panose="020B0602020104020603" pitchFamily="34" charset="0"/>
            </a:endParaRPr>
          </a:p>
        </p:txBody>
      </p:sp>
    </p:spTree>
    <p:extLst>
      <p:ext uri="{BB962C8B-B14F-4D97-AF65-F5344CB8AC3E}">
        <p14:creationId xmlns:p14="http://schemas.microsoft.com/office/powerpoint/2010/main" val="152648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CA921D-B9AA-4886-9A92-1FA7DF4F6B4C}"/>
              </a:ext>
            </a:extLst>
          </p:cNvPr>
          <p:cNvSpPr/>
          <p:nvPr/>
        </p:nvSpPr>
        <p:spPr>
          <a:xfrm>
            <a:off x="3190549" y="3021636"/>
            <a:ext cx="6351016" cy="290510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206CBB3D-F228-4F69-8E5D-E460C2E4DCC7}"/>
              </a:ext>
            </a:extLst>
          </p:cNvPr>
          <p:cNvGrpSpPr/>
          <p:nvPr/>
        </p:nvGrpSpPr>
        <p:grpSpPr>
          <a:xfrm>
            <a:off x="3666499" y="821033"/>
            <a:ext cx="4227906" cy="1062592"/>
            <a:chOff x="37084" y="3967569"/>
            <a:chExt cx="3048141" cy="1062592"/>
          </a:xfrm>
        </p:grpSpPr>
        <p:sp>
          <p:nvSpPr>
            <p:cNvPr id="43" name="TextBox 42">
              <a:extLst>
                <a:ext uri="{FF2B5EF4-FFF2-40B4-BE49-F238E27FC236}">
                  <a16:creationId xmlns:a16="http://schemas.microsoft.com/office/drawing/2014/main" id="{09170594-DC5A-4C57-8C42-57485A914C6B}"/>
                </a:ext>
              </a:extLst>
            </p:cNvPr>
            <p:cNvSpPr txBox="1"/>
            <p:nvPr/>
          </p:nvSpPr>
          <p:spPr>
            <a:xfrm>
              <a:off x="238769" y="3967569"/>
              <a:ext cx="2644771" cy="461665"/>
            </a:xfrm>
            <a:prstGeom prst="rect">
              <a:avLst/>
            </a:prstGeom>
            <a:noFill/>
          </p:spPr>
          <p:txBody>
            <a:bodyPr wrap="square" rtlCol="0">
              <a:spAutoFit/>
            </a:bodyPr>
            <a:lstStyle/>
            <a:p>
              <a:pPr algn="ctr"/>
              <a:r>
                <a:rPr lang="en-US" sz="2400" b="1" dirty="0">
                  <a:solidFill>
                    <a:srgbClr val="EF3078"/>
                  </a:solidFill>
                  <a:latin typeface="Tw Cen MT" panose="020B0602020104020603" pitchFamily="34" charset="0"/>
                </a:rPr>
                <a:t>Command</a:t>
              </a:r>
            </a:p>
          </p:txBody>
        </p:sp>
        <p:sp>
          <p:nvSpPr>
            <p:cNvPr id="45" name="TextBox 44">
              <a:extLst>
                <a:ext uri="{FF2B5EF4-FFF2-40B4-BE49-F238E27FC236}">
                  <a16:creationId xmlns:a16="http://schemas.microsoft.com/office/drawing/2014/main" id="{9E103FF0-2379-4142-9BBF-748C73FA37D3}"/>
                </a:ext>
              </a:extLst>
            </p:cNvPr>
            <p:cNvSpPr txBox="1"/>
            <p:nvPr/>
          </p:nvSpPr>
          <p:spPr>
            <a:xfrm>
              <a:off x="37084" y="4630051"/>
              <a:ext cx="3048141" cy="400110"/>
            </a:xfrm>
            <a:prstGeom prst="rect">
              <a:avLst/>
            </a:prstGeom>
            <a:noFill/>
          </p:spPr>
          <p:txBody>
            <a:bodyPr wrap="square" rtlCol="0">
              <a:spAutoFit/>
            </a:bodyPr>
            <a:lstStyle/>
            <a:p>
              <a:pPr algn="ctr"/>
              <a:r>
                <a:rPr lang="nb-NO" sz="2000" dirty="0">
                  <a:latin typeface="Tw Cen MT" panose="020B0602020104020603" pitchFamily="34" charset="0"/>
                </a:rPr>
                <a:t>yum -y install net-snmp net-snmp-utils</a:t>
              </a:r>
              <a:endParaRPr lang="en-US" sz="2000" dirty="0">
                <a:latin typeface="Tw Cen MT" panose="020B0602020104020603" pitchFamily="34" charset="0"/>
              </a:endParaRPr>
            </a:p>
          </p:txBody>
        </p:sp>
      </p:grpSp>
      <p:pic>
        <p:nvPicPr>
          <p:cNvPr id="11" name="Picture 10">
            <a:extLst>
              <a:ext uri="{FF2B5EF4-FFF2-40B4-BE49-F238E27FC236}">
                <a16:creationId xmlns:a16="http://schemas.microsoft.com/office/drawing/2014/main" id="{EABE12D1-6509-4C66-8480-7B0B27D210A4}"/>
              </a:ext>
            </a:extLst>
          </p:cNvPr>
          <p:cNvPicPr>
            <a:picLocks noChangeAspect="1"/>
          </p:cNvPicPr>
          <p:nvPr/>
        </p:nvPicPr>
        <p:blipFill rotWithShape="1">
          <a:blip r:embed="rId2">
            <a:extLst>
              <a:ext uri="{28A0092B-C50C-407E-A947-70E740481C1C}">
                <a14:useLocalDpi xmlns:a14="http://schemas.microsoft.com/office/drawing/2010/main" val="0"/>
              </a:ext>
            </a:extLst>
          </a:blip>
          <a:srcRect b="27120"/>
          <a:stretch/>
        </p:blipFill>
        <p:spPr>
          <a:xfrm>
            <a:off x="3312722" y="3136562"/>
            <a:ext cx="6101888" cy="2675259"/>
          </a:xfrm>
          <a:prstGeom prst="rect">
            <a:avLst/>
          </a:prstGeom>
        </p:spPr>
      </p:pic>
      <p:sp>
        <p:nvSpPr>
          <p:cNvPr id="33" name="TextBox 32">
            <a:extLst>
              <a:ext uri="{FF2B5EF4-FFF2-40B4-BE49-F238E27FC236}">
                <a16:creationId xmlns:a16="http://schemas.microsoft.com/office/drawing/2014/main" id="{CB42CAC0-16C2-4BBB-B4C7-CEAEB4786BE7}"/>
              </a:ext>
            </a:extLst>
          </p:cNvPr>
          <p:cNvSpPr txBox="1"/>
          <p:nvPr/>
        </p:nvSpPr>
        <p:spPr>
          <a:xfrm>
            <a:off x="3190549" y="2464785"/>
            <a:ext cx="755696" cy="609551"/>
          </a:xfrm>
          <a:prstGeom prst="rect">
            <a:avLst/>
          </a:prstGeom>
          <a:solidFill>
            <a:srgbClr val="FF0066"/>
          </a:solidFill>
        </p:spPr>
        <p:txBody>
          <a:bodyPr wrap="square" rtlCol="0">
            <a:spAutoFit/>
          </a:bodyPr>
          <a:lstStyle/>
          <a:p>
            <a:pPr algn="ctr"/>
            <a:r>
              <a:rPr lang="en-US" sz="2800" b="1" dirty="0">
                <a:solidFill>
                  <a:srgbClr val="E6E7E9"/>
                </a:solidFill>
                <a:latin typeface="Tw Cen MT" panose="020B0602020104020603" pitchFamily="34" charset="0"/>
              </a:rPr>
              <a:t>01</a:t>
            </a:r>
          </a:p>
        </p:txBody>
      </p:sp>
      <p:sp>
        <p:nvSpPr>
          <p:cNvPr id="64" name="TextBox 63">
            <a:extLst>
              <a:ext uri="{FF2B5EF4-FFF2-40B4-BE49-F238E27FC236}">
                <a16:creationId xmlns:a16="http://schemas.microsoft.com/office/drawing/2014/main" id="{C7F5E6EE-DE57-462D-A579-C704E2A34650}"/>
              </a:ext>
            </a:extLst>
          </p:cNvPr>
          <p:cNvSpPr txBox="1"/>
          <p:nvPr/>
        </p:nvSpPr>
        <p:spPr>
          <a:xfrm>
            <a:off x="0" y="483307"/>
            <a:ext cx="2644772" cy="923329"/>
          </a:xfrm>
          <a:prstGeom prst="rect">
            <a:avLst/>
          </a:prstGeom>
          <a:solidFill>
            <a:srgbClr val="FF0066"/>
          </a:solidFill>
        </p:spPr>
        <p:txBody>
          <a:bodyPr wrap="square" rtlCol="0">
            <a:spAutoFit/>
          </a:bodyPr>
          <a:lstStyle/>
          <a:p>
            <a:pPr algn="ctr"/>
            <a:r>
              <a:rPr lang="en-US" sz="5400" b="1" dirty="0">
                <a:solidFill>
                  <a:srgbClr val="E6E7E9"/>
                </a:solidFill>
                <a:latin typeface="Tw Cen MT" panose="020B0602020104020603" pitchFamily="34" charset="0"/>
              </a:rPr>
              <a:t>Install</a:t>
            </a:r>
          </a:p>
        </p:txBody>
      </p:sp>
    </p:spTree>
    <p:extLst>
      <p:ext uri="{BB962C8B-B14F-4D97-AF65-F5344CB8AC3E}">
        <p14:creationId xmlns:p14="http://schemas.microsoft.com/office/powerpoint/2010/main" val="238220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anim calcmode="lin" valueType="num">
                                      <p:cBhvr>
                                        <p:cTn id="8" dur="500" fill="hold"/>
                                        <p:tgtEl>
                                          <p:spTgt spid="55"/>
                                        </p:tgtEl>
                                        <p:attrNameLst>
                                          <p:attrName>ppt_x</p:attrName>
                                        </p:attrNameLst>
                                      </p:cBhvr>
                                      <p:tavLst>
                                        <p:tav tm="0">
                                          <p:val>
                                            <p:strVal val="#ppt_x"/>
                                          </p:val>
                                        </p:tav>
                                        <p:tav tm="100000">
                                          <p:val>
                                            <p:strVal val="#ppt_x"/>
                                          </p:val>
                                        </p:tav>
                                      </p:tavLst>
                                    </p:anim>
                                    <p:anim calcmode="lin" valueType="num">
                                      <p:cBhvr>
                                        <p:cTn id="9" dur="500" fill="hold"/>
                                        <p:tgtEl>
                                          <p:spTgt spid="5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39CC95B-4048-48FB-AA28-C64A0932CBCF}"/>
              </a:ext>
            </a:extLst>
          </p:cNvPr>
          <p:cNvSpPr txBox="1"/>
          <p:nvPr/>
        </p:nvSpPr>
        <p:spPr>
          <a:xfrm>
            <a:off x="0" y="377700"/>
            <a:ext cx="3159702" cy="1600438"/>
          </a:xfrm>
          <a:prstGeom prst="rect">
            <a:avLst/>
          </a:prstGeom>
          <a:solidFill>
            <a:schemeClr val="accent1">
              <a:lumMod val="75000"/>
            </a:schemeClr>
          </a:solidFill>
        </p:spPr>
        <p:txBody>
          <a:bodyPr wrap="square" rtlCol="0">
            <a:spAutoFit/>
          </a:bodyPr>
          <a:lstStyle/>
          <a:p>
            <a:pPr algn="ctr"/>
            <a:r>
              <a:rPr lang="en-US" sz="5400" b="1" dirty="0">
                <a:solidFill>
                  <a:srgbClr val="E6E7E9"/>
                </a:solidFill>
                <a:latin typeface="Tw Cen MT" panose="020B0602020104020603" pitchFamily="34" charset="0"/>
              </a:rPr>
              <a:t>Start </a:t>
            </a:r>
            <a:r>
              <a:rPr lang="en-US" sz="4400" b="1" dirty="0">
                <a:solidFill>
                  <a:srgbClr val="E6E7E9"/>
                </a:solidFill>
                <a:latin typeface="Tw Cen MT" panose="020B0602020104020603" pitchFamily="34" charset="0"/>
              </a:rPr>
              <a:t>Services</a:t>
            </a:r>
            <a:endParaRPr lang="en-US" sz="5400" b="1" dirty="0">
              <a:solidFill>
                <a:srgbClr val="E6E7E9"/>
              </a:solidFill>
              <a:latin typeface="Tw Cen MT" panose="020B0602020104020603" pitchFamily="34" charset="0"/>
            </a:endParaRPr>
          </a:p>
        </p:txBody>
      </p:sp>
      <p:sp>
        <p:nvSpPr>
          <p:cNvPr id="20" name="Rectangle 19">
            <a:extLst>
              <a:ext uri="{FF2B5EF4-FFF2-40B4-BE49-F238E27FC236}">
                <a16:creationId xmlns:a16="http://schemas.microsoft.com/office/drawing/2014/main" id="{80507F29-90AF-4786-9462-91C4781BC4FD}"/>
              </a:ext>
            </a:extLst>
          </p:cNvPr>
          <p:cNvSpPr/>
          <p:nvPr/>
        </p:nvSpPr>
        <p:spPr>
          <a:xfrm>
            <a:off x="2093843" y="3429000"/>
            <a:ext cx="8362121" cy="169144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E0CF60A-F8AA-49F9-BA87-365E160E77BD}"/>
              </a:ext>
            </a:extLst>
          </p:cNvPr>
          <p:cNvPicPr>
            <a:picLocks noChangeAspect="1"/>
          </p:cNvPicPr>
          <p:nvPr/>
        </p:nvPicPr>
        <p:blipFill rotWithShape="1">
          <a:blip r:embed="rId2">
            <a:extLst>
              <a:ext uri="{28A0092B-C50C-407E-A947-70E740481C1C}">
                <a14:useLocalDpi xmlns:a14="http://schemas.microsoft.com/office/drawing/2010/main" val="0"/>
              </a:ext>
            </a:extLst>
          </a:blip>
          <a:srcRect l="1859" r="29524" b="80960"/>
          <a:stretch/>
        </p:blipFill>
        <p:spPr>
          <a:xfrm>
            <a:off x="2205566" y="3536342"/>
            <a:ext cx="8138673" cy="1476763"/>
          </a:xfrm>
          <a:prstGeom prst="rect">
            <a:avLst/>
          </a:prstGeom>
        </p:spPr>
      </p:pic>
      <p:sp>
        <p:nvSpPr>
          <p:cNvPr id="24" name="TextBox 23">
            <a:extLst>
              <a:ext uri="{FF2B5EF4-FFF2-40B4-BE49-F238E27FC236}">
                <a16:creationId xmlns:a16="http://schemas.microsoft.com/office/drawing/2014/main" id="{FE4A9455-F617-4635-BBFD-D583EA70629D}"/>
              </a:ext>
            </a:extLst>
          </p:cNvPr>
          <p:cNvSpPr txBox="1"/>
          <p:nvPr/>
        </p:nvSpPr>
        <p:spPr>
          <a:xfrm>
            <a:off x="2093843" y="2834301"/>
            <a:ext cx="935199" cy="629766"/>
          </a:xfrm>
          <a:prstGeom prst="rect">
            <a:avLst/>
          </a:prstGeom>
          <a:solidFill>
            <a:schemeClr val="accent1">
              <a:lumMod val="75000"/>
            </a:schemeClr>
          </a:solidFill>
        </p:spPr>
        <p:txBody>
          <a:bodyPr wrap="square" rtlCol="0">
            <a:spAutoFit/>
          </a:bodyPr>
          <a:lstStyle/>
          <a:p>
            <a:pPr algn="ctr"/>
            <a:r>
              <a:rPr lang="en-US" sz="2400" b="1" dirty="0">
                <a:solidFill>
                  <a:srgbClr val="E6E7E9"/>
                </a:solidFill>
                <a:latin typeface="Tw Cen MT" panose="020B0602020104020603" pitchFamily="34" charset="0"/>
              </a:rPr>
              <a:t>02</a:t>
            </a:r>
          </a:p>
        </p:txBody>
      </p:sp>
      <p:grpSp>
        <p:nvGrpSpPr>
          <p:cNvPr id="26" name="Group 25">
            <a:extLst>
              <a:ext uri="{FF2B5EF4-FFF2-40B4-BE49-F238E27FC236}">
                <a16:creationId xmlns:a16="http://schemas.microsoft.com/office/drawing/2014/main" id="{E6450E9E-D7A9-4430-AF44-7EF4FD22A056}"/>
              </a:ext>
            </a:extLst>
          </p:cNvPr>
          <p:cNvGrpSpPr/>
          <p:nvPr/>
        </p:nvGrpSpPr>
        <p:grpSpPr>
          <a:xfrm>
            <a:off x="3788497" y="1028531"/>
            <a:ext cx="3641608" cy="1387477"/>
            <a:chOff x="2706791" y="4245645"/>
            <a:chExt cx="3048141" cy="1080688"/>
          </a:xfrm>
        </p:grpSpPr>
        <p:sp>
          <p:nvSpPr>
            <p:cNvPr id="27" name="TextBox 26">
              <a:extLst>
                <a:ext uri="{FF2B5EF4-FFF2-40B4-BE49-F238E27FC236}">
                  <a16:creationId xmlns:a16="http://schemas.microsoft.com/office/drawing/2014/main" id="{413D5A21-D332-4D69-B083-CD160B063914}"/>
                </a:ext>
              </a:extLst>
            </p:cNvPr>
            <p:cNvSpPr txBox="1"/>
            <p:nvPr/>
          </p:nvSpPr>
          <p:spPr>
            <a:xfrm>
              <a:off x="2908476" y="4245645"/>
              <a:ext cx="2644771" cy="359585"/>
            </a:xfrm>
            <a:prstGeom prst="rect">
              <a:avLst/>
            </a:prstGeom>
            <a:noFill/>
          </p:spPr>
          <p:txBody>
            <a:bodyPr wrap="square" rtlCol="0">
              <a:spAutoFit/>
            </a:bodyPr>
            <a:lstStyle/>
            <a:p>
              <a:pPr algn="ctr"/>
              <a:r>
                <a:rPr lang="en-US" sz="2400" b="1" dirty="0">
                  <a:solidFill>
                    <a:srgbClr val="00B0F0"/>
                  </a:solidFill>
                  <a:latin typeface="Tw Cen MT" panose="020B0602020104020603" pitchFamily="34" charset="0"/>
                </a:rPr>
                <a:t>Start Services</a:t>
              </a:r>
            </a:p>
          </p:txBody>
        </p:sp>
        <p:sp>
          <p:nvSpPr>
            <p:cNvPr id="29" name="TextBox 28">
              <a:extLst>
                <a:ext uri="{FF2B5EF4-FFF2-40B4-BE49-F238E27FC236}">
                  <a16:creationId xmlns:a16="http://schemas.microsoft.com/office/drawing/2014/main" id="{D704BCDF-8CA0-497E-A57D-7480362721D1}"/>
                </a:ext>
              </a:extLst>
            </p:cNvPr>
            <p:cNvSpPr txBox="1"/>
            <p:nvPr/>
          </p:nvSpPr>
          <p:spPr>
            <a:xfrm>
              <a:off x="2706791" y="5014693"/>
              <a:ext cx="3048141" cy="311640"/>
            </a:xfrm>
            <a:prstGeom prst="rect">
              <a:avLst/>
            </a:prstGeom>
            <a:noFill/>
          </p:spPr>
          <p:txBody>
            <a:bodyPr wrap="square" rtlCol="0">
              <a:spAutoFit/>
            </a:bodyPr>
            <a:lstStyle/>
            <a:p>
              <a:pPr algn="ctr"/>
              <a:r>
                <a:rPr lang="en-US" sz="2000" dirty="0">
                  <a:latin typeface="Tw Cen MT" panose="020B0602020104020603" pitchFamily="34" charset="0"/>
                </a:rPr>
                <a:t>systemctl start snmpd</a:t>
              </a:r>
            </a:p>
          </p:txBody>
        </p:sp>
      </p:grpSp>
    </p:spTree>
    <p:extLst>
      <p:ext uri="{BB962C8B-B14F-4D97-AF65-F5344CB8AC3E}">
        <p14:creationId xmlns:p14="http://schemas.microsoft.com/office/powerpoint/2010/main" val="566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507F29-90AF-4786-9462-91C4781BC4FD}"/>
              </a:ext>
            </a:extLst>
          </p:cNvPr>
          <p:cNvSpPr/>
          <p:nvPr/>
        </p:nvSpPr>
        <p:spPr>
          <a:xfrm>
            <a:off x="2702667" y="2524641"/>
            <a:ext cx="6559827" cy="34123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E6450E9E-D7A9-4430-AF44-7EF4FD22A056}"/>
              </a:ext>
            </a:extLst>
          </p:cNvPr>
          <p:cNvGrpSpPr/>
          <p:nvPr/>
        </p:nvGrpSpPr>
        <p:grpSpPr>
          <a:xfrm>
            <a:off x="3746089" y="734828"/>
            <a:ext cx="3641608" cy="1125740"/>
            <a:chOff x="3114171" y="4608548"/>
            <a:chExt cx="3048141" cy="876824"/>
          </a:xfrm>
        </p:grpSpPr>
        <p:sp>
          <p:nvSpPr>
            <p:cNvPr id="27" name="TextBox 26">
              <a:extLst>
                <a:ext uri="{FF2B5EF4-FFF2-40B4-BE49-F238E27FC236}">
                  <a16:creationId xmlns:a16="http://schemas.microsoft.com/office/drawing/2014/main" id="{413D5A21-D332-4D69-B083-CD160B063914}"/>
                </a:ext>
              </a:extLst>
            </p:cNvPr>
            <p:cNvSpPr txBox="1"/>
            <p:nvPr/>
          </p:nvSpPr>
          <p:spPr>
            <a:xfrm>
              <a:off x="3315857" y="4608548"/>
              <a:ext cx="2644771" cy="359585"/>
            </a:xfrm>
            <a:prstGeom prst="rect">
              <a:avLst/>
            </a:prstGeom>
            <a:noFill/>
          </p:spPr>
          <p:txBody>
            <a:bodyPr wrap="square" rtlCol="0">
              <a:spAutoFit/>
            </a:bodyPr>
            <a:lstStyle/>
            <a:p>
              <a:pPr algn="ctr"/>
              <a:r>
                <a:rPr lang="en-US" sz="2400" b="1" dirty="0">
                  <a:solidFill>
                    <a:srgbClr val="FFC000"/>
                  </a:solidFill>
                  <a:latin typeface="Tw Cen MT" panose="020B0602020104020603" pitchFamily="34" charset="0"/>
                </a:rPr>
                <a:t>Start Services</a:t>
              </a:r>
            </a:p>
          </p:txBody>
        </p:sp>
        <p:sp>
          <p:nvSpPr>
            <p:cNvPr id="29" name="TextBox 28">
              <a:extLst>
                <a:ext uri="{FF2B5EF4-FFF2-40B4-BE49-F238E27FC236}">
                  <a16:creationId xmlns:a16="http://schemas.microsoft.com/office/drawing/2014/main" id="{D704BCDF-8CA0-497E-A57D-7480362721D1}"/>
                </a:ext>
              </a:extLst>
            </p:cNvPr>
            <p:cNvSpPr txBox="1"/>
            <p:nvPr/>
          </p:nvSpPr>
          <p:spPr>
            <a:xfrm>
              <a:off x="3114171" y="5173732"/>
              <a:ext cx="3048141" cy="311640"/>
            </a:xfrm>
            <a:prstGeom prst="rect">
              <a:avLst/>
            </a:prstGeom>
            <a:noFill/>
          </p:spPr>
          <p:txBody>
            <a:bodyPr wrap="square" rtlCol="0">
              <a:spAutoFit/>
            </a:bodyPr>
            <a:lstStyle/>
            <a:p>
              <a:pPr algn="ctr"/>
              <a:r>
                <a:rPr lang="en-US" sz="2000" dirty="0">
                  <a:latin typeface="Tw Cen MT" panose="020B0602020104020603" pitchFamily="34" charset="0"/>
                </a:rPr>
                <a:t>systemctl status snmpd</a:t>
              </a:r>
            </a:p>
          </p:txBody>
        </p:sp>
      </p:grpSp>
      <p:sp>
        <p:nvSpPr>
          <p:cNvPr id="17" name="TextBox 16">
            <a:extLst>
              <a:ext uri="{FF2B5EF4-FFF2-40B4-BE49-F238E27FC236}">
                <a16:creationId xmlns:a16="http://schemas.microsoft.com/office/drawing/2014/main" id="{733A8A06-9A37-4CAB-9A4A-DED55DC8AB94}"/>
              </a:ext>
            </a:extLst>
          </p:cNvPr>
          <p:cNvSpPr txBox="1"/>
          <p:nvPr/>
        </p:nvSpPr>
        <p:spPr>
          <a:xfrm>
            <a:off x="0" y="440914"/>
            <a:ext cx="2211846" cy="1200329"/>
          </a:xfrm>
          <a:prstGeom prst="rect">
            <a:avLst/>
          </a:prstGeom>
          <a:solidFill>
            <a:srgbClr val="FFC000"/>
          </a:solidFill>
        </p:spPr>
        <p:txBody>
          <a:bodyPr wrap="square" rtlCol="0">
            <a:spAutoFit/>
          </a:bodyPr>
          <a:lstStyle/>
          <a:p>
            <a:pPr algn="ctr"/>
            <a:r>
              <a:rPr lang="en-US" sz="3600" b="1" dirty="0">
                <a:solidFill>
                  <a:srgbClr val="E6E7E9"/>
                </a:solidFill>
                <a:latin typeface="Tw Cen MT" panose="020B0602020104020603" pitchFamily="34" charset="0"/>
              </a:rPr>
              <a:t>Check</a:t>
            </a:r>
          </a:p>
          <a:p>
            <a:pPr algn="ctr"/>
            <a:r>
              <a:rPr lang="en-US" sz="3600" b="1" dirty="0">
                <a:solidFill>
                  <a:srgbClr val="E6E7E9"/>
                </a:solidFill>
                <a:latin typeface="Tw Cen MT" panose="020B0602020104020603" pitchFamily="34" charset="0"/>
              </a:rPr>
              <a:t>Status </a:t>
            </a:r>
          </a:p>
        </p:txBody>
      </p:sp>
      <p:pic>
        <p:nvPicPr>
          <p:cNvPr id="4" name="Picture 3">
            <a:extLst>
              <a:ext uri="{FF2B5EF4-FFF2-40B4-BE49-F238E27FC236}">
                <a16:creationId xmlns:a16="http://schemas.microsoft.com/office/drawing/2014/main" id="{85E0A290-0B85-4979-B67A-9730531B4BD1}"/>
              </a:ext>
            </a:extLst>
          </p:cNvPr>
          <p:cNvPicPr>
            <a:picLocks noChangeAspect="1"/>
          </p:cNvPicPr>
          <p:nvPr/>
        </p:nvPicPr>
        <p:blipFill rotWithShape="1">
          <a:blip r:embed="rId2">
            <a:extLst>
              <a:ext uri="{28A0092B-C50C-407E-A947-70E740481C1C}">
                <a14:useLocalDpi xmlns:a14="http://schemas.microsoft.com/office/drawing/2010/main" val="0"/>
              </a:ext>
            </a:extLst>
          </a:blip>
          <a:srcRect l="2797" t="2255" r="15143" b="33289"/>
          <a:stretch/>
        </p:blipFill>
        <p:spPr>
          <a:xfrm>
            <a:off x="2818623" y="2605667"/>
            <a:ext cx="6327916" cy="3250281"/>
          </a:xfrm>
          <a:prstGeom prst="rect">
            <a:avLst/>
          </a:prstGeom>
        </p:spPr>
      </p:pic>
      <p:sp>
        <p:nvSpPr>
          <p:cNvPr id="2" name="Rectangle 1">
            <a:extLst>
              <a:ext uri="{FF2B5EF4-FFF2-40B4-BE49-F238E27FC236}">
                <a16:creationId xmlns:a16="http://schemas.microsoft.com/office/drawing/2014/main" id="{9C8F8791-065D-494B-B0D0-AD5F61BA4011}"/>
              </a:ext>
            </a:extLst>
          </p:cNvPr>
          <p:cNvSpPr/>
          <p:nvPr/>
        </p:nvSpPr>
        <p:spPr>
          <a:xfrm>
            <a:off x="2702667" y="2084527"/>
            <a:ext cx="822198" cy="4401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03</a:t>
            </a:r>
            <a:endParaRPr lang="en-PK" sz="2000" b="1" dirty="0"/>
          </a:p>
        </p:txBody>
      </p:sp>
    </p:spTree>
    <p:extLst>
      <p:ext uri="{BB962C8B-B14F-4D97-AF65-F5344CB8AC3E}">
        <p14:creationId xmlns:p14="http://schemas.microsoft.com/office/powerpoint/2010/main" val="222230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9936" y="727364"/>
            <a:ext cx="6400801" cy="923330"/>
          </a:xfrm>
          <a:prstGeom prst="rect">
            <a:avLst/>
          </a:prstGeom>
          <a:noFill/>
        </p:spPr>
        <p:txBody>
          <a:bodyPr wrap="square" rtlCol="0">
            <a:spAutoFit/>
          </a:bodyPr>
          <a:lstStyle/>
          <a:p>
            <a:r>
              <a:rPr lang="en-US" sz="5400" b="1" i="1" dirty="0">
                <a:latin typeface="Algerian" panose="04020705040A02060702" pitchFamily="82" charset="0"/>
              </a:rPr>
              <a:t>Groups Members:</a:t>
            </a:r>
          </a:p>
        </p:txBody>
      </p:sp>
      <p:sp>
        <p:nvSpPr>
          <p:cNvPr id="5" name="TextBox 4"/>
          <p:cNvSpPr txBox="1"/>
          <p:nvPr/>
        </p:nvSpPr>
        <p:spPr>
          <a:xfrm>
            <a:off x="987136" y="1650694"/>
            <a:ext cx="7585364" cy="4524315"/>
          </a:xfrm>
          <a:prstGeom prst="rect">
            <a:avLst/>
          </a:prstGeom>
          <a:noFill/>
        </p:spPr>
        <p:txBody>
          <a:bodyPr wrap="square" rtlCol="0">
            <a:spAutoFit/>
          </a:bodyPr>
          <a:lstStyle/>
          <a:p>
            <a:r>
              <a:rPr lang="en-US" sz="3600" dirty="0"/>
              <a:t>Name:        Aqsa </a:t>
            </a:r>
            <a:r>
              <a:rPr lang="en-US" sz="3600" dirty="0" err="1"/>
              <a:t>Qaisar</a:t>
            </a:r>
            <a:endParaRPr lang="en-US" sz="3600" dirty="0"/>
          </a:p>
          <a:p>
            <a:r>
              <a:rPr lang="en-US" sz="3600" dirty="0"/>
              <a:t>Roll No:      BSITF19M032</a:t>
            </a:r>
          </a:p>
          <a:p>
            <a:endParaRPr lang="en-US" sz="3600" dirty="0"/>
          </a:p>
          <a:p>
            <a:r>
              <a:rPr lang="en-US" sz="3600" dirty="0"/>
              <a:t>Name:        </a:t>
            </a:r>
            <a:r>
              <a:rPr lang="en-US" sz="3600" dirty="0" err="1"/>
              <a:t>Sadia</a:t>
            </a:r>
            <a:r>
              <a:rPr lang="en-US" sz="3600" dirty="0"/>
              <a:t> </a:t>
            </a:r>
            <a:r>
              <a:rPr lang="en-US" sz="3600" dirty="0" err="1"/>
              <a:t>Arif</a:t>
            </a:r>
            <a:endParaRPr lang="en-US" sz="3600" dirty="0"/>
          </a:p>
          <a:p>
            <a:r>
              <a:rPr lang="en-US" sz="3600" dirty="0"/>
              <a:t>Roll No:      BSITF19M039</a:t>
            </a:r>
          </a:p>
          <a:p>
            <a:endParaRPr lang="en-US" sz="3600" dirty="0"/>
          </a:p>
          <a:p>
            <a:r>
              <a:rPr lang="en-US" sz="3600" dirty="0"/>
              <a:t>Name:       </a:t>
            </a:r>
            <a:r>
              <a:rPr lang="en-US" sz="3600" dirty="0" err="1"/>
              <a:t>Nimra</a:t>
            </a:r>
            <a:r>
              <a:rPr lang="en-US" sz="3600" dirty="0"/>
              <a:t> </a:t>
            </a:r>
            <a:r>
              <a:rPr lang="en-US" sz="3600" dirty="0" err="1"/>
              <a:t>Nazeer</a:t>
            </a:r>
            <a:endParaRPr lang="en-US" sz="3600" dirty="0"/>
          </a:p>
          <a:p>
            <a:r>
              <a:rPr lang="en-US" sz="3600" dirty="0"/>
              <a:t>Roll No:      BSITF19M014</a:t>
            </a:r>
          </a:p>
        </p:txBody>
      </p:sp>
    </p:spTree>
    <p:extLst>
      <p:ext uri="{BB962C8B-B14F-4D97-AF65-F5344CB8AC3E}">
        <p14:creationId xmlns:p14="http://schemas.microsoft.com/office/powerpoint/2010/main" val="963631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507F29-90AF-4786-9462-91C4781BC4FD}"/>
              </a:ext>
            </a:extLst>
          </p:cNvPr>
          <p:cNvSpPr/>
          <p:nvPr/>
        </p:nvSpPr>
        <p:spPr>
          <a:xfrm>
            <a:off x="2703443" y="2524642"/>
            <a:ext cx="6559827" cy="34123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E6450E9E-D7A9-4430-AF44-7EF4FD22A056}"/>
              </a:ext>
            </a:extLst>
          </p:cNvPr>
          <p:cNvGrpSpPr/>
          <p:nvPr/>
        </p:nvGrpSpPr>
        <p:grpSpPr>
          <a:xfrm>
            <a:off x="3537777" y="825043"/>
            <a:ext cx="3641608" cy="1046505"/>
            <a:chOff x="3114173" y="4608548"/>
            <a:chExt cx="3048141" cy="815109"/>
          </a:xfrm>
        </p:grpSpPr>
        <p:sp>
          <p:nvSpPr>
            <p:cNvPr id="27" name="TextBox 26">
              <a:extLst>
                <a:ext uri="{FF2B5EF4-FFF2-40B4-BE49-F238E27FC236}">
                  <a16:creationId xmlns:a16="http://schemas.microsoft.com/office/drawing/2014/main" id="{413D5A21-D332-4D69-B083-CD160B063914}"/>
                </a:ext>
              </a:extLst>
            </p:cNvPr>
            <p:cNvSpPr txBox="1"/>
            <p:nvPr/>
          </p:nvSpPr>
          <p:spPr>
            <a:xfrm>
              <a:off x="3315857" y="4608548"/>
              <a:ext cx="2644771" cy="359585"/>
            </a:xfrm>
            <a:prstGeom prst="rect">
              <a:avLst/>
            </a:prstGeom>
            <a:noFill/>
          </p:spPr>
          <p:txBody>
            <a:bodyPr wrap="square" rtlCol="0">
              <a:spAutoFit/>
            </a:bodyPr>
            <a:lstStyle/>
            <a:p>
              <a:pPr algn="ctr"/>
              <a:r>
                <a:rPr lang="en-US" sz="2400" b="1" dirty="0">
                  <a:solidFill>
                    <a:srgbClr val="EE9524"/>
                  </a:solidFill>
                  <a:latin typeface="Tw Cen MT" panose="020B0602020104020603" pitchFamily="34" charset="0"/>
                </a:rPr>
                <a:t>Enable Services</a:t>
              </a:r>
            </a:p>
          </p:txBody>
        </p:sp>
        <p:sp>
          <p:nvSpPr>
            <p:cNvPr id="29" name="TextBox 28">
              <a:extLst>
                <a:ext uri="{FF2B5EF4-FFF2-40B4-BE49-F238E27FC236}">
                  <a16:creationId xmlns:a16="http://schemas.microsoft.com/office/drawing/2014/main" id="{D704BCDF-8CA0-497E-A57D-7480362721D1}"/>
                </a:ext>
              </a:extLst>
            </p:cNvPr>
            <p:cNvSpPr txBox="1"/>
            <p:nvPr/>
          </p:nvSpPr>
          <p:spPr>
            <a:xfrm>
              <a:off x="3114173" y="5112017"/>
              <a:ext cx="3048141" cy="311640"/>
            </a:xfrm>
            <a:prstGeom prst="rect">
              <a:avLst/>
            </a:prstGeom>
            <a:noFill/>
          </p:spPr>
          <p:txBody>
            <a:bodyPr wrap="square" rtlCol="0">
              <a:spAutoFit/>
            </a:bodyPr>
            <a:lstStyle/>
            <a:p>
              <a:pPr algn="ctr"/>
              <a:r>
                <a:rPr lang="en-US" sz="2000" dirty="0">
                  <a:latin typeface="Tw Cen MT" panose="020B0602020104020603" pitchFamily="34" charset="0"/>
                </a:rPr>
                <a:t>systemctl enables snmpd</a:t>
              </a:r>
            </a:p>
          </p:txBody>
        </p:sp>
      </p:grpSp>
      <p:sp>
        <p:nvSpPr>
          <p:cNvPr id="17" name="TextBox 16">
            <a:extLst>
              <a:ext uri="{FF2B5EF4-FFF2-40B4-BE49-F238E27FC236}">
                <a16:creationId xmlns:a16="http://schemas.microsoft.com/office/drawing/2014/main" id="{733A8A06-9A37-4CAB-9A4A-DED55DC8AB94}"/>
              </a:ext>
            </a:extLst>
          </p:cNvPr>
          <p:cNvSpPr txBox="1"/>
          <p:nvPr/>
        </p:nvSpPr>
        <p:spPr>
          <a:xfrm>
            <a:off x="0" y="475043"/>
            <a:ext cx="2211846" cy="1200329"/>
          </a:xfrm>
          <a:prstGeom prst="rect">
            <a:avLst/>
          </a:prstGeom>
          <a:solidFill>
            <a:srgbClr val="FFC000"/>
          </a:solidFill>
        </p:spPr>
        <p:txBody>
          <a:bodyPr wrap="square" rtlCol="0">
            <a:spAutoFit/>
          </a:bodyPr>
          <a:lstStyle/>
          <a:p>
            <a:pPr algn="ctr"/>
            <a:r>
              <a:rPr lang="en-US" sz="3600" b="1" dirty="0">
                <a:solidFill>
                  <a:srgbClr val="E6E7E9"/>
                </a:solidFill>
                <a:latin typeface="Tw Cen MT" panose="020B0602020104020603" pitchFamily="34" charset="0"/>
              </a:rPr>
              <a:t>Enable</a:t>
            </a:r>
          </a:p>
          <a:p>
            <a:pPr algn="ctr"/>
            <a:r>
              <a:rPr lang="en-US" sz="3600" b="1" dirty="0">
                <a:solidFill>
                  <a:srgbClr val="E6E7E9"/>
                </a:solidFill>
                <a:latin typeface="Tw Cen MT" panose="020B0602020104020603" pitchFamily="34" charset="0"/>
              </a:rPr>
              <a:t>Services</a:t>
            </a:r>
          </a:p>
        </p:txBody>
      </p:sp>
      <p:pic>
        <p:nvPicPr>
          <p:cNvPr id="4" name="Picture 3">
            <a:extLst>
              <a:ext uri="{FF2B5EF4-FFF2-40B4-BE49-F238E27FC236}">
                <a16:creationId xmlns:a16="http://schemas.microsoft.com/office/drawing/2014/main" id="{85E0A290-0B85-4979-B67A-9730531B4B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5965" y="2605667"/>
            <a:ext cx="6321287" cy="3250281"/>
          </a:xfrm>
          <a:prstGeom prst="rect">
            <a:avLst/>
          </a:prstGeom>
        </p:spPr>
      </p:pic>
      <p:sp>
        <p:nvSpPr>
          <p:cNvPr id="15" name="Rectangle 14">
            <a:extLst>
              <a:ext uri="{FF2B5EF4-FFF2-40B4-BE49-F238E27FC236}">
                <a16:creationId xmlns:a16="http://schemas.microsoft.com/office/drawing/2014/main" id="{6DC449F4-C44D-4476-9A33-43B7BE50C302}"/>
              </a:ext>
            </a:extLst>
          </p:cNvPr>
          <p:cNvSpPr/>
          <p:nvPr/>
        </p:nvSpPr>
        <p:spPr>
          <a:xfrm>
            <a:off x="2702667" y="2084527"/>
            <a:ext cx="822198" cy="4401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04</a:t>
            </a:r>
            <a:endParaRPr lang="en-PK" sz="2000" b="1" dirty="0"/>
          </a:p>
        </p:txBody>
      </p:sp>
    </p:spTree>
    <p:extLst>
      <p:ext uri="{BB962C8B-B14F-4D97-AF65-F5344CB8AC3E}">
        <p14:creationId xmlns:p14="http://schemas.microsoft.com/office/powerpoint/2010/main" val="31956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507F29-90AF-4786-9462-91C4781BC4FD}"/>
              </a:ext>
            </a:extLst>
          </p:cNvPr>
          <p:cNvSpPr/>
          <p:nvPr/>
        </p:nvSpPr>
        <p:spPr>
          <a:xfrm>
            <a:off x="3148028" y="3670852"/>
            <a:ext cx="5916460" cy="201433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E6450E9E-D7A9-4430-AF44-7EF4FD22A056}"/>
              </a:ext>
            </a:extLst>
          </p:cNvPr>
          <p:cNvGrpSpPr/>
          <p:nvPr/>
        </p:nvGrpSpPr>
        <p:grpSpPr>
          <a:xfrm>
            <a:off x="2574917" y="1252730"/>
            <a:ext cx="7042161" cy="2197704"/>
            <a:chOff x="3114172" y="4670788"/>
            <a:chExt cx="5894511" cy="1711762"/>
          </a:xfrm>
        </p:grpSpPr>
        <p:sp>
          <p:nvSpPr>
            <p:cNvPr id="27" name="TextBox 26">
              <a:extLst>
                <a:ext uri="{FF2B5EF4-FFF2-40B4-BE49-F238E27FC236}">
                  <a16:creationId xmlns:a16="http://schemas.microsoft.com/office/drawing/2014/main" id="{413D5A21-D332-4D69-B083-CD160B063914}"/>
                </a:ext>
              </a:extLst>
            </p:cNvPr>
            <p:cNvSpPr txBox="1"/>
            <p:nvPr/>
          </p:nvSpPr>
          <p:spPr>
            <a:xfrm>
              <a:off x="3794722" y="4670788"/>
              <a:ext cx="4268475" cy="359585"/>
            </a:xfrm>
            <a:prstGeom prst="rect">
              <a:avLst/>
            </a:prstGeom>
            <a:noFill/>
          </p:spPr>
          <p:txBody>
            <a:bodyPr wrap="square" rtlCol="0">
              <a:spAutoFit/>
            </a:bodyPr>
            <a:lstStyle/>
            <a:p>
              <a:pPr algn="ctr"/>
              <a:r>
                <a:rPr lang="en-US" sz="2400" b="1" dirty="0">
                  <a:solidFill>
                    <a:srgbClr val="385723"/>
                  </a:solidFill>
                  <a:latin typeface="Tw Cen MT" panose="020B0602020104020603" pitchFamily="34" charset="0"/>
                </a:rPr>
                <a:t>Move Configuration files</a:t>
              </a:r>
            </a:p>
          </p:txBody>
        </p:sp>
        <p:sp>
          <p:nvSpPr>
            <p:cNvPr id="29" name="TextBox 28">
              <a:extLst>
                <a:ext uri="{FF2B5EF4-FFF2-40B4-BE49-F238E27FC236}">
                  <a16:creationId xmlns:a16="http://schemas.microsoft.com/office/drawing/2014/main" id="{D704BCDF-8CA0-497E-A57D-7480362721D1}"/>
                </a:ext>
              </a:extLst>
            </p:cNvPr>
            <p:cNvSpPr txBox="1"/>
            <p:nvPr/>
          </p:nvSpPr>
          <p:spPr>
            <a:xfrm>
              <a:off x="3114172" y="5112017"/>
              <a:ext cx="5894511" cy="1270533"/>
            </a:xfrm>
            <a:prstGeom prst="rect">
              <a:avLst/>
            </a:prstGeom>
            <a:noFill/>
          </p:spPr>
          <p:txBody>
            <a:bodyPr wrap="square" rtlCol="0">
              <a:spAutoFit/>
            </a:bodyPr>
            <a:lstStyle/>
            <a:p>
              <a:pPr algn="ctr"/>
              <a:r>
                <a:rPr lang="en-US" sz="2000" dirty="0">
                  <a:latin typeface="Tw Cen MT" panose="020B0602020104020603" pitchFamily="34" charset="0"/>
                </a:rPr>
                <a:t>mv /</a:t>
              </a:r>
              <a:r>
                <a:rPr lang="en-US" sz="2000" dirty="0" err="1">
                  <a:latin typeface="Tw Cen MT" panose="020B0602020104020603" pitchFamily="34" charset="0"/>
                </a:rPr>
                <a:t>etc</a:t>
              </a:r>
              <a:r>
                <a:rPr lang="en-US" sz="2000" dirty="0">
                  <a:latin typeface="Tw Cen MT" panose="020B0602020104020603" pitchFamily="34" charset="0"/>
                </a:rPr>
                <a:t>/</a:t>
              </a:r>
              <a:r>
                <a:rPr lang="en-US" sz="2000" dirty="0" err="1">
                  <a:latin typeface="Tw Cen MT" panose="020B0602020104020603" pitchFamily="34" charset="0"/>
                </a:rPr>
                <a:t>snmp</a:t>
              </a:r>
              <a:r>
                <a:rPr lang="en-US" sz="2000" dirty="0">
                  <a:latin typeface="Tw Cen MT" panose="020B0602020104020603" pitchFamily="34" charset="0"/>
                </a:rPr>
                <a:t>/</a:t>
              </a:r>
              <a:r>
                <a:rPr lang="en-US" sz="2000" dirty="0" err="1">
                  <a:latin typeface="Tw Cen MT" panose="020B0602020104020603" pitchFamily="34" charset="0"/>
                </a:rPr>
                <a:t>snmpd.conf</a:t>
              </a:r>
              <a:r>
                <a:rPr lang="en-US" sz="2000" dirty="0">
                  <a:latin typeface="Tw Cen MT" panose="020B0602020104020603" pitchFamily="34" charset="0"/>
                </a:rPr>
                <a:t> /</a:t>
              </a:r>
              <a:r>
                <a:rPr lang="en-US" sz="2000" dirty="0" err="1">
                  <a:latin typeface="Tw Cen MT" panose="020B0602020104020603" pitchFamily="34" charset="0"/>
                </a:rPr>
                <a:t>etc</a:t>
              </a:r>
              <a:r>
                <a:rPr lang="en-US" sz="2000" dirty="0">
                  <a:latin typeface="Tw Cen MT" panose="020B0602020104020603" pitchFamily="34" charset="0"/>
                </a:rPr>
                <a:t>/</a:t>
              </a:r>
              <a:r>
                <a:rPr lang="en-US" sz="2000" dirty="0" err="1">
                  <a:latin typeface="Tw Cen MT" panose="020B0602020104020603" pitchFamily="34" charset="0"/>
                </a:rPr>
                <a:t>snmp</a:t>
              </a:r>
              <a:r>
                <a:rPr lang="en-US" sz="2000" dirty="0">
                  <a:latin typeface="Tw Cen MT" panose="020B0602020104020603" pitchFamily="34" charset="0"/>
                </a:rPr>
                <a:t>/</a:t>
              </a:r>
              <a:r>
                <a:rPr lang="en-US" sz="2000" dirty="0" err="1">
                  <a:latin typeface="Tw Cen MT" panose="020B0602020104020603" pitchFamily="34" charset="0"/>
                </a:rPr>
                <a:t>snmpd.conf.orig</a:t>
              </a:r>
              <a:endParaRPr lang="en-US" sz="2000" dirty="0">
                <a:latin typeface="Tw Cen MT" panose="020B0602020104020603" pitchFamily="34" charset="0"/>
              </a:endParaRPr>
            </a:p>
            <a:p>
              <a:pPr algn="ctr"/>
              <a:endParaRPr lang="en-US" sz="2000" dirty="0">
                <a:latin typeface="Tw Cen MT" panose="020B0602020104020603" pitchFamily="34" charset="0"/>
              </a:endParaRPr>
            </a:p>
            <a:p>
              <a:pPr algn="ctr"/>
              <a:r>
                <a:rPr lang="en-US" sz="2000" dirty="0">
                  <a:latin typeface="Tw Cen MT" panose="020B0602020104020603" pitchFamily="34" charset="0"/>
                </a:rPr>
                <a:t>The default SNMP configuration file, /</a:t>
              </a:r>
              <a:r>
                <a:rPr lang="en-US" sz="2000" dirty="0" err="1">
                  <a:latin typeface="Tw Cen MT" panose="020B0602020104020603" pitchFamily="34" charset="0"/>
                </a:rPr>
                <a:t>etc</a:t>
              </a:r>
              <a:r>
                <a:rPr lang="en-US" sz="2000" dirty="0">
                  <a:latin typeface="Tw Cen MT" panose="020B0602020104020603" pitchFamily="34" charset="0"/>
                </a:rPr>
                <a:t>/</a:t>
              </a:r>
              <a:r>
                <a:rPr lang="en-US" sz="2000" dirty="0" err="1">
                  <a:latin typeface="Tw Cen MT" panose="020B0602020104020603" pitchFamily="34" charset="0"/>
                </a:rPr>
                <a:t>snmp</a:t>
              </a:r>
              <a:r>
                <a:rPr lang="en-US" sz="2000" dirty="0">
                  <a:latin typeface="Tw Cen MT" panose="020B0602020104020603" pitchFamily="34" charset="0"/>
                </a:rPr>
                <a:t>/</a:t>
              </a:r>
              <a:r>
                <a:rPr lang="en-US" sz="2000" dirty="0" err="1">
                  <a:latin typeface="Tw Cen MT" panose="020B0602020104020603" pitchFamily="34" charset="0"/>
                </a:rPr>
                <a:t>snmpd.conf</a:t>
              </a:r>
              <a:r>
                <a:rPr lang="en-US" sz="2000" dirty="0">
                  <a:latin typeface="Tw Cen MT" panose="020B0602020104020603" pitchFamily="34" charset="0"/>
                </a:rPr>
                <a:t> and move it to an alternate location, /</a:t>
              </a:r>
              <a:r>
                <a:rPr lang="en-US" sz="2000" dirty="0" err="1">
                  <a:latin typeface="Tw Cen MT" panose="020B0602020104020603" pitchFamily="34" charset="0"/>
                </a:rPr>
                <a:t>etc</a:t>
              </a:r>
              <a:r>
                <a:rPr lang="en-US" sz="2000" dirty="0">
                  <a:latin typeface="Tw Cen MT" panose="020B0602020104020603" pitchFamily="34" charset="0"/>
                </a:rPr>
                <a:t>/</a:t>
              </a:r>
              <a:r>
                <a:rPr lang="en-US" sz="2000" dirty="0" err="1">
                  <a:latin typeface="Tw Cen MT" panose="020B0602020104020603" pitchFamily="34" charset="0"/>
                </a:rPr>
                <a:t>snmp</a:t>
              </a:r>
              <a:r>
                <a:rPr lang="en-US" sz="2000" dirty="0">
                  <a:latin typeface="Tw Cen MT" panose="020B0602020104020603" pitchFamily="34" charset="0"/>
                </a:rPr>
                <a:t>/</a:t>
              </a:r>
              <a:r>
                <a:rPr lang="en-US" sz="2000" dirty="0" err="1">
                  <a:latin typeface="Tw Cen MT" panose="020B0602020104020603" pitchFamily="34" charset="0"/>
                </a:rPr>
                <a:t>snmpd.conf.orig</a:t>
              </a:r>
              <a:r>
                <a:rPr lang="en-US" sz="2000" dirty="0">
                  <a:latin typeface="Tw Cen MT" panose="020B0602020104020603" pitchFamily="34" charset="0"/>
                </a:rPr>
                <a:t>.</a:t>
              </a:r>
            </a:p>
            <a:p>
              <a:pPr algn="ctr"/>
              <a:endParaRPr lang="en-US" sz="2000" dirty="0">
                <a:solidFill>
                  <a:schemeClr val="tx1">
                    <a:lumMod val="65000"/>
                    <a:lumOff val="35000"/>
                  </a:schemeClr>
                </a:solidFill>
                <a:latin typeface="Tw Cen MT" panose="020B0602020104020603" pitchFamily="34" charset="0"/>
              </a:endParaRPr>
            </a:p>
          </p:txBody>
        </p:sp>
      </p:grpSp>
      <p:pic>
        <p:nvPicPr>
          <p:cNvPr id="4" name="Picture 3">
            <a:extLst>
              <a:ext uri="{FF2B5EF4-FFF2-40B4-BE49-F238E27FC236}">
                <a16:creationId xmlns:a16="http://schemas.microsoft.com/office/drawing/2014/main" id="{85E0A290-0B85-4979-B67A-9730531B4BD1}"/>
              </a:ext>
            </a:extLst>
          </p:cNvPr>
          <p:cNvPicPr>
            <a:picLocks noChangeAspect="1"/>
          </p:cNvPicPr>
          <p:nvPr/>
        </p:nvPicPr>
        <p:blipFill rotWithShape="1">
          <a:blip r:embed="rId2">
            <a:extLst>
              <a:ext uri="{28A0092B-C50C-407E-A947-70E740481C1C}">
                <a14:useLocalDpi xmlns:a14="http://schemas.microsoft.com/office/drawing/2010/main" val="0"/>
              </a:ext>
            </a:extLst>
          </a:blip>
          <a:srcRect l="6370" r="3303" b="58258"/>
          <a:stretch/>
        </p:blipFill>
        <p:spPr>
          <a:xfrm>
            <a:off x="3240154" y="3775622"/>
            <a:ext cx="5711688" cy="1804790"/>
          </a:xfrm>
          <a:prstGeom prst="rect">
            <a:avLst/>
          </a:prstGeom>
        </p:spPr>
      </p:pic>
      <p:sp>
        <p:nvSpPr>
          <p:cNvPr id="2" name="Rectangle 1">
            <a:extLst>
              <a:ext uri="{FF2B5EF4-FFF2-40B4-BE49-F238E27FC236}">
                <a16:creationId xmlns:a16="http://schemas.microsoft.com/office/drawing/2014/main" id="{1B290894-0492-4793-8ED2-5C2042115DCE}"/>
              </a:ext>
            </a:extLst>
          </p:cNvPr>
          <p:cNvSpPr/>
          <p:nvPr/>
        </p:nvSpPr>
        <p:spPr>
          <a:xfrm>
            <a:off x="0" y="385602"/>
            <a:ext cx="2304052" cy="1022059"/>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7E9"/>
                </a:solidFill>
                <a:latin typeface="Tw Cen MT" panose="020B0602020104020603" pitchFamily="34" charset="0"/>
              </a:rPr>
              <a:t>Move Config File</a:t>
            </a:r>
          </a:p>
          <a:p>
            <a:pPr algn="ctr"/>
            <a:endParaRPr lang="en-PK" dirty="0"/>
          </a:p>
        </p:txBody>
      </p:sp>
      <p:sp>
        <p:nvSpPr>
          <p:cNvPr id="3" name="Rectangle 2">
            <a:extLst>
              <a:ext uri="{FF2B5EF4-FFF2-40B4-BE49-F238E27FC236}">
                <a16:creationId xmlns:a16="http://schemas.microsoft.com/office/drawing/2014/main" id="{B27A7FD8-1382-4259-85EF-B8F1EAEC4D91}"/>
              </a:ext>
            </a:extLst>
          </p:cNvPr>
          <p:cNvSpPr/>
          <p:nvPr/>
        </p:nvSpPr>
        <p:spPr>
          <a:xfrm>
            <a:off x="3148028" y="3271251"/>
            <a:ext cx="686553" cy="39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05</a:t>
            </a:r>
            <a:endParaRPr lang="en-PK" b="1" dirty="0"/>
          </a:p>
        </p:txBody>
      </p:sp>
    </p:spTree>
    <p:extLst>
      <p:ext uri="{BB962C8B-B14F-4D97-AF65-F5344CB8AC3E}">
        <p14:creationId xmlns:p14="http://schemas.microsoft.com/office/powerpoint/2010/main" val="251384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0507F29-90AF-4786-9462-91C4781BC4FD}"/>
              </a:ext>
            </a:extLst>
          </p:cNvPr>
          <p:cNvSpPr/>
          <p:nvPr/>
        </p:nvSpPr>
        <p:spPr>
          <a:xfrm>
            <a:off x="3569868" y="3929332"/>
            <a:ext cx="6039730" cy="18187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E6450E9E-D7A9-4430-AF44-7EF4FD22A056}"/>
              </a:ext>
            </a:extLst>
          </p:cNvPr>
          <p:cNvGrpSpPr/>
          <p:nvPr/>
        </p:nvGrpSpPr>
        <p:grpSpPr>
          <a:xfrm>
            <a:off x="2473164" y="1279531"/>
            <a:ext cx="7042161" cy="2103845"/>
            <a:chOff x="3114172" y="4624031"/>
            <a:chExt cx="5894511" cy="1638657"/>
          </a:xfrm>
        </p:grpSpPr>
        <p:sp>
          <p:nvSpPr>
            <p:cNvPr id="27" name="TextBox 26">
              <a:extLst>
                <a:ext uri="{FF2B5EF4-FFF2-40B4-BE49-F238E27FC236}">
                  <a16:creationId xmlns:a16="http://schemas.microsoft.com/office/drawing/2014/main" id="{413D5A21-D332-4D69-B083-CD160B063914}"/>
                </a:ext>
              </a:extLst>
            </p:cNvPr>
            <p:cNvSpPr txBox="1"/>
            <p:nvPr/>
          </p:nvSpPr>
          <p:spPr>
            <a:xfrm>
              <a:off x="4739041" y="4624031"/>
              <a:ext cx="3463239" cy="359585"/>
            </a:xfrm>
            <a:prstGeom prst="rect">
              <a:avLst/>
            </a:prstGeom>
            <a:noFill/>
          </p:spPr>
          <p:txBody>
            <a:bodyPr wrap="square" rtlCol="0">
              <a:spAutoFit/>
            </a:bodyPr>
            <a:lstStyle/>
            <a:p>
              <a:pPr algn="ctr"/>
              <a:r>
                <a:rPr lang="en-US" sz="2400" b="1" dirty="0">
                  <a:solidFill>
                    <a:srgbClr val="0070C0"/>
                  </a:solidFill>
                  <a:latin typeface="Tw Cen MT" panose="020B0602020104020603" pitchFamily="34" charset="0"/>
                </a:rPr>
                <a:t>Allow and Reload in Firewall</a:t>
              </a:r>
            </a:p>
          </p:txBody>
        </p:sp>
        <p:sp>
          <p:nvSpPr>
            <p:cNvPr id="29" name="TextBox 28">
              <a:extLst>
                <a:ext uri="{FF2B5EF4-FFF2-40B4-BE49-F238E27FC236}">
                  <a16:creationId xmlns:a16="http://schemas.microsoft.com/office/drawing/2014/main" id="{D704BCDF-8CA0-497E-A57D-7480362721D1}"/>
                </a:ext>
              </a:extLst>
            </p:cNvPr>
            <p:cNvSpPr txBox="1"/>
            <p:nvPr/>
          </p:nvSpPr>
          <p:spPr>
            <a:xfrm>
              <a:off x="3114172" y="5112017"/>
              <a:ext cx="5894511" cy="1150671"/>
            </a:xfrm>
            <a:prstGeom prst="rect">
              <a:avLst/>
            </a:prstGeom>
            <a:noFill/>
          </p:spPr>
          <p:txBody>
            <a:bodyPr wrap="square" rtlCol="0">
              <a:spAutoFit/>
            </a:bodyPr>
            <a:lstStyle/>
            <a:p>
              <a:pPr algn="ctr"/>
              <a:r>
                <a:rPr lang="en-US" dirty="0">
                  <a:latin typeface="Tw Cen MT" panose="020B0602020104020603" pitchFamily="34" charset="0"/>
                </a:rPr>
                <a:t>firewall-</a:t>
              </a:r>
              <a:r>
                <a:rPr lang="en-US" dirty="0" err="1">
                  <a:latin typeface="Tw Cen MT" panose="020B0602020104020603" pitchFamily="34" charset="0"/>
                </a:rPr>
                <a:t>cmd</a:t>
              </a:r>
              <a:r>
                <a:rPr lang="en-US" dirty="0">
                  <a:latin typeface="Tw Cen MT" panose="020B0602020104020603" pitchFamily="34" charset="0"/>
                </a:rPr>
                <a:t> --zone=public --add-port=161/</a:t>
              </a:r>
              <a:r>
                <a:rPr lang="en-US" dirty="0" err="1">
                  <a:latin typeface="Tw Cen MT" panose="020B0602020104020603" pitchFamily="34" charset="0"/>
                </a:rPr>
                <a:t>udp</a:t>
              </a:r>
              <a:r>
                <a:rPr lang="en-US" dirty="0">
                  <a:latin typeface="Tw Cen MT" panose="020B0602020104020603" pitchFamily="34" charset="0"/>
                </a:rPr>
                <a:t> –permanent</a:t>
              </a:r>
            </a:p>
            <a:p>
              <a:pPr algn="ctr"/>
              <a:r>
                <a:rPr lang="en-US" dirty="0">
                  <a:latin typeface="Tw Cen MT" panose="020B0602020104020603" pitchFamily="34" charset="0"/>
                </a:rPr>
                <a:t>firewall-</a:t>
              </a:r>
              <a:r>
                <a:rPr lang="en-US" dirty="0" err="1">
                  <a:latin typeface="Tw Cen MT" panose="020B0602020104020603" pitchFamily="34" charset="0"/>
                </a:rPr>
                <a:t>cmd</a:t>
              </a:r>
              <a:r>
                <a:rPr lang="en-US" dirty="0">
                  <a:latin typeface="Tw Cen MT" panose="020B0602020104020603" pitchFamily="34" charset="0"/>
                </a:rPr>
                <a:t> --zone=public --add-port=161/</a:t>
              </a:r>
              <a:r>
                <a:rPr lang="en-US" dirty="0" err="1">
                  <a:latin typeface="Tw Cen MT" panose="020B0602020104020603" pitchFamily="34" charset="0"/>
                </a:rPr>
                <a:t>tcp</a:t>
              </a:r>
              <a:r>
                <a:rPr lang="en-US" dirty="0">
                  <a:latin typeface="Tw Cen MT" panose="020B0602020104020603" pitchFamily="34" charset="0"/>
                </a:rPr>
                <a:t> –permanent</a:t>
              </a:r>
            </a:p>
            <a:p>
              <a:pPr algn="ctr"/>
              <a:r>
                <a:rPr lang="en-US" dirty="0">
                  <a:latin typeface="Tw Cen MT" panose="020B0602020104020603" pitchFamily="34" charset="0"/>
                </a:rPr>
                <a:t>firewall-</a:t>
              </a:r>
              <a:r>
                <a:rPr lang="en-US" dirty="0" err="1">
                  <a:latin typeface="Tw Cen MT" panose="020B0602020104020603" pitchFamily="34" charset="0"/>
                </a:rPr>
                <a:t>cmd</a:t>
              </a:r>
              <a:r>
                <a:rPr lang="en-US" dirty="0">
                  <a:latin typeface="Tw Cen MT" panose="020B0602020104020603" pitchFamily="34" charset="0"/>
                </a:rPr>
                <a:t> --zone=public --add-port=162/</a:t>
              </a:r>
              <a:r>
                <a:rPr lang="en-US" dirty="0" err="1">
                  <a:latin typeface="Tw Cen MT" panose="020B0602020104020603" pitchFamily="34" charset="0"/>
                </a:rPr>
                <a:t>udp</a:t>
              </a:r>
              <a:r>
                <a:rPr lang="en-US" dirty="0">
                  <a:latin typeface="Tw Cen MT" panose="020B0602020104020603" pitchFamily="34" charset="0"/>
                </a:rPr>
                <a:t> –permanent</a:t>
              </a:r>
            </a:p>
            <a:p>
              <a:pPr algn="ctr"/>
              <a:r>
                <a:rPr lang="en-US" dirty="0">
                  <a:latin typeface="Tw Cen MT" panose="020B0602020104020603" pitchFamily="34" charset="0"/>
                </a:rPr>
                <a:t>firewall-</a:t>
              </a:r>
              <a:r>
                <a:rPr lang="en-US" dirty="0" err="1">
                  <a:latin typeface="Tw Cen MT" panose="020B0602020104020603" pitchFamily="34" charset="0"/>
                </a:rPr>
                <a:t>cmd</a:t>
              </a:r>
              <a:r>
                <a:rPr lang="en-US" dirty="0">
                  <a:latin typeface="Tw Cen MT" panose="020B0602020104020603" pitchFamily="34" charset="0"/>
                </a:rPr>
                <a:t> --zone=public --add-port=162/</a:t>
              </a:r>
              <a:r>
                <a:rPr lang="en-US" dirty="0" err="1">
                  <a:latin typeface="Tw Cen MT" panose="020B0602020104020603" pitchFamily="34" charset="0"/>
                </a:rPr>
                <a:t>tcp</a:t>
              </a:r>
              <a:r>
                <a:rPr lang="en-US" dirty="0">
                  <a:latin typeface="Tw Cen MT" panose="020B0602020104020603" pitchFamily="34" charset="0"/>
                </a:rPr>
                <a:t> –permanent</a:t>
              </a:r>
            </a:p>
            <a:p>
              <a:pPr algn="ctr"/>
              <a:r>
                <a:rPr lang="en-US" dirty="0">
                  <a:latin typeface="Tw Cen MT" panose="020B0602020104020603" pitchFamily="34" charset="0"/>
                </a:rPr>
                <a:t>firewall-</a:t>
              </a:r>
              <a:r>
                <a:rPr lang="en-US" dirty="0" err="1">
                  <a:latin typeface="Tw Cen MT" panose="020B0602020104020603" pitchFamily="34" charset="0"/>
                </a:rPr>
                <a:t>cmd</a:t>
              </a:r>
              <a:r>
                <a:rPr lang="en-US" dirty="0">
                  <a:latin typeface="Tw Cen MT" panose="020B0602020104020603" pitchFamily="34" charset="0"/>
                </a:rPr>
                <a:t> --reload</a:t>
              </a:r>
            </a:p>
          </p:txBody>
        </p:sp>
      </p:grpSp>
      <p:sp>
        <p:nvSpPr>
          <p:cNvPr id="17" name="TextBox 16">
            <a:extLst>
              <a:ext uri="{FF2B5EF4-FFF2-40B4-BE49-F238E27FC236}">
                <a16:creationId xmlns:a16="http://schemas.microsoft.com/office/drawing/2014/main" id="{3822F2D7-D13A-42A5-B959-26DDDB89BBD1}"/>
              </a:ext>
            </a:extLst>
          </p:cNvPr>
          <p:cNvSpPr txBox="1"/>
          <p:nvPr/>
        </p:nvSpPr>
        <p:spPr>
          <a:xfrm>
            <a:off x="0" y="346311"/>
            <a:ext cx="2610643" cy="1077218"/>
          </a:xfrm>
          <a:prstGeom prst="rect">
            <a:avLst/>
          </a:prstGeom>
          <a:solidFill>
            <a:srgbClr val="0070C0"/>
          </a:solidFill>
        </p:spPr>
        <p:txBody>
          <a:bodyPr wrap="square" rtlCol="0">
            <a:spAutoFit/>
          </a:bodyPr>
          <a:lstStyle/>
          <a:p>
            <a:pPr algn="ctr"/>
            <a:r>
              <a:rPr lang="en-US" sz="3200" b="1" dirty="0">
                <a:solidFill>
                  <a:srgbClr val="E6E7E9"/>
                </a:solidFill>
                <a:latin typeface="Tw Cen MT" panose="020B0602020104020603" pitchFamily="34" charset="0"/>
              </a:rPr>
              <a:t>Allow in Firewall</a:t>
            </a:r>
          </a:p>
        </p:txBody>
      </p:sp>
      <p:pic>
        <p:nvPicPr>
          <p:cNvPr id="3" name="Picture 2">
            <a:extLst>
              <a:ext uri="{FF2B5EF4-FFF2-40B4-BE49-F238E27FC236}">
                <a16:creationId xmlns:a16="http://schemas.microsoft.com/office/drawing/2014/main" id="{B5DACE14-B70D-4F4C-9938-36ABAF37D92D}"/>
              </a:ext>
            </a:extLst>
          </p:cNvPr>
          <p:cNvPicPr>
            <a:picLocks noChangeAspect="1"/>
          </p:cNvPicPr>
          <p:nvPr/>
        </p:nvPicPr>
        <p:blipFill rotWithShape="1">
          <a:blip r:embed="rId2">
            <a:extLst>
              <a:ext uri="{28A0092B-C50C-407E-A947-70E740481C1C}">
                <a14:useLocalDpi xmlns:a14="http://schemas.microsoft.com/office/drawing/2010/main" val="0"/>
              </a:ext>
            </a:extLst>
          </a:blip>
          <a:srcRect l="4816" r="13372" b="63722"/>
          <a:stretch/>
        </p:blipFill>
        <p:spPr>
          <a:xfrm>
            <a:off x="3654489" y="4023123"/>
            <a:ext cx="5860836" cy="1631217"/>
          </a:xfrm>
          <a:prstGeom prst="rect">
            <a:avLst/>
          </a:prstGeom>
        </p:spPr>
      </p:pic>
      <p:sp>
        <p:nvSpPr>
          <p:cNvPr id="2" name="Rectangle 1">
            <a:extLst>
              <a:ext uri="{FF2B5EF4-FFF2-40B4-BE49-F238E27FC236}">
                <a16:creationId xmlns:a16="http://schemas.microsoft.com/office/drawing/2014/main" id="{664161EE-96C1-41BC-B941-AB98E19A088A}"/>
              </a:ext>
            </a:extLst>
          </p:cNvPr>
          <p:cNvSpPr/>
          <p:nvPr/>
        </p:nvSpPr>
        <p:spPr>
          <a:xfrm>
            <a:off x="3569868" y="3548228"/>
            <a:ext cx="759903" cy="3811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06</a:t>
            </a:r>
            <a:endParaRPr lang="en-PK" b="1" dirty="0"/>
          </a:p>
        </p:txBody>
      </p:sp>
    </p:spTree>
    <p:extLst>
      <p:ext uri="{BB962C8B-B14F-4D97-AF65-F5344CB8AC3E}">
        <p14:creationId xmlns:p14="http://schemas.microsoft.com/office/powerpoint/2010/main" val="41698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781" y="290945"/>
            <a:ext cx="9175173" cy="584775"/>
          </a:xfrm>
          <a:prstGeom prst="rect">
            <a:avLst/>
          </a:prstGeom>
          <a:noFill/>
        </p:spPr>
        <p:txBody>
          <a:bodyPr wrap="square" rtlCol="0">
            <a:spAutoFit/>
          </a:bodyPr>
          <a:lstStyle/>
          <a:p>
            <a:r>
              <a:rPr lang="en-US" sz="3200" dirty="0"/>
              <a:t>Simple Network Management Protocol (SNMP)</a:t>
            </a:r>
            <a:endParaRPr lang="en-US" sz="6000" dirty="0"/>
          </a:p>
        </p:txBody>
      </p:sp>
      <p:sp>
        <p:nvSpPr>
          <p:cNvPr id="3" name="TextBox 2"/>
          <p:cNvSpPr txBox="1"/>
          <p:nvPr/>
        </p:nvSpPr>
        <p:spPr>
          <a:xfrm>
            <a:off x="1319645" y="1340427"/>
            <a:ext cx="8146473" cy="4893647"/>
          </a:xfrm>
          <a:prstGeom prst="rect">
            <a:avLst/>
          </a:prstGeom>
          <a:noFill/>
        </p:spPr>
        <p:txBody>
          <a:bodyPr wrap="square" rtlCol="0">
            <a:spAutoFit/>
          </a:bodyPr>
          <a:lstStyle/>
          <a:p>
            <a:r>
              <a:rPr lang="en-US" sz="3600" b="1" dirty="0">
                <a:latin typeface="Tw Cen MT" panose="020B0602020104020603" pitchFamily="34" charset="0"/>
                <a:ea typeface="Tahoma" panose="020B0604030504040204" pitchFamily="34" charset="0"/>
                <a:cs typeface="Arial" panose="020B0604020202020204" pitchFamily="34" charset="0"/>
              </a:rPr>
              <a:t>Our Today’s Topics</a:t>
            </a:r>
          </a:p>
          <a:p>
            <a:endPar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marL="457200" indent="-457200">
              <a:buFont typeface="Courier New" panose="02070309020205020404" pitchFamily="49" charset="0"/>
              <a:buChar char="o"/>
            </a:pPr>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What is SNMP</a:t>
            </a:r>
          </a:p>
          <a:p>
            <a:pPr marL="457200" indent="-457200">
              <a:buFont typeface="Courier New" panose="02070309020205020404" pitchFamily="49" charset="0"/>
              <a:buChar char="o"/>
            </a:pPr>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History</a:t>
            </a:r>
          </a:p>
          <a:p>
            <a:pPr marL="457200" indent="-457200">
              <a:buFont typeface="Courier New" panose="02070309020205020404" pitchFamily="49" charset="0"/>
              <a:buChar char="o"/>
            </a:pPr>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Key Components</a:t>
            </a:r>
          </a:p>
          <a:p>
            <a:pPr marL="457200" indent="-457200">
              <a:buFont typeface="Courier New" panose="02070309020205020404" pitchFamily="49" charset="0"/>
              <a:buChar char="o"/>
            </a:pPr>
            <a:r>
              <a:rPr lang="en-US" sz="2800" b="1" dirty="0">
                <a:solidFill>
                  <a:srgbClr val="9C5D71"/>
                </a:solidFill>
                <a:latin typeface="Tw Cen MT" panose="020B0602020104020603" pitchFamily="34" charset="0"/>
                <a:ea typeface="Tahoma" panose="020B0604030504040204" pitchFamily="34" charset="0"/>
                <a:cs typeface="Arial" panose="020B0604020202020204" pitchFamily="34" charset="0"/>
              </a:rPr>
              <a:t>SNMP PDU</a:t>
            </a:r>
          </a:p>
          <a:p>
            <a:pPr marL="457200" indent="-457200">
              <a:buFont typeface="Courier New" panose="02070309020205020404" pitchFamily="49" charset="0"/>
              <a:buChar char="o"/>
            </a:pPr>
            <a:r>
              <a:rPr lang="en-US" sz="2800" b="1" dirty="0">
                <a:solidFill>
                  <a:srgbClr val="3BBEBE"/>
                </a:solidFill>
                <a:latin typeface="Tw Cen MT" panose="020B0602020104020603" pitchFamily="34" charset="0"/>
                <a:ea typeface="Tahoma" panose="020B0604030504040204" pitchFamily="34" charset="0"/>
                <a:cs typeface="Arial" panose="020B0604020202020204" pitchFamily="34" charset="0"/>
              </a:rPr>
              <a:t>SNMP Ports</a:t>
            </a:r>
          </a:p>
          <a:p>
            <a:pPr marL="457200" indent="-457200">
              <a:buFont typeface="Courier New" panose="02070309020205020404" pitchFamily="49" charset="0"/>
              <a:buChar char="o"/>
            </a:pPr>
            <a:r>
              <a:rPr lang="en-US" sz="2800" b="1" dirty="0">
                <a:solidFill>
                  <a:srgbClr val="D8717B"/>
                </a:solidFill>
                <a:latin typeface="Tw Cen MT" panose="020B0602020104020603" pitchFamily="34" charset="0"/>
                <a:ea typeface="Tahoma" panose="020B0604030504040204" pitchFamily="34" charset="0"/>
                <a:cs typeface="Arial" panose="020B0604020202020204" pitchFamily="34" charset="0"/>
              </a:rPr>
              <a:t>Community Strings</a:t>
            </a:r>
          </a:p>
          <a:p>
            <a:pPr marL="457200" indent="-457200">
              <a:buFont typeface="Courier New" panose="02070309020205020404" pitchFamily="49" charset="0"/>
              <a:buChar char="o"/>
            </a:pPr>
            <a:r>
              <a:rPr lang="en-US" sz="2800" b="1" dirty="0">
                <a:solidFill>
                  <a:schemeClr val="accent1">
                    <a:lumMod val="75000"/>
                  </a:schemeClr>
                </a:solidFill>
                <a:latin typeface="Tw Cen MT" panose="020B0602020104020603" pitchFamily="34" charset="0"/>
                <a:ea typeface="Tahoma" panose="020B0604030504040204" pitchFamily="34" charset="0"/>
                <a:cs typeface="Arial" panose="020B0604020202020204" pitchFamily="34" charset="0"/>
              </a:rPr>
              <a:t>Polls and Traps</a:t>
            </a:r>
          </a:p>
          <a:p>
            <a:pPr marL="457200" indent="-457200">
              <a:buFont typeface="Courier New" panose="02070309020205020404" pitchFamily="49" charset="0"/>
              <a:buChar char="o"/>
            </a:pPr>
            <a:r>
              <a:rPr lang="en-US" sz="2800" b="1" dirty="0">
                <a:solidFill>
                  <a:schemeClr val="accent6"/>
                </a:solidFill>
                <a:latin typeface="Tw Cen MT" panose="020B0602020104020603" pitchFamily="34" charset="0"/>
                <a:ea typeface="Tahoma" panose="020B0604030504040204" pitchFamily="34" charset="0"/>
                <a:cs typeface="Arial" panose="020B0604020202020204" pitchFamily="34" charset="0"/>
              </a:rPr>
              <a:t>SNMP Implementation</a:t>
            </a:r>
            <a:endParaRPr lang="en-US" sz="2800" dirty="0"/>
          </a:p>
        </p:txBody>
      </p:sp>
    </p:spTree>
    <p:extLst>
      <p:ext uri="{BB962C8B-B14F-4D97-AF65-F5344CB8AC3E}">
        <p14:creationId xmlns:p14="http://schemas.microsoft.com/office/powerpoint/2010/main" val="167390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FA0D561B-7F8A-4E58-AF03-989F0BC7A38E}"/>
              </a:ext>
            </a:extLst>
          </p:cNvPr>
          <p:cNvSpPr txBox="1"/>
          <p:nvPr/>
        </p:nvSpPr>
        <p:spPr>
          <a:xfrm>
            <a:off x="1167513" y="0"/>
            <a:ext cx="7280031"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a:solidFill>
                  <a:srgbClr val="FF0000"/>
                </a:solidFill>
                <a:latin typeface="Tw Cen MT" panose="020B0602020104020603" pitchFamily="34" charset="0"/>
                <a:ea typeface="Tahoma" panose="020B0604030504040204" pitchFamily="34" charset="0"/>
                <a:cs typeface="Arial" panose="020B0604020202020204" pitchFamily="34" charset="0"/>
              </a:rPr>
              <a:t>What is SNMP?</a:t>
            </a:r>
          </a:p>
        </p:txBody>
      </p:sp>
      <p:sp>
        <p:nvSpPr>
          <p:cNvPr id="7" name="TextBox 6"/>
          <p:cNvSpPr txBox="1"/>
          <p:nvPr/>
        </p:nvSpPr>
        <p:spPr>
          <a:xfrm>
            <a:off x="841664" y="862445"/>
            <a:ext cx="8406245" cy="1754326"/>
          </a:xfrm>
          <a:prstGeom prst="rect">
            <a:avLst/>
          </a:prstGeom>
          <a:noFill/>
        </p:spPr>
        <p:txBody>
          <a:bodyPr wrap="square" rtlCol="0">
            <a:spAutoFit/>
          </a:bodyPr>
          <a:lstStyle/>
          <a:p>
            <a:pPr algn="just"/>
            <a:r>
              <a:rPr lang="en-US" sz="2400" dirty="0"/>
              <a:t>Internet Standard protocol for collecting and organizing information about managed devices on IP networks and for modifying that information to change device behavior.</a:t>
            </a:r>
            <a:endParaRPr lang="en-US" dirty="0"/>
          </a:p>
          <a:p>
            <a:endParaRPr lang="en-US" dirty="0"/>
          </a:p>
          <a:p>
            <a:endParaRPr lang="en-US" dirty="0"/>
          </a:p>
        </p:txBody>
      </p:sp>
      <p:sp>
        <p:nvSpPr>
          <p:cNvPr id="8" name="TextBox 10">
            <a:extLst>
              <a:ext uri="{FF2B5EF4-FFF2-40B4-BE49-F238E27FC236}">
                <a16:creationId xmlns:a16="http://schemas.microsoft.com/office/drawing/2014/main" id="{810C4476-953B-49CC-A65D-ADAF6A3370BC}"/>
              </a:ext>
            </a:extLst>
          </p:cNvPr>
          <p:cNvSpPr txBox="1"/>
          <p:nvPr/>
        </p:nvSpPr>
        <p:spPr>
          <a:xfrm>
            <a:off x="710715" y="2140389"/>
            <a:ext cx="20214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latin typeface="Tw Cen MT" panose="020B0602020104020603" pitchFamily="34" charset="0"/>
                <a:ea typeface="Tahoma" panose="020B0604030504040204" pitchFamily="34" charset="0"/>
                <a:cs typeface="Arial" panose="020B0604020202020204" pitchFamily="34" charset="0"/>
              </a:rPr>
              <a:t>Example</a:t>
            </a:r>
          </a:p>
        </p:txBody>
      </p:sp>
      <p:sp>
        <p:nvSpPr>
          <p:cNvPr id="9" name="TextBox 9">
            <a:extLst>
              <a:ext uri="{FF2B5EF4-FFF2-40B4-BE49-F238E27FC236}">
                <a16:creationId xmlns:a16="http://schemas.microsoft.com/office/drawing/2014/main" id="{05BC249B-28FE-4AFB-ABCB-AEED58C37611}"/>
              </a:ext>
            </a:extLst>
          </p:cNvPr>
          <p:cNvSpPr txBox="1"/>
          <p:nvPr/>
        </p:nvSpPr>
        <p:spPr>
          <a:xfrm>
            <a:off x="413331" y="2951282"/>
            <a:ext cx="8788393" cy="29731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lgn="just" fontAlgn="base">
              <a:lnSpc>
                <a:spcPct val="80000"/>
              </a:lnSpc>
              <a:spcBef>
                <a:spcPct val="25000"/>
              </a:spcBef>
              <a:spcAft>
                <a:spcPct val="0"/>
              </a:spcAft>
              <a:buFont typeface="Wingdings" panose="05000000000000000000" pitchFamily="2" charset="2"/>
              <a:buChar char="Ø"/>
            </a:pPr>
            <a:r>
              <a:rPr lang="en-US" sz="3200" dirty="0"/>
              <a:t>You can use SNMP to shut down an interface on your router or check the speed at which your Ethernet interface is operating. </a:t>
            </a:r>
          </a:p>
          <a:p>
            <a:pPr marL="742950" lvl="1" indent="-285750" algn="just" fontAlgn="base">
              <a:lnSpc>
                <a:spcPct val="80000"/>
              </a:lnSpc>
              <a:spcBef>
                <a:spcPct val="25000"/>
              </a:spcBef>
              <a:spcAft>
                <a:spcPct val="0"/>
              </a:spcAft>
              <a:buFont typeface="Wingdings" panose="05000000000000000000" pitchFamily="2" charset="2"/>
              <a:buChar char="Ø"/>
            </a:pPr>
            <a:r>
              <a:rPr lang="en-US" sz="3200" dirty="0"/>
              <a:t>SNMP can even monitor the temperature on your switch and warn you when it is too high.</a:t>
            </a:r>
          </a:p>
        </p:txBody>
      </p:sp>
    </p:spTree>
    <p:extLst>
      <p:ext uri="{BB962C8B-B14F-4D97-AF65-F5344CB8AC3E}">
        <p14:creationId xmlns:p14="http://schemas.microsoft.com/office/powerpoint/2010/main" val="7865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05BC249B-28FE-4AFB-ABCB-AEED58C37611}"/>
              </a:ext>
            </a:extLst>
          </p:cNvPr>
          <p:cNvSpPr txBox="1"/>
          <p:nvPr/>
        </p:nvSpPr>
        <p:spPr>
          <a:xfrm>
            <a:off x="1319645" y="1218754"/>
            <a:ext cx="8996212" cy="65617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fontAlgn="base">
              <a:lnSpc>
                <a:spcPct val="80000"/>
              </a:lnSpc>
              <a:spcBef>
                <a:spcPct val="25000"/>
              </a:spcBef>
              <a:spcAft>
                <a:spcPct val="0"/>
              </a:spcAft>
            </a:pPr>
            <a:r>
              <a:rPr lang="en-US" sz="3200" dirty="0"/>
              <a:t>In 1989</a:t>
            </a:r>
          </a:p>
          <a:p>
            <a:pPr lvl="1" fontAlgn="base">
              <a:lnSpc>
                <a:spcPct val="80000"/>
              </a:lnSpc>
              <a:spcBef>
                <a:spcPct val="25000"/>
              </a:spcBef>
              <a:spcAft>
                <a:spcPct val="0"/>
              </a:spcAft>
            </a:pPr>
            <a:r>
              <a:rPr lang="en-US" dirty="0"/>
              <a:t>SNMP was adopted as TCP/IP based internet standards.</a:t>
            </a:r>
          </a:p>
          <a:p>
            <a:pPr lvl="1" fontAlgn="base">
              <a:lnSpc>
                <a:spcPct val="80000"/>
              </a:lnSpc>
              <a:spcBef>
                <a:spcPct val="25000"/>
              </a:spcBef>
              <a:spcAft>
                <a:spcPct val="0"/>
              </a:spcAft>
            </a:pPr>
            <a:r>
              <a:rPr lang="en-US" sz="3200" dirty="0"/>
              <a:t>In1991</a:t>
            </a:r>
          </a:p>
          <a:p>
            <a:pPr lvl="1" fontAlgn="base">
              <a:lnSpc>
                <a:spcPct val="80000"/>
              </a:lnSpc>
              <a:spcBef>
                <a:spcPct val="25000"/>
              </a:spcBef>
              <a:spcAft>
                <a:spcPct val="0"/>
              </a:spcAft>
            </a:pPr>
            <a:r>
              <a:rPr lang="en-US" dirty="0"/>
              <a:t>Supplement to SNMP to include management task of LAN and LAN devices</a:t>
            </a:r>
          </a:p>
          <a:p>
            <a:pPr lvl="1" fontAlgn="base">
              <a:lnSpc>
                <a:spcPct val="80000"/>
              </a:lnSpc>
              <a:spcBef>
                <a:spcPct val="25000"/>
              </a:spcBef>
              <a:spcAft>
                <a:spcPct val="0"/>
              </a:spcAft>
            </a:pPr>
            <a:r>
              <a:rPr lang="en-US" sz="3200" dirty="0"/>
              <a:t>In 1995</a:t>
            </a:r>
          </a:p>
          <a:p>
            <a:pPr lvl="1" fontAlgn="base">
              <a:lnSpc>
                <a:spcPct val="80000"/>
              </a:lnSpc>
              <a:spcBef>
                <a:spcPct val="25000"/>
              </a:spcBef>
              <a:spcAft>
                <a:spcPct val="0"/>
              </a:spcAft>
            </a:pPr>
            <a:r>
              <a:rPr lang="en-US" sz="2000" dirty="0"/>
              <a:t>SNMP V2:</a:t>
            </a:r>
          </a:p>
          <a:p>
            <a:pPr marL="742950" lvl="1" indent="-285750" fontAlgn="base">
              <a:lnSpc>
                <a:spcPct val="80000"/>
              </a:lnSpc>
              <a:spcBef>
                <a:spcPct val="25000"/>
              </a:spcBef>
              <a:spcAft>
                <a:spcPct val="0"/>
              </a:spcAft>
              <a:buFont typeface="Wingdings" panose="05000000000000000000" pitchFamily="2" charset="2"/>
              <a:buChar char="Ø"/>
            </a:pPr>
            <a:r>
              <a:rPr lang="en-US" dirty="0"/>
              <a:t> Functional enhancement To SNMP</a:t>
            </a:r>
          </a:p>
          <a:p>
            <a:pPr marL="742950" lvl="1" indent="-285750" fontAlgn="base">
              <a:lnSpc>
                <a:spcPct val="80000"/>
              </a:lnSpc>
              <a:spcBef>
                <a:spcPct val="25000"/>
              </a:spcBef>
              <a:spcAft>
                <a:spcPct val="0"/>
              </a:spcAft>
              <a:buFont typeface="Wingdings" panose="05000000000000000000" pitchFamily="2" charset="2"/>
              <a:buChar char="Ø"/>
            </a:pPr>
            <a:r>
              <a:rPr lang="en-US" dirty="0"/>
              <a:t> SNMP on OSI base Networks </a:t>
            </a:r>
          </a:p>
          <a:p>
            <a:pPr lvl="1" fontAlgn="base">
              <a:lnSpc>
                <a:spcPct val="80000"/>
              </a:lnSpc>
              <a:spcBef>
                <a:spcPct val="25000"/>
              </a:spcBef>
              <a:spcAft>
                <a:spcPct val="0"/>
              </a:spcAft>
            </a:pPr>
            <a:r>
              <a:rPr lang="en-US" sz="3600" dirty="0"/>
              <a:t>In 1998</a:t>
            </a:r>
          </a:p>
          <a:p>
            <a:pPr lvl="1" fontAlgn="base">
              <a:lnSpc>
                <a:spcPct val="80000"/>
              </a:lnSpc>
              <a:spcBef>
                <a:spcPct val="25000"/>
              </a:spcBef>
              <a:spcAft>
                <a:spcPct val="0"/>
              </a:spcAft>
            </a:pPr>
            <a:r>
              <a:rPr lang="en-US" sz="2000" dirty="0"/>
              <a:t>SNMP V3</a:t>
            </a:r>
          </a:p>
          <a:p>
            <a:pPr marL="742950" lvl="1" indent="-285750" fontAlgn="base">
              <a:lnSpc>
                <a:spcPct val="80000"/>
              </a:lnSpc>
              <a:spcBef>
                <a:spcPct val="25000"/>
              </a:spcBef>
              <a:spcAft>
                <a:spcPct val="0"/>
              </a:spcAft>
              <a:buFont typeface="Wingdings" panose="05000000000000000000" pitchFamily="2" charset="2"/>
              <a:buChar char="Ø"/>
            </a:pPr>
            <a:r>
              <a:rPr lang="en-US" dirty="0"/>
              <a:t>Further enhancement </a:t>
            </a:r>
          </a:p>
          <a:p>
            <a:pPr marL="742950" lvl="1" indent="-285750" fontAlgn="base">
              <a:lnSpc>
                <a:spcPct val="80000"/>
              </a:lnSpc>
              <a:spcBef>
                <a:spcPct val="25000"/>
              </a:spcBef>
              <a:spcAft>
                <a:spcPct val="0"/>
              </a:spcAft>
              <a:buFont typeface="Wingdings" panose="05000000000000000000" pitchFamily="2" charset="2"/>
              <a:buChar char="Ø"/>
            </a:pPr>
            <a:r>
              <a:rPr lang="en-US" dirty="0"/>
              <a:t>Security capability for SNMP</a:t>
            </a:r>
          </a:p>
          <a:p>
            <a:pPr marL="1257300" lvl="2" indent="-342900" fontAlgn="base">
              <a:lnSpc>
                <a:spcPct val="80000"/>
              </a:lnSpc>
              <a:spcBef>
                <a:spcPct val="25000"/>
              </a:spcBef>
              <a:spcAft>
                <a:spcPct val="0"/>
              </a:spcAft>
              <a:buClr>
                <a:schemeClr val="bg1"/>
              </a:buClr>
              <a:buFont typeface="Wingdings" panose="05000000000000000000" pitchFamily="2" charset="2"/>
              <a:buChar char="Ø"/>
            </a:pPr>
            <a:r>
              <a:rPr kumimoji="1" lang="en-US" altLang="zh-TW" kern="0" dirty="0">
                <a:solidFill>
                  <a:schemeClr val="bg1"/>
                </a:solidFill>
                <a:latin typeface="Times New Roman"/>
                <a:ea typeface="新細明體" pitchFamily="18" charset="-120"/>
              </a:rPr>
              <a:t>Su</a:t>
            </a:r>
            <a:r>
              <a:rPr kumimoji="1" lang="en-US" altLang="zh-TW" b="1" kern="0" dirty="0">
                <a:solidFill>
                  <a:schemeClr val="bg1"/>
                </a:solidFill>
                <a:latin typeface="Times New Roman"/>
                <a:ea typeface="新細明體" pitchFamily="18" charset="-120"/>
              </a:rPr>
              <a:t>SNMPv2</a:t>
            </a:r>
          </a:p>
          <a:p>
            <a:pPr lvl="3" fontAlgn="base">
              <a:lnSpc>
                <a:spcPct val="80000"/>
              </a:lnSpc>
              <a:spcBef>
                <a:spcPct val="25000"/>
              </a:spcBef>
              <a:spcAft>
                <a:spcPct val="0"/>
              </a:spcAft>
              <a:buFontTx/>
              <a:buChar char="–"/>
            </a:pPr>
            <a:r>
              <a:rPr kumimoji="1" lang="en-US" altLang="zh-TW" sz="1600" kern="0" dirty="0">
                <a:solidFill>
                  <a:schemeClr val="bg1"/>
                </a:solidFill>
                <a:latin typeface="Times New Roman"/>
                <a:ea typeface="新細明體" pitchFamily="18" charset="-120"/>
              </a:rPr>
              <a:t>Functional enhancements to SNMP</a:t>
            </a:r>
          </a:p>
          <a:p>
            <a:pPr lvl="3" fontAlgn="base">
              <a:lnSpc>
                <a:spcPct val="80000"/>
              </a:lnSpc>
              <a:spcBef>
                <a:spcPct val="25000"/>
              </a:spcBef>
              <a:spcAft>
                <a:spcPct val="0"/>
              </a:spcAft>
              <a:buFontTx/>
              <a:buChar char="–"/>
            </a:pPr>
            <a:r>
              <a:rPr kumimoji="1" lang="en-US" altLang="zh-TW" sz="1600" kern="0" dirty="0">
                <a:solidFill>
                  <a:schemeClr val="bg1"/>
                </a:solidFill>
                <a:latin typeface="Times New Roman"/>
                <a:ea typeface="新細明體" pitchFamily="18" charset="-120"/>
              </a:rPr>
              <a:t>SNMP on OSI-based networks</a:t>
            </a:r>
          </a:p>
          <a:p>
            <a:pPr lvl="1" fontAlgn="base">
              <a:lnSpc>
                <a:spcPct val="80000"/>
              </a:lnSpc>
              <a:spcBef>
                <a:spcPct val="25000"/>
              </a:spcBef>
              <a:spcAft>
                <a:spcPct val="0"/>
              </a:spcAft>
            </a:pPr>
            <a:r>
              <a:rPr kumimoji="1" lang="en-US" altLang="zh-TW" kern="0" dirty="0" err="1">
                <a:solidFill>
                  <a:schemeClr val="bg1"/>
                </a:solidFill>
                <a:latin typeface="Times New Roman"/>
                <a:ea typeface="新細明體" pitchFamily="18" charset="-120"/>
              </a:rPr>
              <a:t>pplement</a:t>
            </a:r>
            <a:r>
              <a:rPr kumimoji="1" lang="en-US" altLang="zh-TW" kern="0" dirty="0">
                <a:solidFill>
                  <a:schemeClr val="bg1"/>
                </a:solidFill>
                <a:latin typeface="Times New Roman"/>
                <a:ea typeface="新細明體" pitchFamily="18" charset="-120"/>
              </a:rPr>
              <a:t> to SNMP to include management of LAN and LAN devices</a:t>
            </a:r>
          </a:p>
          <a:p>
            <a:pPr lvl="1" fontAlgn="base">
              <a:lnSpc>
                <a:spcPct val="80000"/>
              </a:lnSpc>
              <a:spcBef>
                <a:spcPct val="25000"/>
              </a:spcBef>
              <a:spcAft>
                <a:spcPct val="0"/>
              </a:spcAft>
            </a:pPr>
            <a:r>
              <a:rPr kumimoji="1" lang="en-US" altLang="zh-TW" kern="0" dirty="0">
                <a:solidFill>
                  <a:schemeClr val="bg1"/>
                </a:solidFill>
                <a:latin typeface="Times New Roman"/>
                <a:ea typeface="新細明體" pitchFamily="18" charset="-120"/>
              </a:rPr>
              <a:t>Supplement to SNMP to </a:t>
            </a:r>
            <a:r>
              <a:rPr kumimoji="1" lang="en-US" altLang="zh-TW" kern="0" dirty="0" err="1">
                <a:solidFill>
                  <a:schemeClr val="bg1"/>
                </a:solidFill>
                <a:latin typeface="Times New Roman"/>
                <a:ea typeface="新細明體" pitchFamily="18" charset="-120"/>
              </a:rPr>
              <a:t>lude</a:t>
            </a:r>
            <a:r>
              <a:rPr kumimoji="1" lang="en-US" altLang="zh-TW" kern="0" dirty="0">
                <a:solidFill>
                  <a:schemeClr val="bg1"/>
                </a:solidFill>
                <a:latin typeface="Times New Roman"/>
                <a:ea typeface="新細明體" pitchFamily="18" charset="-120"/>
              </a:rPr>
              <a:t> management of LAN and LAN devices</a:t>
            </a:r>
          </a:p>
          <a:p>
            <a:pPr lvl="1" fontAlgn="base">
              <a:lnSpc>
                <a:spcPct val="80000"/>
              </a:lnSpc>
              <a:spcBef>
                <a:spcPct val="25000"/>
              </a:spcBef>
              <a:spcAft>
                <a:spcPct val="0"/>
              </a:spcAft>
            </a:pPr>
            <a:r>
              <a:rPr kumimoji="1" lang="en-US" altLang="zh-TW" kern="0" dirty="0">
                <a:solidFill>
                  <a:schemeClr val="bg1"/>
                </a:solidFill>
                <a:latin typeface="Times New Roman"/>
                <a:ea typeface="新細明體" pitchFamily="18" charset="-120"/>
              </a:rPr>
              <a:t>Supplement to SNMP to include management of LAN and LAN devices</a:t>
            </a:r>
          </a:p>
          <a:p>
            <a:pPr lvl="1" fontAlgn="base">
              <a:lnSpc>
                <a:spcPct val="80000"/>
              </a:lnSpc>
              <a:spcBef>
                <a:spcPct val="25000"/>
              </a:spcBef>
              <a:spcAft>
                <a:spcPct val="0"/>
              </a:spcAft>
            </a:pPr>
            <a:endParaRPr lang="en-US" dirty="0"/>
          </a:p>
        </p:txBody>
      </p:sp>
      <p:sp>
        <p:nvSpPr>
          <p:cNvPr id="8" name="TextBox 7"/>
          <p:cNvSpPr txBox="1"/>
          <p:nvPr/>
        </p:nvSpPr>
        <p:spPr>
          <a:xfrm>
            <a:off x="1319645" y="197427"/>
            <a:ext cx="6691746" cy="830997"/>
          </a:xfrm>
          <a:prstGeom prst="rect">
            <a:avLst/>
          </a:prstGeom>
          <a:noFill/>
        </p:spPr>
        <p:txBody>
          <a:bodyPr wrap="square" rtlCol="0">
            <a:spAutoFit/>
          </a:bodyPr>
          <a:lstStyle/>
          <a:p>
            <a:pPr algn="ctr"/>
            <a:r>
              <a:rPr lang="en-US" sz="4800" dirty="0">
                <a:solidFill>
                  <a:srgbClr val="FFC000"/>
                </a:solidFill>
              </a:rPr>
              <a:t>History Of SNMP</a:t>
            </a:r>
          </a:p>
        </p:txBody>
      </p:sp>
    </p:spTree>
    <p:extLst>
      <p:ext uri="{BB962C8B-B14F-4D97-AF65-F5344CB8AC3E}">
        <p14:creationId xmlns:p14="http://schemas.microsoft.com/office/powerpoint/2010/main" val="172252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83990" y="419763"/>
            <a:ext cx="6858001" cy="1634294"/>
          </a:xfrm>
          <a:prstGeom prst="rect">
            <a:avLst/>
          </a:prstGeom>
        </p:spPr>
        <p:txBody>
          <a:bodyPr wrap="square">
            <a:spAutoFit/>
          </a:bodyPr>
          <a:lstStyle/>
          <a:p>
            <a:pPr lvl="2" fontAlgn="base">
              <a:lnSpc>
                <a:spcPct val="80000"/>
              </a:lnSpc>
              <a:spcBef>
                <a:spcPct val="25000"/>
              </a:spcBef>
              <a:spcAft>
                <a:spcPct val="0"/>
              </a:spcAft>
              <a:buClr>
                <a:schemeClr val="bg1"/>
              </a:buClr>
            </a:pPr>
            <a:r>
              <a:rPr lang="en-US" sz="3600" b="1" dirty="0">
                <a:solidFill>
                  <a:srgbClr val="7030A0"/>
                </a:solidFill>
                <a:latin typeface="Tw Cen MT" panose="020B0602020104020603" pitchFamily="34" charset="0"/>
                <a:ea typeface="Tahoma" panose="020B0604030504040204" pitchFamily="34" charset="0"/>
                <a:cs typeface="Arial" panose="020B0604020202020204" pitchFamily="34" charset="0"/>
              </a:rPr>
              <a:t>3 Key Components</a:t>
            </a:r>
          </a:p>
          <a:p>
            <a:pPr marL="1257300" lvl="2" indent="-342900" fontAlgn="base">
              <a:lnSpc>
                <a:spcPct val="80000"/>
              </a:lnSpc>
              <a:spcBef>
                <a:spcPct val="25000"/>
              </a:spcBef>
              <a:spcAft>
                <a:spcPct val="0"/>
              </a:spcAft>
              <a:buClr>
                <a:schemeClr val="bg1"/>
              </a:buClr>
              <a:buFont typeface="Wingdings" panose="05000000000000000000" pitchFamily="2" charset="2"/>
              <a:buChar char="Ø"/>
            </a:pPr>
            <a:endParaRPr kumimoji="1" lang="en-US" altLang="zh-TW" b="1" kern="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a:p>
            <a:pPr marL="1257300" lvl="2" indent="-342900" fontAlgn="base">
              <a:lnSpc>
                <a:spcPct val="80000"/>
              </a:lnSpc>
              <a:spcBef>
                <a:spcPct val="25000"/>
              </a:spcBef>
              <a:spcAft>
                <a:spcPct val="0"/>
              </a:spcAft>
              <a:buClr>
                <a:schemeClr val="bg1"/>
              </a:buClr>
              <a:buFont typeface="Wingdings" panose="05000000000000000000" pitchFamily="2" charset="2"/>
              <a:buChar char="Ø"/>
            </a:pPr>
            <a:endParaRPr kumimoji="1" lang="en-US" altLang="zh-TW" b="1" kern="0" dirty="0">
              <a:solidFill>
                <a:schemeClr val="bg1"/>
              </a:solidFill>
              <a:latin typeface="Times New Roman"/>
              <a:ea typeface="新細明體" pitchFamily="18" charset="-120"/>
            </a:endParaRPr>
          </a:p>
          <a:p>
            <a:pPr lvl="3" fontAlgn="base">
              <a:lnSpc>
                <a:spcPct val="80000"/>
              </a:lnSpc>
              <a:spcBef>
                <a:spcPct val="25000"/>
              </a:spcBef>
              <a:spcAft>
                <a:spcPct val="0"/>
              </a:spcAft>
              <a:buFontTx/>
              <a:buChar char="–"/>
            </a:pPr>
            <a:r>
              <a:rPr kumimoji="1" lang="en-US" altLang="zh-TW" sz="1600" kern="0" dirty="0">
                <a:solidFill>
                  <a:schemeClr val="bg1"/>
                </a:solidFill>
                <a:latin typeface="Times New Roman"/>
                <a:ea typeface="新細明體" pitchFamily="18" charset="-120"/>
              </a:rPr>
              <a:t>Functional enhancements to SNMP</a:t>
            </a:r>
          </a:p>
          <a:p>
            <a:pPr lvl="3" fontAlgn="base">
              <a:lnSpc>
                <a:spcPct val="80000"/>
              </a:lnSpc>
              <a:spcBef>
                <a:spcPct val="25000"/>
              </a:spcBef>
              <a:spcAft>
                <a:spcPct val="0"/>
              </a:spcAft>
              <a:buFontTx/>
              <a:buChar char="–"/>
            </a:pPr>
            <a:r>
              <a:rPr kumimoji="1" lang="en-US" altLang="zh-TW" sz="1600" kern="0" dirty="0">
                <a:solidFill>
                  <a:schemeClr val="bg1"/>
                </a:solidFill>
                <a:latin typeface="Times New Roman"/>
                <a:ea typeface="新細明體" pitchFamily="18" charset="-120"/>
              </a:rPr>
              <a:t>SNMP on OSI-based networks</a:t>
            </a:r>
          </a:p>
        </p:txBody>
      </p:sp>
      <p:sp>
        <p:nvSpPr>
          <p:cNvPr id="6" name="TextBox 114">
            <a:extLst>
              <a:ext uri="{FF2B5EF4-FFF2-40B4-BE49-F238E27FC236}">
                <a16:creationId xmlns:a16="http://schemas.microsoft.com/office/drawing/2014/main" id="{8721CE74-40AC-4223-B129-B3A270C7429B}"/>
              </a:ext>
            </a:extLst>
          </p:cNvPr>
          <p:cNvSpPr txBox="1"/>
          <p:nvPr/>
        </p:nvSpPr>
        <p:spPr>
          <a:xfrm>
            <a:off x="821302" y="1360162"/>
            <a:ext cx="8613220" cy="22775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lgn="ctr">
              <a:buFont typeface="+mj-lt"/>
              <a:buAutoNum type="arabicPeriod"/>
            </a:pPr>
            <a:r>
              <a:rPr lang="en-US" sz="2800" b="1" dirty="0">
                <a:solidFill>
                  <a:srgbClr val="FF5969"/>
                </a:solidFill>
                <a:latin typeface="Tw Cen MT" panose="020B0602020104020603" pitchFamily="34" charset="0"/>
              </a:rPr>
              <a:t>Managed Devices</a:t>
            </a:r>
          </a:p>
          <a:p>
            <a:pPr algn="just"/>
            <a:endParaRPr lang="en-US" sz="2400" b="1" dirty="0">
              <a:solidFill>
                <a:srgbClr val="FF5969"/>
              </a:solidFill>
              <a:latin typeface="Tw Cen MT" panose="020B0602020104020603" pitchFamily="34" charset="0"/>
            </a:endParaRPr>
          </a:p>
          <a:p>
            <a:pPr algn="just"/>
            <a:r>
              <a:rPr lang="en-US" sz="2400" dirty="0">
                <a:latin typeface="Tw Cen MT" panose="020B0602020104020603" pitchFamily="34" charset="0"/>
                <a:ea typeface="Tahoma" panose="020B0604030504040204" pitchFamily="34" charset="0"/>
                <a:cs typeface="Arial" panose="020B0604020202020204" pitchFamily="34" charset="0"/>
              </a:rPr>
              <a:t>The managed devices can be any type of device, including, but not limited to, routers, access servers, switches, cable modems, bridges, hubs, IP telephones, IP video cameras, computer hosts, and printers</a:t>
            </a:r>
            <a:endParaRPr lang="en-US" sz="2400" b="1" dirty="0">
              <a:latin typeface="Tw Cen MT" panose="020B0602020104020603" pitchFamily="34" charset="0"/>
            </a:endParaRPr>
          </a:p>
          <a:p>
            <a:pPr algn="ctr"/>
            <a:endParaRPr lang="en-US" b="1" dirty="0">
              <a:solidFill>
                <a:srgbClr val="FF5969"/>
              </a:solidFill>
              <a:latin typeface="Tw Cen MT" panose="020B0602020104020603" pitchFamily="34" charset="0"/>
            </a:endParaRPr>
          </a:p>
        </p:txBody>
      </p:sp>
      <p:grpSp>
        <p:nvGrpSpPr>
          <p:cNvPr id="9" name="Group 8">
            <a:extLst>
              <a:ext uri="{FF2B5EF4-FFF2-40B4-BE49-F238E27FC236}">
                <a16:creationId xmlns:a16="http://schemas.microsoft.com/office/drawing/2014/main" id="{77FBED71-B48C-4C31-BD90-1A57671E60D6}"/>
              </a:ext>
            </a:extLst>
          </p:cNvPr>
          <p:cNvGrpSpPr/>
          <p:nvPr/>
        </p:nvGrpSpPr>
        <p:grpSpPr>
          <a:xfrm>
            <a:off x="352101" y="3637709"/>
            <a:ext cx="9082421" cy="2192535"/>
            <a:chOff x="4541926" y="3729449"/>
            <a:chExt cx="2733946" cy="2192535"/>
          </a:xfrm>
        </p:grpSpPr>
        <p:sp>
          <p:nvSpPr>
            <p:cNvPr id="10" name="TextBox 14">
              <a:extLst>
                <a:ext uri="{FF2B5EF4-FFF2-40B4-BE49-F238E27FC236}">
                  <a16:creationId xmlns:a16="http://schemas.microsoft.com/office/drawing/2014/main" id="{05486746-4BC5-4B66-9B57-DC9289CB4A5E}"/>
                </a:ext>
              </a:extLst>
            </p:cNvPr>
            <p:cNvSpPr txBox="1"/>
            <p:nvPr/>
          </p:nvSpPr>
          <p:spPr>
            <a:xfrm>
              <a:off x="4617352" y="4352324"/>
              <a:ext cx="2658520"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400" dirty="0">
                  <a:latin typeface="Tw Cen MT" panose="020B0602020104020603" pitchFamily="34" charset="0"/>
                  <a:ea typeface="Tahoma" panose="020B0604030504040204" pitchFamily="34" charset="0"/>
                  <a:cs typeface="Arial" panose="020B0604020202020204" pitchFamily="34" charset="0"/>
                </a:rPr>
                <a:t>An agent is a network-management software module resides on a managed device.</a:t>
              </a:r>
            </a:p>
            <a:p>
              <a:pPr marL="285750" indent="-285750" algn="just">
                <a:buFont typeface="Arial" panose="020B0604020202020204" pitchFamily="34" charset="0"/>
                <a:buChar char="•"/>
              </a:pPr>
              <a:r>
                <a:rPr lang="en-US" sz="2400" dirty="0">
                  <a:latin typeface="Tw Cen MT" panose="020B0602020104020603" pitchFamily="34" charset="0"/>
                  <a:ea typeface="Tahoma" panose="020B0604030504040204" pitchFamily="34" charset="0"/>
                  <a:cs typeface="Arial" panose="020B0604020202020204" pitchFamily="34" charset="0"/>
                </a:rPr>
                <a:t> An agent has local knowledge of management information and translates that information to or from an SNMP-specific form.</a:t>
              </a:r>
            </a:p>
          </p:txBody>
        </p:sp>
        <p:sp>
          <p:nvSpPr>
            <p:cNvPr id="11" name="TextBox 15">
              <a:extLst>
                <a:ext uri="{FF2B5EF4-FFF2-40B4-BE49-F238E27FC236}">
                  <a16:creationId xmlns:a16="http://schemas.microsoft.com/office/drawing/2014/main" id="{FE6BED11-9D5E-498B-95B8-CA1C624F3D37}"/>
                </a:ext>
              </a:extLst>
            </p:cNvPr>
            <p:cNvSpPr txBox="1"/>
            <p:nvPr/>
          </p:nvSpPr>
          <p:spPr>
            <a:xfrm>
              <a:off x="4541926" y="3729449"/>
              <a:ext cx="26897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dirty="0">
                  <a:solidFill>
                    <a:srgbClr val="FFA956"/>
                  </a:solidFill>
                  <a:latin typeface="Tw Cen MT" panose="020B0602020104020603" pitchFamily="34" charset="0"/>
                  <a:ea typeface="Tahoma" panose="020B0604030504040204" pitchFamily="34" charset="0"/>
                  <a:cs typeface="Arial" panose="020B0604020202020204" pitchFamily="34" charset="0"/>
                </a:rPr>
                <a:t>2. Agents</a:t>
              </a:r>
              <a:endPar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323818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13164" y="675409"/>
            <a:ext cx="7845136" cy="3970318"/>
          </a:xfrm>
          <a:prstGeom prst="rect">
            <a:avLst/>
          </a:prstGeom>
          <a:noFill/>
        </p:spPr>
        <p:txBody>
          <a:bodyPr wrap="square" rtlCol="0">
            <a:spAutoFit/>
          </a:bodyPr>
          <a:lstStyle/>
          <a:p>
            <a:pPr algn="ctr"/>
            <a:r>
              <a:rPr lang="en-US" sz="3600" b="1" i="1" dirty="0">
                <a:solidFill>
                  <a:schemeClr val="accent1">
                    <a:lumMod val="75000"/>
                  </a:schemeClr>
                </a:solidFill>
                <a:latin typeface="Tw Cen MT" panose="020B0602020104020603" pitchFamily="34" charset="0"/>
                <a:ea typeface="Tahoma" panose="020B0604030504040204" pitchFamily="34" charset="0"/>
                <a:cs typeface="Arial" panose="020B0604020202020204" pitchFamily="34" charset="0"/>
              </a:rPr>
              <a:t>3. NMS</a:t>
            </a:r>
          </a:p>
          <a:p>
            <a:pPr algn="just"/>
            <a:endParaRPr lang="en-US" sz="3600" i="1" dirty="0">
              <a:latin typeface="Tw Cen MT" panose="020B0602020104020603" pitchFamily="34" charset="0"/>
              <a:ea typeface="Tahoma" panose="020B0604030504040204" pitchFamily="34" charset="0"/>
              <a:cs typeface="Arial" panose="020B0604020202020204" pitchFamily="34" charset="0"/>
            </a:endParaRPr>
          </a:p>
          <a:p>
            <a:pPr marL="285750" indent="-285750" algn="just">
              <a:buFont typeface="Arial" panose="020B0604020202020204" pitchFamily="34" charset="0"/>
              <a:buChar char="•"/>
            </a:pPr>
            <a:r>
              <a:rPr lang="en-US" sz="3600" dirty="0">
                <a:latin typeface="Tw Cen MT" panose="020B0602020104020603" pitchFamily="34" charset="0"/>
                <a:ea typeface="Tahoma" panose="020B0604030504040204" pitchFamily="34" charset="0"/>
                <a:cs typeface="Arial" panose="020B0604020202020204" pitchFamily="34" charset="0"/>
              </a:rPr>
              <a:t>Also called managers.</a:t>
            </a:r>
          </a:p>
          <a:p>
            <a:pPr algn="just"/>
            <a:endParaRPr lang="en-US" sz="3600" dirty="0">
              <a:latin typeface="Tw Cen MT" panose="020B0602020104020603" pitchFamily="34" charset="0"/>
              <a:ea typeface="Tahoma" panose="020B0604030504040204" pitchFamily="34" charset="0"/>
              <a:cs typeface="Arial" panose="020B0604020202020204" pitchFamily="34" charset="0"/>
            </a:endParaRPr>
          </a:p>
          <a:p>
            <a:pPr marL="285750" indent="-285750" algn="just">
              <a:buFont typeface="Arial" panose="020B0604020202020204" pitchFamily="34" charset="0"/>
              <a:buChar char="•"/>
            </a:pPr>
            <a:r>
              <a:rPr lang="en-US" sz="3600" dirty="0">
                <a:latin typeface="Tw Cen MT" panose="020B0602020104020603" pitchFamily="34" charset="0"/>
                <a:ea typeface="Tahoma" panose="020B0604030504040204" pitchFamily="34" charset="0"/>
                <a:cs typeface="Arial" panose="020B0604020202020204" pitchFamily="34" charset="0"/>
              </a:rPr>
              <a:t>Server running some kind of software system that can handle management tasks for a network</a:t>
            </a:r>
            <a:endParaRPr lang="en-US" sz="3600" dirty="0"/>
          </a:p>
        </p:txBody>
      </p:sp>
    </p:spTree>
    <p:extLst>
      <p:ext uri="{BB962C8B-B14F-4D97-AF65-F5344CB8AC3E}">
        <p14:creationId xmlns:p14="http://schemas.microsoft.com/office/powerpoint/2010/main" val="171442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9089" y="0"/>
            <a:ext cx="9003555" cy="6278642"/>
          </a:xfrm>
          <a:prstGeom prst="rect">
            <a:avLst/>
          </a:prstGeom>
          <a:noFill/>
        </p:spPr>
        <p:txBody>
          <a:bodyPr wrap="square" rtlCol="0">
            <a:spAutoFit/>
          </a:bodyPr>
          <a:lstStyle/>
          <a:p>
            <a:pPr algn="ctr"/>
            <a:r>
              <a:rPr lang="en-US" sz="3200" b="1" dirty="0">
                <a:solidFill>
                  <a:srgbClr val="C00000"/>
                </a:solidFill>
                <a:latin typeface="Tw Cen MT" panose="020B0602020104020603" pitchFamily="34" charset="0"/>
                <a:ea typeface="Tahoma" panose="020B0604030504040204" pitchFamily="34" charset="0"/>
                <a:cs typeface="Arial" panose="020B0604020202020204" pitchFamily="34" charset="0"/>
              </a:rPr>
              <a:t>Polls and Traps</a:t>
            </a:r>
          </a:p>
          <a:p>
            <a:endParaRPr lang="en-US" sz="3200" b="1" dirty="0">
              <a:solidFill>
                <a:srgbClr val="C00000"/>
              </a:solidFill>
              <a:latin typeface="Tw Cen MT" panose="020B0602020104020603" pitchFamily="34" charset="0"/>
              <a:ea typeface="Tahoma" panose="020B0604030504040204" pitchFamily="34" charset="0"/>
              <a:cs typeface="Arial" panose="020B0604020202020204" pitchFamily="34" charset="0"/>
            </a:endParaRPr>
          </a:p>
          <a:p>
            <a:r>
              <a:rPr lang="en-US" sz="3200" b="1" dirty="0">
                <a:latin typeface="Tw Cen MT" panose="020B0602020104020603" pitchFamily="34" charset="0"/>
                <a:ea typeface="Tahoma" panose="020B0604030504040204" pitchFamily="34" charset="0"/>
                <a:cs typeface="Arial" panose="020B0604020202020204" pitchFamily="34" charset="0"/>
              </a:rPr>
              <a:t>Polls</a:t>
            </a:r>
          </a:p>
          <a:p>
            <a:pPr marL="457200" indent="-457200">
              <a:buFont typeface="Wingdings" panose="05000000000000000000" pitchFamily="2" charset="2"/>
              <a:buChar char="ü"/>
            </a:pPr>
            <a:r>
              <a:rPr lang="en-US" sz="3200" dirty="0">
                <a:latin typeface="Tw Cen MT" panose="020B0602020104020603" pitchFamily="34" charset="0"/>
                <a:ea typeface="Tahoma" panose="020B0604030504040204" pitchFamily="34" charset="0"/>
                <a:cs typeface="Arial" panose="020B0604020202020204" pitchFamily="34" charset="0"/>
              </a:rPr>
              <a:t>A poll, in the context of network management, is the act of querying an agent (router, switch, Unix server, etc.) for some piece of information.</a:t>
            </a:r>
          </a:p>
          <a:p>
            <a:pPr marL="457200" indent="-457200">
              <a:buFont typeface="Wingdings" panose="05000000000000000000" pitchFamily="2" charset="2"/>
              <a:buChar char="ü"/>
            </a:pPr>
            <a:endParaRPr lang="en-US" sz="3200" dirty="0"/>
          </a:p>
          <a:p>
            <a:r>
              <a:rPr lang="en-US" sz="3200" b="1" dirty="0">
                <a:latin typeface="Tw Cen MT" panose="020B0602020104020603" pitchFamily="34" charset="0"/>
                <a:ea typeface="Tahoma" panose="020B0604030504040204" pitchFamily="34" charset="0"/>
                <a:cs typeface="Arial" panose="020B0604020202020204" pitchFamily="34" charset="0"/>
              </a:rPr>
              <a:t>Traps</a:t>
            </a:r>
            <a:endParaRPr lang="en-US" sz="3200" dirty="0"/>
          </a:p>
          <a:p>
            <a:pPr marL="285750" indent="-285750" algn="just">
              <a:buFont typeface="Wingdings" panose="05000000000000000000" pitchFamily="2" charset="2"/>
              <a:buChar char="ü"/>
            </a:pPr>
            <a:r>
              <a:rPr lang="en-US" sz="3200" dirty="0">
                <a:latin typeface="Tw Cen MT" panose="020B0602020104020603" pitchFamily="34" charset="0"/>
                <a:ea typeface="Tahoma" panose="020B0604030504040204" pitchFamily="34" charset="0"/>
                <a:cs typeface="Arial" panose="020B0604020202020204" pitchFamily="34" charset="0"/>
              </a:rPr>
              <a:t>A trap is a way for the agent to tell the NMS that something has happened.</a:t>
            </a:r>
          </a:p>
          <a:p>
            <a:pPr marL="285750" indent="-285750" algn="just">
              <a:buFont typeface="Wingdings" panose="05000000000000000000" pitchFamily="2" charset="2"/>
              <a:buChar char="ü"/>
            </a:pPr>
            <a:r>
              <a:rPr lang="en-US" sz="3200" dirty="0">
                <a:latin typeface="Tw Cen MT" panose="020B0602020104020603" pitchFamily="34" charset="0"/>
                <a:ea typeface="Tahoma" panose="020B0604030504040204" pitchFamily="34" charset="0"/>
                <a:cs typeface="Arial" panose="020B0604020202020204" pitchFamily="34" charset="0"/>
              </a:rPr>
              <a:t> Traps are sent asynchronously, not in response to queries from the NMS.</a:t>
            </a:r>
          </a:p>
          <a:p>
            <a:endParaRPr lang="en-US" dirty="0"/>
          </a:p>
        </p:txBody>
      </p:sp>
    </p:spTree>
    <p:extLst>
      <p:ext uri="{BB962C8B-B14F-4D97-AF65-F5344CB8AC3E}">
        <p14:creationId xmlns:p14="http://schemas.microsoft.com/office/powerpoint/2010/main" val="91544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4450" y="779672"/>
            <a:ext cx="7897091" cy="3293209"/>
          </a:xfrm>
          <a:prstGeom prst="rect">
            <a:avLst/>
          </a:prstGeom>
          <a:noFill/>
        </p:spPr>
        <p:txBody>
          <a:bodyPr wrap="square" rtlCol="0">
            <a:spAutoFit/>
          </a:bodyPr>
          <a:lstStyle/>
          <a:p>
            <a:pPr algn="ctr"/>
            <a:r>
              <a:rPr lang="en-US" sz="36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Relationship between NMS and Agent</a:t>
            </a:r>
          </a:p>
          <a:p>
            <a:endParaRPr lang="en-US" sz="2400" b="1" dirty="0">
              <a:latin typeface="Tw Cen MT" panose="020B0602020104020603" pitchFamily="34" charset="0"/>
              <a:ea typeface="Tahoma" panose="020B0604030504040204" pitchFamily="34" charset="0"/>
              <a:cs typeface="Arial" panose="020B0604020202020204" pitchFamily="34" charset="0"/>
            </a:endParaRPr>
          </a:p>
          <a:p>
            <a:r>
              <a:rPr lang="en-US" sz="2800" dirty="0">
                <a:latin typeface="Tw Cen MT" panose="020B0602020104020603" pitchFamily="34" charset="0"/>
              </a:rPr>
              <a:t>For example, when your T1 circuit to the Internet goes down, your router can send a trap to your NMS. In turn, the NMS can take some action, perhaps paging you to let you know that something has happened</a:t>
            </a:r>
          </a:p>
          <a:p>
            <a:endParaRPr lang="en-US" dirty="0">
              <a:solidFill>
                <a:schemeClr val="bg1">
                  <a:lumMod val="50000"/>
                </a:schemeClr>
              </a:solidFill>
            </a:endParaRPr>
          </a:p>
          <a:p>
            <a:endParaRPr lang="en-US" dirty="0"/>
          </a:p>
        </p:txBody>
      </p:sp>
      <p:sp>
        <p:nvSpPr>
          <p:cNvPr id="6" name="Oval 5"/>
          <p:cNvSpPr/>
          <p:nvPr/>
        </p:nvSpPr>
        <p:spPr>
          <a:xfrm>
            <a:off x="6096000" y="4431723"/>
            <a:ext cx="2930236" cy="61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7" name="Rounded Rectangle 6"/>
          <p:cNvSpPr/>
          <p:nvPr/>
        </p:nvSpPr>
        <p:spPr>
          <a:xfrm>
            <a:off x="1528135" y="4156364"/>
            <a:ext cx="2597727" cy="1163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NMS</a:t>
            </a:r>
          </a:p>
        </p:txBody>
      </p:sp>
    </p:spTree>
    <p:extLst>
      <p:ext uri="{BB962C8B-B14F-4D97-AF65-F5344CB8AC3E}">
        <p14:creationId xmlns:p14="http://schemas.microsoft.com/office/powerpoint/2010/main" val="1453409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165</TotalTime>
  <Words>1005</Words>
  <Application>Microsoft Office PowerPoint</Application>
  <PresentationFormat>Widescreen</PresentationFormat>
  <Paragraphs>193</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Algerian</vt:lpstr>
      <vt:lpstr>Arial</vt:lpstr>
      <vt:lpstr>Arial Black</vt:lpstr>
      <vt:lpstr>Arial Narrow</vt:lpstr>
      <vt:lpstr>Arial Rounded MT Bold</vt:lpstr>
      <vt:lpstr>Courier New</vt:lpstr>
      <vt:lpstr>Times New Roman</vt:lpstr>
      <vt:lpstr>Trebuchet MS</vt:lpstr>
      <vt:lpstr>Tw Cen MT</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dc:creator>
  <cp:lastModifiedBy>Nimra Nazeer</cp:lastModifiedBy>
  <cp:revision>7</cp:revision>
  <dcterms:created xsi:type="dcterms:W3CDTF">2022-01-19T08:10:18Z</dcterms:created>
  <dcterms:modified xsi:type="dcterms:W3CDTF">2022-01-19T16:23:40Z</dcterms:modified>
</cp:coreProperties>
</file>