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metadata" ContentType="application/binary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12-->
<p:presentation xmlns:r="http://schemas.openxmlformats.org/officeDocument/2006/relationships" xmlns:a="http://schemas.openxmlformats.org/drawingml/2006/main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5143500" type="screen16x9"/>
  <p:notesSz cx="6858000" cy="9144000"/>
  <p:custDataLst>
    <p:tags r:id="rId33"/>
  </p:custDataLst>
  <p:defaultText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gXXc/WPJtXYE2tBicnQlsODJ7M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notesMaster" Target="notesMasters/notesMaster1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slide" Target="slides/slide21.xml" /><Relationship Id="rId24" Type="http://schemas.openxmlformats.org/officeDocument/2006/relationships/slide" Target="slides/slide22.xml" /><Relationship Id="rId25" Type="http://schemas.openxmlformats.org/officeDocument/2006/relationships/slide" Target="slides/slide23.xml" /><Relationship Id="rId26" Type="http://schemas.openxmlformats.org/officeDocument/2006/relationships/slide" Target="slides/slide24.xml" /><Relationship Id="rId27" Type="http://schemas.openxmlformats.org/officeDocument/2006/relationships/slide" Target="slides/slide25.xml" /><Relationship Id="rId28" Type="http://schemas.openxmlformats.org/officeDocument/2006/relationships/slide" Target="slides/slide26.xml" /><Relationship Id="rId29" Type="http://schemas.openxmlformats.org/officeDocument/2006/relationships/slide" Target="slides/slide27.xml" /><Relationship Id="rId3" Type="http://schemas.openxmlformats.org/officeDocument/2006/relationships/slide" Target="slides/slide1.xml" /><Relationship Id="rId30" Type="http://schemas.openxmlformats.org/officeDocument/2006/relationships/slide" Target="slides/slide28.xml" /><Relationship Id="rId31" Type="http://schemas.openxmlformats.org/officeDocument/2006/relationships/slide" Target="slides/slide29.xml" /><Relationship Id="rId32" Type="http://schemas.openxmlformats.org/officeDocument/2006/relationships/slide" Target="slides/slide30.xml" /><Relationship Id="rId33" Type="http://schemas.openxmlformats.org/officeDocument/2006/relationships/tags" Target="tags/tag1.xml" /><Relationship Id="rId34" Type="http://schemas.openxmlformats.org/officeDocument/2006/relationships/presProps" Target="presProps.xml" /><Relationship Id="rId35" Type="http://schemas.openxmlformats.org/officeDocument/2006/relationships/viewProps" Target="viewProps.xml" /><Relationship Id="rId36" Type="http://customschemas.google.com/relationships/presentationmetadata" Target="metadata" /><Relationship Id="rId37" Type="http://schemas.openxmlformats.org/officeDocument/2006/relationships/theme" Target="theme/theme1.xml" /><Relationship Id="rId38" Type="http://schemas.openxmlformats.org/officeDocument/2006/relationships/tableStyles" Target="tableStyles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1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0.xml" /><Relationship Id="rId2" Type="http://schemas.openxmlformats.org/officeDocument/2006/relationships/notesMaster" Target="../notesMasters/notesMaster1.xml" /></Relationships>
</file>

<file path=ppt/notesSlides/_rels/notesSlide1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1.xml" /><Relationship Id="rId2" Type="http://schemas.openxmlformats.org/officeDocument/2006/relationships/notesMaster" Target="../notesMasters/notesMaster1.xml" /></Relationships>
</file>

<file path=ppt/notesSlides/_rels/notesSlide1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2.xml" /><Relationship Id="rId2" Type="http://schemas.openxmlformats.org/officeDocument/2006/relationships/notesMaster" Target="../notesMasters/notesMaster1.xml" /></Relationships>
</file>

<file path=ppt/notesSlides/_rels/notesSlide1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3.xml" /><Relationship Id="rId2" Type="http://schemas.openxmlformats.org/officeDocument/2006/relationships/notesMaster" Target="../notesMasters/notesMaster1.xml" /></Relationships>
</file>

<file path=ppt/notesSlides/_rels/notesSlide1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4.xml" /><Relationship Id="rId2" Type="http://schemas.openxmlformats.org/officeDocument/2006/relationships/notesMaster" Target="../notesMasters/notesMaster1.xml" /></Relationships>
</file>

<file path=ppt/notesSlides/_rels/notesSlide1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5.xml" /><Relationship Id="rId2" Type="http://schemas.openxmlformats.org/officeDocument/2006/relationships/notesMaster" Target="../notesMasters/notesMaster1.xml" /></Relationships>
</file>

<file path=ppt/notesSlides/_rels/notesSlide1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6.xml" /><Relationship Id="rId2" Type="http://schemas.openxmlformats.org/officeDocument/2006/relationships/notesMaster" Target="../notesMasters/notesMaster1.xml" /></Relationships>
</file>

<file path=ppt/notesSlides/_rels/notesSlide1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7.xml" /><Relationship Id="rId2" Type="http://schemas.openxmlformats.org/officeDocument/2006/relationships/notesMaster" Target="../notesMasters/notesMaster1.xml" /></Relationships>
</file>

<file path=ppt/notesSlides/_rels/notesSlide1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8.xml" /><Relationship Id="rId2" Type="http://schemas.openxmlformats.org/officeDocument/2006/relationships/notesMaster" Target="../notesMasters/notesMaster1.xml" /></Relationships>
</file>

<file path=ppt/notesSlides/_rels/notesSlide1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9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_rels/notesSlide2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0.xml" /><Relationship Id="rId2" Type="http://schemas.openxmlformats.org/officeDocument/2006/relationships/notesMaster" Target="../notesMasters/notesMaster1.xml" /></Relationships>
</file>

<file path=ppt/notesSlides/_rels/notesSlide2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1.xml" /><Relationship Id="rId2" Type="http://schemas.openxmlformats.org/officeDocument/2006/relationships/notesMaster" Target="../notesMasters/notesMaster1.xml" /></Relationships>
</file>

<file path=ppt/notesSlides/_rels/notesSlide2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2.xml" /><Relationship Id="rId2" Type="http://schemas.openxmlformats.org/officeDocument/2006/relationships/notesMaster" Target="../notesMasters/notesMaster1.xml" /></Relationships>
</file>

<file path=ppt/notesSlides/_rels/notesSlide2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3.xml" /><Relationship Id="rId2" Type="http://schemas.openxmlformats.org/officeDocument/2006/relationships/notesMaster" Target="../notesMasters/notesMaster1.xml" /></Relationships>
</file>

<file path=ppt/notesSlides/_rels/notesSlide2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4.xml" /><Relationship Id="rId2" Type="http://schemas.openxmlformats.org/officeDocument/2006/relationships/notesMaster" Target="../notesMasters/notesMaster1.xml" /></Relationships>
</file>

<file path=ppt/notesSlides/_rels/notesSlide2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5.xml" /><Relationship Id="rId2" Type="http://schemas.openxmlformats.org/officeDocument/2006/relationships/notesMaster" Target="../notesMasters/notesMaster1.xml" /></Relationships>
</file>

<file path=ppt/notesSlides/_rels/notesSlide2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6.xml" /><Relationship Id="rId2" Type="http://schemas.openxmlformats.org/officeDocument/2006/relationships/notesMaster" Target="../notesMasters/notesMaster1.xml" /></Relationships>
</file>

<file path=ppt/notesSlides/_rels/notesSlide2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7.xml" /><Relationship Id="rId2" Type="http://schemas.openxmlformats.org/officeDocument/2006/relationships/notesMaster" Target="../notesMasters/notesMaster1.xml" /></Relationships>
</file>

<file path=ppt/notesSlides/_rels/notesSlide2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8.xml" /><Relationship Id="rId2" Type="http://schemas.openxmlformats.org/officeDocument/2006/relationships/notesMaster" Target="../notesMasters/notesMaster1.xml" /></Relationships>
</file>

<file path=ppt/notesSlides/_rels/notesSlide2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9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_rels/notesSlide3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0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Relationship Id="rId2" Type="http://schemas.openxmlformats.org/officeDocument/2006/relationships/notesMaster" Target="../notesMasters/notesMaster1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Relationship Id="rId2" Type="http://schemas.openxmlformats.org/officeDocument/2006/relationships/notesMaster" Target="../notesMasters/notesMaster1.xml" /></Relationships>
</file>

<file path=ppt/notesSlides/_rels/notesSlide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9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</a:xfrm>
      </p:grpSpPr>
      <p:sp>
        <p:nvSpPr>
          <p:cNvPr id="115" name="Google Shape;115;g26debbecbc0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6debbecbc0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</a:xfrm>
      </p:grpSpPr>
      <p:sp>
        <p:nvSpPr>
          <p:cNvPr id="122" name="Google Shape;122;g2762d78d48a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2762d78d48a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</a:xfrm>
      </p:grpSpPr>
      <p:sp>
        <p:nvSpPr>
          <p:cNvPr id="130" name="Google Shape;130;g2791db8aec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2791db8aec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</a:xfrm>
      </p:grpSpPr>
      <p:sp>
        <p:nvSpPr>
          <p:cNvPr id="138" name="Google Shape;138;g2791db8aec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2791db8aec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</a:xfrm>
      </p:grpSpPr>
      <p:sp>
        <p:nvSpPr>
          <p:cNvPr id="145" name="Google Shape;145;g2791db8aecc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791db8aecc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</a:xfrm>
      </p:grpSpPr>
      <p:sp>
        <p:nvSpPr>
          <p:cNvPr id="152" name="Google Shape;152;g2791db8aec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2791db8aec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</a:xfrm>
      </p:grpSpPr>
      <p:sp>
        <p:nvSpPr>
          <p:cNvPr id="160" name="Google Shape;160;g2791db8aec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2791db8aec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</a:xfrm>
      </p:grpSpPr>
      <p:sp>
        <p:nvSpPr>
          <p:cNvPr id="168" name="Google Shape;168;g2791db8aec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791db8aec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</a:xfrm>
      </p:grpSpPr>
      <p:sp>
        <p:nvSpPr>
          <p:cNvPr id="175" name="Google Shape;175;g2791db8aec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791db8aec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</a:xfrm>
      </p:grpSpPr>
      <p:sp>
        <p:nvSpPr>
          <p:cNvPr id="182" name="Google Shape;182;g2791db8aec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791db8aec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</a:xfrm>
      </p:grpSpPr>
      <p:sp>
        <p:nvSpPr>
          <p:cNvPr id="59" name="Google Shape;59;g1e5271de8a0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1e5271de8a0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</a:xfrm>
      </p:grpSpPr>
      <p:sp>
        <p:nvSpPr>
          <p:cNvPr id="189" name="Google Shape;189;g2791db8aecc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791db8aecc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</a:xfrm>
      </p:grpSpPr>
      <p:sp>
        <p:nvSpPr>
          <p:cNvPr id="197" name="Google Shape;197;g2791db8aecc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791db8aecc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</a:xfrm>
      </p:grpSpPr>
      <p:sp>
        <p:nvSpPr>
          <p:cNvPr id="205" name="Google Shape;205;g2791db8aecc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791db8aecc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</a:xfrm>
      </p:grpSpPr>
      <p:sp>
        <p:nvSpPr>
          <p:cNvPr id="212" name="Google Shape;212;g2791db8aecc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791db8aecc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</a:xfrm>
      </p:grpSpPr>
      <p:sp>
        <p:nvSpPr>
          <p:cNvPr id="219" name="Google Shape;219;g2791db8aecc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791db8aecc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</a:xfrm>
      </p:grpSpPr>
      <p:sp>
        <p:nvSpPr>
          <p:cNvPr id="225" name="Google Shape;225;g2791db8aecc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791db8aecc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</a:xfrm>
      </p:grpSpPr>
      <p:sp>
        <p:nvSpPr>
          <p:cNvPr id="232" name="Google Shape;232;g2791db8aecc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791db8aecc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</a:xfrm>
      </p:grpSpPr>
      <p:sp>
        <p:nvSpPr>
          <p:cNvPr id="239" name="Google Shape;239;g2791db8aecc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791db8aecc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</a:xfrm>
      </p:grpSpPr>
      <p:sp>
        <p:nvSpPr>
          <p:cNvPr id="246" name="Google Shape;246;g2791db8aec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2791db8aec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</a:xfrm>
      </p:grpSpPr>
      <p:sp>
        <p:nvSpPr>
          <p:cNvPr id="254" name="Google Shape;254;g2762d78d48a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2762d78d48a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</a:xfrm>
      </p:grpSpPr>
      <p:sp>
        <p:nvSpPr>
          <p:cNvPr id="66" name="Google Shape;66;g25fee922ceb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g25fee922ceb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</a:xfrm>
      </p:grpSpPr>
      <p:sp>
        <p:nvSpPr>
          <p:cNvPr id="262" name="Google Shape;262;g2791db8aecc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791db8aecc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</a:xfrm>
      </p:grpSpPr>
      <p:sp>
        <p:nvSpPr>
          <p:cNvPr id="73" name="Google Shape;73;g2791db8aec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2791db8aec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</a:xfrm>
      </p:grpSpPr>
      <p:sp>
        <p:nvSpPr>
          <p:cNvPr id="80" name="Google Shape;80;g2791db8aecc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791db8aecc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</a:xfrm>
      </p:grpSpPr>
      <p:sp>
        <p:nvSpPr>
          <p:cNvPr id="87" name="Google Shape;87;g2791db8aecc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91db8aecc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</a:xfrm>
      </p:grpSpPr>
      <p:sp>
        <p:nvSpPr>
          <p:cNvPr id="94" name="Google Shape;94;g2791db8aecc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91db8aecc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</a:xfrm>
      </p:grpSpPr>
      <p:sp>
        <p:nvSpPr>
          <p:cNvPr id="101" name="Google Shape;101;g2791db8aec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91db8aecc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</a:xfrm>
      </p:grpSpPr>
      <p:sp>
        <p:nvSpPr>
          <p:cNvPr id="108" name="Google Shape;108;g2791db8aec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91db8aecc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</a:xfrm>
      </p:grpSpPr>
      <p:sp>
        <p:nvSpPr>
          <p:cNvPr id="10" name="Google Shape;10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"/>
              <a:t>0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</a:xfrm>
      </p:grpSpPr>
      <p:sp>
        <p:nvSpPr>
          <p:cNvPr id="14" name="Google Shape;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body" idx="1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4327"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ts val="1665"/>
              <a:buChar char="●"/>
              <a:defRPr/>
            </a:lvl1pPr>
            <a:lvl2pPr marL="914400" lvl="1" indent="-310832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95"/>
              <a:buChar char="○"/>
              <a:defRPr/>
            </a:lvl2pPr>
            <a:lvl3pPr marL="1371600" lvl="2" indent="-310832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95"/>
              <a:buChar char="■"/>
              <a:defRPr/>
            </a:lvl3pPr>
            <a:lvl4pPr marL="1828800" lvl="3" indent="-310832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95"/>
              <a:buChar char="●"/>
              <a:defRPr/>
            </a:lvl4pPr>
            <a:lvl5pPr marL="2286000" lvl="4" indent="-310832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95"/>
              <a:buChar char="○"/>
              <a:defRPr/>
            </a:lvl5pPr>
            <a:lvl6pPr marL="2743200" lvl="5" indent="-310832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95"/>
              <a:buChar char="■"/>
              <a:defRPr/>
            </a:lvl6pPr>
            <a:lvl7pPr marL="3200400" lvl="6" indent="-310832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95"/>
              <a:buChar char="●"/>
              <a:defRPr/>
            </a:lvl7pPr>
            <a:lvl8pPr marL="3657600" lvl="7" indent="-310832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95"/>
              <a:buChar char="○"/>
              <a:defRPr/>
            </a:lvl8pPr>
            <a:lvl9pPr marL="4114800" lvl="8" indent="-310832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95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"/>
              <a:t>0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</a:xfrm>
      </p:grpSpPr>
      <p:sp>
        <p:nvSpPr>
          <p:cNvPr id="18" name="Google Shape;18;p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"/>
              <a:t>0</a:t>
            </a:fld>
            <a:endParaRPr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"/>
              <a:t>0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/>
  <p:timing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jpeg" /><Relationship Id="rId4" Type="http://schemas.openxmlformats.org/officeDocument/2006/relationships/image" Target="../media/image2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7.jpe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8.jpe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9.jpe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9.jpe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0.jpe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10.jpe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10.jpe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24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11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12.pn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13.jpeg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14.jpe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3.jpe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4.jpe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5.jpe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6.jpe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ct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b="1"/>
              <a:t>Hope to Skills</a:t>
            </a:r>
            <a:endParaRPr sz="4800"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Lecture# </a:t>
            </a:r>
            <a:r>
              <a:rPr lang="en" sz="1779" smtClean="0">
                <a:solidFill>
                  <a:schemeClr val="dk1"/>
                </a:solidFill>
              </a:rPr>
              <a:t>26</a:t>
            </a:r>
            <a:endParaRPr sz="1779">
              <a:solidFill>
                <a:schemeClr val="dk1"/>
              </a:solidFill>
            </a:endParaRPr>
          </a:p>
          <a:p>
            <a:pPr marL="2743200" lvl="0" indent="0" algn="l" rtl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</a:pPr>
            <a:endParaRPr sz="1779">
              <a:solidFill>
                <a:schemeClr val="dk1"/>
              </a:solidFill>
            </a:endParaRPr>
          </a:p>
          <a:p>
            <a:pPr marL="2743200" lvl="0" indent="0" algn="l" rtl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Irfan Malik, Dr. Sheraz Naseer </a:t>
            </a:r>
            <a:endParaRPr sz="1779">
              <a:solidFill>
                <a:schemeClr val="dk1"/>
              </a:solidFill>
            </a:endParaRPr>
          </a:p>
        </p:txBody>
      </p:sp>
      <p:pic>
        <p:nvPicPr>
          <p:cNvPr id="56" name="Google Shape;5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25" y="4478925"/>
            <a:ext cx="2021288" cy="4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>
          <a:blip r:embed="rId4">
            <a:alphaModFix/>
          </a:blip>
          <a:srcRect t="22327" b="20051"/>
          <a:stretch>
            <a:fillRect/>
          </a:stretch>
        </p:blipFill>
        <p:spPr>
          <a:xfrm>
            <a:off x="7425675" y="4263525"/>
            <a:ext cx="1598825" cy="8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</a:xfrm>
      </p:grpSpPr>
      <p:sp>
        <p:nvSpPr>
          <p:cNvPr id="118" name="Google Shape;118;g26debbecbc0_2_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990"/>
              <a:buNone/>
            </a:pPr>
            <a:r>
              <a:rPr lang="en" sz="3020" b="1"/>
              <a:t>What Are Autoencoders?</a:t>
            </a:r>
            <a:endParaRPr sz="3020" b="1"/>
          </a:p>
        </p:txBody>
      </p:sp>
      <p:sp>
        <p:nvSpPr>
          <p:cNvPr id="119" name="Google Shape;119;g26debbecbc0_2_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20" name="Google Shape;120;g26debbecbc0_2_77"/>
          <p:cNvSpPr txBox="1">
            <a:spLocks noGrp="1"/>
          </p:cNvSpPr>
          <p:nvPr>
            <p:ph type="body" idx="1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A type of neural network designed for </a:t>
            </a:r>
            <a:r>
              <a:rPr lang="en" b="1">
                <a:solidFill>
                  <a:srgbClr val="CC0000"/>
                </a:solidFill>
              </a:rPr>
              <a:t>dimensionality reduction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 b="1">
                <a:solidFill>
                  <a:srgbClr val="CC0000"/>
                </a:solidFill>
              </a:rPr>
              <a:t>feature learning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en" b="1">
                <a:solidFill>
                  <a:schemeClr val="dk1"/>
                </a:solidFill>
              </a:rPr>
              <a:t>Primary goal:</a:t>
            </a:r>
            <a:r>
              <a:rPr lang="en">
                <a:solidFill>
                  <a:schemeClr val="dk1"/>
                </a:solidFill>
              </a:rPr>
              <a:t> To encode data into a </a:t>
            </a:r>
            <a:r>
              <a:rPr lang="en" b="1">
                <a:solidFill>
                  <a:srgbClr val="CC0000"/>
                </a:solidFill>
              </a:rPr>
              <a:t>compact representation</a:t>
            </a:r>
            <a:r>
              <a:rPr lang="en">
                <a:solidFill>
                  <a:schemeClr val="dk1"/>
                </a:solidFill>
              </a:rPr>
              <a:t> and then decode it for </a:t>
            </a:r>
            <a:r>
              <a:rPr lang="en" b="1">
                <a:solidFill>
                  <a:srgbClr val="CC0000"/>
                </a:solidFill>
              </a:rPr>
              <a:t>reconstruction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</a:xfrm>
      </p:grpSpPr>
      <p:sp>
        <p:nvSpPr>
          <p:cNvPr id="125" name="Google Shape;125;g2762d78d48a_1_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990"/>
              <a:buNone/>
            </a:pPr>
            <a:r>
              <a:rPr lang="en" sz="3020" b="1"/>
              <a:t>Anatomy of an Autoencoder</a:t>
            </a:r>
            <a:endParaRPr sz="3020" b="1"/>
          </a:p>
        </p:txBody>
      </p:sp>
      <p:sp>
        <p:nvSpPr>
          <p:cNvPr id="126" name="Google Shape;126;g2762d78d48a_1_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27" name="Google Shape;127;g2762d78d48a_1_54"/>
          <p:cNvSpPr txBox="1">
            <a:spLocks noGrp="1"/>
          </p:cNvSpPr>
          <p:nvPr>
            <p:ph type="body" idx="1"/>
          </p:nvPr>
        </p:nvSpPr>
        <p:spPr>
          <a:xfrm>
            <a:off x="311700" y="113222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en" b="1">
                <a:solidFill>
                  <a:schemeClr val="dk1"/>
                </a:solidFill>
              </a:rPr>
              <a:t>Components:</a:t>
            </a:r>
            <a:r>
              <a:rPr lang="en">
                <a:solidFill>
                  <a:schemeClr val="dk1"/>
                </a:solidFill>
              </a:rPr>
              <a:t> Encoder, Bottleneck/Hidden Layer, Decoder.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28" name="Google Shape;128;g2762d78d48a_1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025" y="1676138"/>
            <a:ext cx="571500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</a:xfrm>
      </p:grpSpPr>
      <p:sp>
        <p:nvSpPr>
          <p:cNvPr id="133" name="Google Shape;133;g2791db8aecc_0_2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990"/>
              <a:buNone/>
            </a:pPr>
            <a:r>
              <a:rPr lang="en" sz="3020" b="1"/>
              <a:t>Anatomy of an Autoencoder</a:t>
            </a:r>
            <a:endParaRPr sz="3020" b="1"/>
          </a:p>
        </p:txBody>
      </p:sp>
      <p:sp>
        <p:nvSpPr>
          <p:cNvPr id="134" name="Google Shape;134;g2791db8aecc_0_2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35" name="Google Shape;135;g2791db8aecc_0_220"/>
          <p:cNvSpPr txBox="1">
            <a:spLocks noGrp="1"/>
          </p:cNvSpPr>
          <p:nvPr>
            <p:ph type="body" idx="1"/>
          </p:nvPr>
        </p:nvSpPr>
        <p:spPr>
          <a:xfrm>
            <a:off x="311700" y="113222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en" b="1">
                <a:solidFill>
                  <a:schemeClr val="dk1"/>
                </a:solidFill>
              </a:rPr>
              <a:t>Components:</a:t>
            </a:r>
            <a:r>
              <a:rPr lang="en">
                <a:solidFill>
                  <a:schemeClr val="dk1"/>
                </a:solidFill>
              </a:rPr>
              <a:t> Encoder, Bottleneck/Hidden Layer, Decoder.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36" name="Google Shape;136;g2791db8aecc_0_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588" y="2048550"/>
            <a:ext cx="6943275" cy="25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</a:xfrm>
      </p:grpSpPr>
      <p:sp>
        <p:nvSpPr>
          <p:cNvPr id="141" name="Google Shape;141;g2791db8aecc_0_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990"/>
              <a:buNone/>
            </a:pPr>
            <a:r>
              <a:rPr lang="en" sz="3020" b="1"/>
              <a:t>Encoder</a:t>
            </a:r>
            <a:endParaRPr sz="3020" b="1"/>
          </a:p>
        </p:txBody>
      </p:sp>
      <p:sp>
        <p:nvSpPr>
          <p:cNvPr id="142" name="Google Shape;142;g2791db8aecc_0_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43" name="Google Shape;143;g2791db8aecc_0_27"/>
          <p:cNvSpPr txBox="1">
            <a:spLocks noGrp="1"/>
          </p:cNvSpPr>
          <p:nvPr>
            <p:ph type="body" idx="1"/>
          </p:nvPr>
        </p:nvSpPr>
        <p:spPr>
          <a:xfrm>
            <a:off x="311700" y="113222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encoder is like a </a:t>
            </a:r>
            <a:r>
              <a:rPr lang="en" b="1">
                <a:solidFill>
                  <a:srgbClr val="CC0000"/>
                </a:solidFill>
              </a:rPr>
              <a:t>detective</a:t>
            </a:r>
            <a:r>
              <a:rPr lang="en">
                <a:solidFill>
                  <a:schemeClr val="dk1"/>
                </a:solidFill>
              </a:rPr>
              <a:t> that learns to capture the most </a:t>
            </a:r>
            <a:r>
              <a:rPr lang="en" b="1">
                <a:solidFill>
                  <a:srgbClr val="CC0000"/>
                </a:solidFill>
              </a:rPr>
              <a:t>important features</a:t>
            </a:r>
            <a:r>
              <a:rPr lang="en">
                <a:solidFill>
                  <a:schemeClr val="dk1"/>
                </a:solidFill>
              </a:rPr>
              <a:t> of an image or data.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It's the first part of the autoencoder and responsible for compressing the input data.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</a:xfrm>
      </p:grpSpPr>
      <p:sp>
        <p:nvSpPr>
          <p:cNvPr id="148" name="Google Shape;148;g2791db8aecc_0_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SzPts val="990"/>
              <a:buNone/>
            </a:pPr>
            <a:r>
              <a:rPr lang="en" sz="3020" b="1"/>
              <a:t>How Does the Encoder Work?</a:t>
            </a:r>
            <a:endParaRPr sz="3020" b="1"/>
          </a:p>
        </p:txBody>
      </p:sp>
      <p:sp>
        <p:nvSpPr>
          <p:cNvPr id="149" name="Google Shape;149;g2791db8aecc_0_56"/>
          <p:cNvSpPr txBox="1">
            <a:spLocks noGrp="1"/>
          </p:cNvSpPr>
          <p:nvPr>
            <p:ph type="body" idx="1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Imagine an encoder as a </a:t>
            </a:r>
            <a:r>
              <a:rPr lang="en" b="1">
                <a:solidFill>
                  <a:srgbClr val="CC0000"/>
                </a:solidFill>
              </a:rPr>
              <a:t>funnel that squeezes </a:t>
            </a:r>
            <a:r>
              <a:rPr lang="en">
                <a:solidFill>
                  <a:schemeClr val="dk1"/>
                </a:solidFill>
              </a:rPr>
              <a:t>a big picture into a smaller </a:t>
            </a:r>
            <a:r>
              <a:rPr lang="en" b="1">
                <a:solidFill>
                  <a:srgbClr val="CC0000"/>
                </a:solidFill>
              </a:rPr>
              <a:t>representation.</a:t>
            </a:r>
            <a:endParaRPr b="1">
              <a:solidFill>
                <a:srgbClr val="CC0000"/>
              </a:solidFill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It transforms the input data (e.g., an image) into a compact form called the latent space or </a:t>
            </a:r>
            <a:r>
              <a:rPr lang="en" b="1">
                <a:solidFill>
                  <a:srgbClr val="CC0000"/>
                </a:solidFill>
              </a:rPr>
              <a:t>encoding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0" name="Google Shape;150;g2791db8aecc_0_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</a:xfrm>
      </p:grpSpPr>
      <p:sp>
        <p:nvSpPr>
          <p:cNvPr id="155" name="Google Shape;155;g2791db8aecc_0_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990"/>
              <a:buNone/>
            </a:pPr>
            <a:r>
              <a:rPr lang="en" sz="3020" b="1"/>
              <a:t>Encoding Process</a:t>
            </a:r>
            <a:endParaRPr sz="3020" b="1"/>
          </a:p>
        </p:txBody>
      </p:sp>
      <p:sp>
        <p:nvSpPr>
          <p:cNvPr id="156" name="Google Shape;156;g2791db8aecc_0_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57" name="Google Shape;157;g2791db8aecc_0_34"/>
          <p:cNvSpPr txBox="1">
            <a:spLocks noGrp="1"/>
          </p:cNvSpPr>
          <p:nvPr>
            <p:ph type="body" idx="1"/>
          </p:nvPr>
        </p:nvSpPr>
        <p:spPr>
          <a:xfrm>
            <a:off x="311700" y="113222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Step 1:</a:t>
            </a:r>
            <a:r>
              <a:rPr lang="en">
                <a:solidFill>
                  <a:schemeClr val="dk1"/>
                </a:solidFill>
              </a:rPr>
              <a:t> The input data, such as an image, is fed into the encoder.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Step 2: </a:t>
            </a:r>
            <a:r>
              <a:rPr lang="en">
                <a:solidFill>
                  <a:schemeClr val="dk1"/>
                </a:solidFill>
              </a:rPr>
              <a:t>The encoder consists of layers of neurons that learn patterns and features in the data.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Step 3:</a:t>
            </a:r>
            <a:r>
              <a:rPr lang="en">
                <a:solidFill>
                  <a:schemeClr val="dk1"/>
                </a:solidFill>
              </a:rPr>
              <a:t> These patterns are combined and transformed into a compact representation in the latent space.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58" name="Google Shape;158;g2791db8aecc_0_34"/>
          <p:cNvPicPr preferRelativeResize="0"/>
          <p:nvPr/>
        </p:nvPicPr>
        <p:blipFill>
          <a:blip r:embed="rId3">
            <a:alphaModFix/>
          </a:blip>
          <a:srcRect l="1860" t="14456" r="44210" b="5273"/>
          <a:stretch>
            <a:fillRect/>
          </a:stretch>
        </p:blipFill>
        <p:spPr>
          <a:xfrm>
            <a:off x="3980325" y="2571750"/>
            <a:ext cx="4761649" cy="25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</a:xfrm>
      </p:grpSpPr>
      <p:sp>
        <p:nvSpPr>
          <p:cNvPr id="163" name="Google Shape;163;g2791db8aecc_0_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990"/>
              <a:buNone/>
            </a:pPr>
            <a:r>
              <a:rPr lang="en" sz="3020" b="1"/>
              <a:t>Why is it Important?</a:t>
            </a:r>
            <a:endParaRPr sz="3020" b="1"/>
          </a:p>
        </p:txBody>
      </p:sp>
      <p:sp>
        <p:nvSpPr>
          <p:cNvPr id="164" name="Google Shape;164;g2791db8aecc_0_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65" name="Google Shape;165;g2791db8aecc_0_41"/>
          <p:cNvSpPr txBox="1">
            <a:spLocks noGrp="1"/>
          </p:cNvSpPr>
          <p:nvPr>
            <p:ph type="body" idx="1"/>
          </p:nvPr>
        </p:nvSpPr>
        <p:spPr>
          <a:xfrm>
            <a:off x="311700" y="113222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Data Compression:</a:t>
            </a:r>
            <a:r>
              <a:rPr lang="en">
                <a:solidFill>
                  <a:schemeClr val="dk1"/>
                </a:solidFill>
              </a:rPr>
              <a:t> The encoding is much smaller than the original data, making it efficient to store and transmit.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Feature Extraction:</a:t>
            </a:r>
            <a:r>
              <a:rPr lang="en">
                <a:solidFill>
                  <a:schemeClr val="dk1"/>
                </a:solidFill>
              </a:rPr>
              <a:t> The encoder learns to extract valuable information, which can be used for various tasks.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66" name="Google Shape;166;g2791db8aecc_0_41"/>
          <p:cNvPicPr preferRelativeResize="0"/>
          <p:nvPr/>
        </p:nvPicPr>
        <p:blipFill>
          <a:blip r:embed="rId3">
            <a:alphaModFix/>
          </a:blip>
          <a:srcRect l="1860" t="14456" r="44210" b="5273"/>
          <a:stretch>
            <a:fillRect/>
          </a:stretch>
        </p:blipFill>
        <p:spPr>
          <a:xfrm>
            <a:off x="2944600" y="2414525"/>
            <a:ext cx="4761649" cy="25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</a:xfrm>
      </p:grpSpPr>
      <p:sp>
        <p:nvSpPr>
          <p:cNvPr id="171" name="Google Shape;171;g2791db8aecc_0_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SzPts val="990"/>
              <a:buNone/>
            </a:pPr>
            <a:r>
              <a:rPr lang="en" sz="3020" b="1"/>
              <a:t>What is a Decoder?</a:t>
            </a:r>
            <a:endParaRPr sz="3020" b="1"/>
          </a:p>
        </p:txBody>
      </p:sp>
      <p:sp>
        <p:nvSpPr>
          <p:cNvPr id="172" name="Google Shape;172;g2791db8aecc_0_72"/>
          <p:cNvSpPr txBox="1">
            <a:spLocks noGrp="1"/>
          </p:cNvSpPr>
          <p:nvPr>
            <p:ph type="body" idx="1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decoder is like an </a:t>
            </a:r>
            <a:r>
              <a:rPr lang="en" b="1">
                <a:solidFill>
                  <a:srgbClr val="CC0000"/>
                </a:solidFill>
              </a:rPr>
              <a:t>artist </a:t>
            </a:r>
            <a:r>
              <a:rPr lang="en">
                <a:solidFill>
                  <a:schemeClr val="dk1"/>
                </a:solidFill>
              </a:rPr>
              <a:t>that takes the compact representation (</a:t>
            </a:r>
            <a:r>
              <a:rPr lang="en" b="1">
                <a:solidFill>
                  <a:srgbClr val="CC0000"/>
                </a:solidFill>
              </a:rPr>
              <a:t>encoding</a:t>
            </a:r>
            <a:r>
              <a:rPr lang="en">
                <a:solidFill>
                  <a:schemeClr val="dk1"/>
                </a:solidFill>
              </a:rPr>
              <a:t>) from the encoder and </a:t>
            </a:r>
            <a:r>
              <a:rPr lang="en" b="1">
                <a:solidFill>
                  <a:srgbClr val="CC0000"/>
                </a:solidFill>
              </a:rPr>
              <a:t>recreates</a:t>
            </a:r>
            <a:r>
              <a:rPr lang="en">
                <a:solidFill>
                  <a:schemeClr val="dk1"/>
                </a:solidFill>
              </a:rPr>
              <a:t> the </a:t>
            </a:r>
            <a:r>
              <a:rPr lang="en" b="1">
                <a:solidFill>
                  <a:srgbClr val="CC0000"/>
                </a:solidFill>
              </a:rPr>
              <a:t>original data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It's the second part of the autoencoder and responsible for generating output from the encoding.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3" name="Google Shape;173;g2791db8aecc_0_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</a:xfrm>
      </p:grpSpPr>
      <p:sp>
        <p:nvSpPr>
          <p:cNvPr id="178" name="Google Shape;178;g2791db8aecc_0_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SzPts val="990"/>
              <a:buNone/>
            </a:pPr>
            <a:r>
              <a:rPr lang="en" sz="3020" b="1"/>
              <a:t> How Does the Decoder Work?</a:t>
            </a:r>
            <a:endParaRPr sz="3020" b="1"/>
          </a:p>
        </p:txBody>
      </p:sp>
      <p:sp>
        <p:nvSpPr>
          <p:cNvPr id="179" name="Google Shape;179;g2791db8aecc_0_80"/>
          <p:cNvSpPr txBox="1">
            <a:spLocks noGrp="1"/>
          </p:cNvSpPr>
          <p:nvPr>
            <p:ph type="body" idx="1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Imagine a </a:t>
            </a:r>
            <a:r>
              <a:rPr lang="en" b="1">
                <a:solidFill>
                  <a:srgbClr val="CC0000"/>
                </a:solidFill>
              </a:rPr>
              <a:t>decoder</a:t>
            </a:r>
            <a:r>
              <a:rPr lang="en">
                <a:solidFill>
                  <a:schemeClr val="dk1"/>
                </a:solidFill>
              </a:rPr>
              <a:t> as a </a:t>
            </a:r>
            <a:r>
              <a:rPr lang="en" b="1">
                <a:solidFill>
                  <a:srgbClr val="CC0000"/>
                </a:solidFill>
              </a:rPr>
              <a:t>reverse funnel</a:t>
            </a:r>
            <a:r>
              <a:rPr lang="en">
                <a:solidFill>
                  <a:schemeClr val="dk1"/>
                </a:solidFill>
              </a:rPr>
              <a:t> that </a:t>
            </a:r>
            <a:r>
              <a:rPr lang="en" b="1">
                <a:solidFill>
                  <a:srgbClr val="CC0000"/>
                </a:solidFill>
              </a:rPr>
              <a:t>expands</a:t>
            </a:r>
            <a:r>
              <a:rPr lang="en">
                <a:solidFill>
                  <a:schemeClr val="dk1"/>
                </a:solidFill>
              </a:rPr>
              <a:t> the compact representation back into a </a:t>
            </a:r>
            <a:r>
              <a:rPr lang="en" b="1">
                <a:solidFill>
                  <a:srgbClr val="CC0000"/>
                </a:solidFill>
              </a:rPr>
              <a:t>full image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lang="en" b="1">
                <a:solidFill>
                  <a:srgbClr val="CC0000"/>
                </a:solidFill>
              </a:rPr>
              <a:t>data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It transforms the encoding from the </a:t>
            </a:r>
            <a:r>
              <a:rPr lang="en" b="1">
                <a:solidFill>
                  <a:srgbClr val="CC0000"/>
                </a:solidFill>
              </a:rPr>
              <a:t>latent space</a:t>
            </a:r>
            <a:r>
              <a:rPr lang="en">
                <a:solidFill>
                  <a:schemeClr val="dk1"/>
                </a:solidFill>
              </a:rPr>
              <a:t> back into a </a:t>
            </a:r>
            <a:r>
              <a:rPr lang="en" b="1">
                <a:solidFill>
                  <a:srgbClr val="CC0000"/>
                </a:solidFill>
              </a:rPr>
              <a:t>reconstructed output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0" name="Google Shape;180;g2791db8aecc_0_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</a:xfrm>
      </p:grpSpPr>
      <p:sp>
        <p:nvSpPr>
          <p:cNvPr id="185" name="Google Shape;185;g2791db8aecc_0_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SzPts val="990"/>
              <a:buNone/>
            </a:pPr>
            <a:r>
              <a:rPr lang="en" sz="3020" b="1"/>
              <a:t> Decoding Process</a:t>
            </a:r>
            <a:endParaRPr sz="3020" b="1"/>
          </a:p>
        </p:txBody>
      </p:sp>
      <p:sp>
        <p:nvSpPr>
          <p:cNvPr id="186" name="Google Shape;186;g2791db8aecc_0_88"/>
          <p:cNvSpPr txBox="1">
            <a:spLocks noGrp="1"/>
          </p:cNvSpPr>
          <p:nvPr>
            <p:ph type="body" idx="1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Step 1: </a:t>
            </a:r>
            <a:r>
              <a:rPr lang="en">
                <a:solidFill>
                  <a:schemeClr val="dk1"/>
                </a:solidFill>
              </a:rPr>
              <a:t>The encoded data (latent space representation) is fed into the decoder.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Step 2:</a:t>
            </a:r>
            <a:r>
              <a:rPr lang="en">
                <a:solidFill>
                  <a:schemeClr val="dk1"/>
                </a:solidFill>
              </a:rPr>
              <a:t> The decoder consists of layers that learn to reverse the compression process by generating features and patterns.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Step 3:</a:t>
            </a:r>
            <a:r>
              <a:rPr lang="en">
                <a:solidFill>
                  <a:schemeClr val="dk1"/>
                </a:solidFill>
              </a:rPr>
              <a:t> These generated features are combined to reconstruct the original data.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7" name="Google Shape;187;g2791db8aecc_0_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</a:xfrm>
      </p:grpSpPr>
      <p:sp>
        <p:nvSpPr>
          <p:cNvPr id="62" name="Google Shape;62;g1e5271de8a0_1_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990"/>
              <a:buNone/>
            </a:pPr>
            <a:r>
              <a:rPr lang="en" sz="3020" b="1"/>
              <a:t>Agenda</a:t>
            </a:r>
            <a:endParaRPr sz="3020" b="1"/>
          </a:p>
        </p:txBody>
      </p:sp>
      <p:sp>
        <p:nvSpPr>
          <p:cNvPr id="63" name="Google Shape;63;g1e5271de8a0_1_50"/>
          <p:cNvSpPr txBox="1">
            <a:spLocks noGrp="1"/>
          </p:cNvSpPr>
          <p:nvPr>
            <p:ph type="body" idx="1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810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Applications of CNN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Auto Encoders</a:t>
            </a:r>
            <a:endParaRPr sz="2400">
              <a:solidFill>
                <a:schemeClr val="dk1"/>
              </a:solidFill>
            </a:endParaRPr>
          </a:p>
          <a:p>
            <a:pPr marL="914400" lvl="1" indent="-36195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Introduction </a:t>
            </a:r>
            <a:endParaRPr sz="2100">
              <a:solidFill>
                <a:schemeClr val="dk1"/>
              </a:solidFill>
            </a:endParaRPr>
          </a:p>
          <a:p>
            <a:pPr marL="914400" lvl="1" indent="-36195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Architecture </a:t>
            </a:r>
            <a:endParaRPr sz="2100">
              <a:solidFill>
                <a:schemeClr val="dk1"/>
              </a:solidFill>
            </a:endParaRPr>
          </a:p>
          <a:p>
            <a:pPr marL="914400" lvl="1" indent="-36195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Encoder</a:t>
            </a:r>
            <a:endParaRPr sz="2100">
              <a:solidFill>
                <a:schemeClr val="dk1"/>
              </a:solidFill>
            </a:endParaRPr>
          </a:p>
          <a:p>
            <a:pPr marL="914400" lvl="1" indent="-36195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Feature space</a:t>
            </a:r>
            <a:endParaRPr sz="2100">
              <a:solidFill>
                <a:schemeClr val="dk1"/>
              </a:solidFill>
            </a:endParaRPr>
          </a:p>
          <a:p>
            <a:pPr marL="914400" lvl="1" indent="-36195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Decoder</a:t>
            </a:r>
            <a:endParaRPr sz="21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Types of Decoders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Applications of Decoders</a:t>
            </a:r>
            <a:endParaRPr sz="2400">
              <a:solidFill>
                <a:schemeClr val="dk1"/>
              </a:solidFill>
            </a:endParaRPr>
          </a:p>
          <a:p>
            <a:pPr marL="457200" lvl="0" indent="-380999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Quiz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64" name="Google Shape;64;g1e5271de8a0_1_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</a:xfrm>
      </p:grpSpPr>
      <p:sp>
        <p:nvSpPr>
          <p:cNvPr id="192" name="Google Shape;192;g2791db8aecc_0_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SzPts val="990"/>
              <a:buNone/>
            </a:pPr>
            <a:r>
              <a:rPr lang="en" sz="3020" b="1"/>
              <a:t>Recreating Original Data</a:t>
            </a:r>
            <a:endParaRPr sz="3020" b="1"/>
          </a:p>
        </p:txBody>
      </p:sp>
      <p:sp>
        <p:nvSpPr>
          <p:cNvPr id="193" name="Google Shape;193;g2791db8aecc_0_96"/>
          <p:cNvSpPr txBox="1">
            <a:spLocks noGrp="1"/>
          </p:cNvSpPr>
          <p:nvPr>
            <p:ph type="body" idx="1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decoder's goal is to </a:t>
            </a:r>
            <a:r>
              <a:rPr lang="en" b="1">
                <a:solidFill>
                  <a:srgbClr val="CC0000"/>
                </a:solidFill>
              </a:rPr>
              <a:t>recreate</a:t>
            </a:r>
            <a:r>
              <a:rPr lang="en">
                <a:solidFill>
                  <a:schemeClr val="dk1"/>
                </a:solidFill>
              </a:rPr>
              <a:t> data as close to the </a:t>
            </a:r>
            <a:r>
              <a:rPr lang="en" b="1">
                <a:solidFill>
                  <a:srgbClr val="CC0000"/>
                </a:solidFill>
              </a:rPr>
              <a:t>original</a:t>
            </a:r>
            <a:r>
              <a:rPr lang="en">
                <a:solidFill>
                  <a:schemeClr val="dk1"/>
                </a:solidFill>
              </a:rPr>
              <a:t> input as possible.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It uses the </a:t>
            </a:r>
            <a:r>
              <a:rPr lang="en" b="1">
                <a:solidFill>
                  <a:srgbClr val="CC0000"/>
                </a:solidFill>
              </a:rPr>
              <a:t>knowledge </a:t>
            </a:r>
            <a:r>
              <a:rPr lang="en">
                <a:solidFill>
                  <a:schemeClr val="dk1"/>
                </a:solidFill>
              </a:rPr>
              <a:t>it gained from the encoder to generate meaningful features.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4" name="Google Shape;194;g2791db8aecc_0_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195" name="Google Shape;195;g2791db8aecc_0_96"/>
          <p:cNvPicPr preferRelativeResize="0"/>
          <p:nvPr/>
        </p:nvPicPr>
        <p:blipFill>
          <a:blip r:embed="rId3">
            <a:alphaModFix/>
          </a:blip>
          <a:srcRect l="41424"/>
          <a:stretch>
            <a:fillRect/>
          </a:stretch>
        </p:blipFill>
        <p:spPr>
          <a:xfrm>
            <a:off x="2113575" y="2066375"/>
            <a:ext cx="5136374" cy="275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</a:xfrm>
      </p:grpSpPr>
      <p:sp>
        <p:nvSpPr>
          <p:cNvPr id="200" name="Google Shape;200;g2791db8aecc_0_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SzPts val="990"/>
              <a:buNone/>
            </a:pPr>
            <a:r>
              <a:rPr lang="en" sz="3020" b="1"/>
              <a:t>Why is it Important?</a:t>
            </a:r>
            <a:endParaRPr sz="3020" b="1"/>
          </a:p>
        </p:txBody>
      </p:sp>
      <p:sp>
        <p:nvSpPr>
          <p:cNvPr id="201" name="Google Shape;201;g2791db8aecc_0_104"/>
          <p:cNvSpPr txBox="1">
            <a:spLocks noGrp="1"/>
          </p:cNvSpPr>
          <p:nvPr>
            <p:ph type="body" idx="1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Data Reconstruction:</a:t>
            </a:r>
            <a:r>
              <a:rPr lang="en">
                <a:solidFill>
                  <a:schemeClr val="dk1"/>
                </a:solidFill>
              </a:rPr>
              <a:t> The decoder's job is to bring back the data's original form from the compressed encoding.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Completing the Loop:</a:t>
            </a:r>
            <a:r>
              <a:rPr lang="en">
                <a:solidFill>
                  <a:schemeClr val="dk1"/>
                </a:solidFill>
              </a:rPr>
              <a:t> Autoencoders aim to minimize the difference between the input and the reconstructed output.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2" name="Google Shape;202;g2791db8aecc_0_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203" name="Google Shape;203;g2791db8aecc_0_104"/>
          <p:cNvPicPr preferRelativeResize="0"/>
          <p:nvPr/>
        </p:nvPicPr>
        <p:blipFill>
          <a:blip r:embed="rId3">
            <a:alphaModFix/>
          </a:blip>
          <a:srcRect l="41424"/>
          <a:stretch>
            <a:fillRect/>
          </a:stretch>
        </p:blipFill>
        <p:spPr>
          <a:xfrm>
            <a:off x="2180950" y="2571750"/>
            <a:ext cx="4424751" cy="23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</a:xfrm>
      </p:grpSpPr>
      <p:sp>
        <p:nvSpPr>
          <p:cNvPr id="208" name="Google Shape;208;g2791db8aecc_0_2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SzPts val="990"/>
              <a:buNone/>
            </a:pPr>
            <a:r>
              <a:rPr lang="en" sz="3020" b="1"/>
              <a:t>Simple/Vanilla Auto-encoder</a:t>
            </a:r>
            <a:endParaRPr sz="3020" b="1"/>
          </a:p>
        </p:txBody>
      </p:sp>
      <p:sp>
        <p:nvSpPr>
          <p:cNvPr id="209" name="Google Shape;209;g2791db8aecc_0_2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210" name="Google Shape;210;g2791db8aecc_0_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1524000"/>
            <a:ext cx="66675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</a:xfrm>
      </p:grpSpPr>
      <p:sp>
        <p:nvSpPr>
          <p:cNvPr id="215" name="Google Shape;215;g2791db8aecc_0_1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SzPts val="990"/>
              <a:buNone/>
            </a:pPr>
            <a:r>
              <a:rPr lang="en" sz="3020" b="1"/>
              <a:t>Types of Auto-Encoders</a:t>
            </a:r>
            <a:endParaRPr sz="3020" b="1"/>
          </a:p>
        </p:txBody>
      </p:sp>
      <p:sp>
        <p:nvSpPr>
          <p:cNvPr id="216" name="Google Shape;216;g2791db8aecc_0_169"/>
          <p:cNvSpPr txBox="1">
            <a:spLocks noGrp="1"/>
          </p:cNvSpPr>
          <p:nvPr>
            <p:ph type="body" idx="1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Vanilla Autoencoder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Denoising Autoencoder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Variational Autoencoder (VAE):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17" name="Google Shape;217;g2791db8aecc_0_1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</a:xfrm>
      </p:grpSpPr>
      <p:sp>
        <p:nvSpPr>
          <p:cNvPr id="222" name="Google Shape;222;g2791db8aecc_0_20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b="1"/>
              <a:t>Denoising Autoencoder</a:t>
            </a:r>
            <a:endParaRPr b="1"/>
          </a:p>
        </p:txBody>
      </p:sp>
      <p:sp>
        <p:nvSpPr>
          <p:cNvPr id="223" name="Google Shape;223;g2791db8aecc_0_20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</a:xfrm>
      </p:grpSpPr>
      <p:sp>
        <p:nvSpPr>
          <p:cNvPr id="228" name="Google Shape;228;g2791db8aecc_0_1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SzPts val="990"/>
              <a:buNone/>
            </a:pPr>
            <a:r>
              <a:rPr lang="en" sz="3020" b="1"/>
              <a:t>Input Image</a:t>
            </a:r>
            <a:endParaRPr sz="3020" b="1"/>
          </a:p>
        </p:txBody>
      </p:sp>
      <p:sp>
        <p:nvSpPr>
          <p:cNvPr id="229" name="Google Shape;229;g2791db8aecc_0_1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230" name="Google Shape;230;g2791db8aecc_0_179"/>
          <p:cNvPicPr preferRelativeResize="0"/>
          <p:nvPr/>
        </p:nvPicPr>
        <p:blipFill>
          <a:blip r:embed="rId3">
            <a:alphaModFix/>
          </a:blip>
          <a:srcRect l="8860" t="4968" r="2083" b="11111"/>
          <a:stretch>
            <a:fillRect/>
          </a:stretch>
        </p:blipFill>
        <p:spPr>
          <a:xfrm>
            <a:off x="1237575" y="1329675"/>
            <a:ext cx="6232850" cy="305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</a:xfrm>
      </p:grpSpPr>
      <p:sp>
        <p:nvSpPr>
          <p:cNvPr id="235" name="Google Shape;235;g2791db8aecc_0_1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SzPts val="990"/>
              <a:buNone/>
            </a:pPr>
            <a:r>
              <a:rPr lang="en" sz="3018" b="1"/>
              <a:t>Output Image</a:t>
            </a:r>
            <a:endParaRPr sz="2820"/>
          </a:p>
        </p:txBody>
      </p:sp>
      <p:sp>
        <p:nvSpPr>
          <p:cNvPr id="236" name="Google Shape;236;g2791db8aecc_0_1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237" name="Google Shape;237;g2791db8aecc_0_185"/>
          <p:cNvPicPr preferRelativeResize="0"/>
          <p:nvPr/>
        </p:nvPicPr>
        <p:blipFill>
          <a:blip r:embed="rId3">
            <a:alphaModFix/>
          </a:blip>
          <a:srcRect l="8928" t="5733" r="973" b="11285"/>
          <a:stretch>
            <a:fillRect/>
          </a:stretch>
        </p:blipFill>
        <p:spPr>
          <a:xfrm>
            <a:off x="1552025" y="1374600"/>
            <a:ext cx="6378850" cy="305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</a:xfrm>
      </p:grpSpPr>
      <p:sp>
        <p:nvSpPr>
          <p:cNvPr id="242" name="Google Shape;242;g2791db8aecc_0_1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SzPts val="990"/>
              <a:buNone/>
            </a:pPr>
            <a:r>
              <a:rPr lang="en" sz="3020" b="1"/>
              <a:t>Denoising Autoencoder</a:t>
            </a:r>
            <a:endParaRPr sz="3020" b="1"/>
          </a:p>
        </p:txBody>
      </p:sp>
      <p:sp>
        <p:nvSpPr>
          <p:cNvPr id="243" name="Google Shape;243;g2791db8aecc_0_196"/>
          <p:cNvSpPr txBox="1">
            <a:spLocks noGrp="1"/>
          </p:cNvSpPr>
          <p:nvPr>
            <p:ph type="body" idx="1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Denoising Autoencoders are a type of neural network.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Designed to </a:t>
            </a:r>
            <a:r>
              <a:rPr lang="en" b="1">
                <a:solidFill>
                  <a:srgbClr val="CC0000"/>
                </a:solidFill>
              </a:rPr>
              <a:t>clean noisy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lang="en" b="1">
                <a:solidFill>
                  <a:srgbClr val="CC0000"/>
                </a:solidFill>
              </a:rPr>
              <a:t>corrupted data</a:t>
            </a:r>
            <a:r>
              <a:rPr lang="en">
                <a:solidFill>
                  <a:schemeClr val="dk1"/>
                </a:solidFill>
              </a:rPr>
              <a:t> and extract </a:t>
            </a:r>
            <a:r>
              <a:rPr lang="en" b="1">
                <a:solidFill>
                  <a:srgbClr val="CC0000"/>
                </a:solidFill>
              </a:rPr>
              <a:t>essential features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44" name="Google Shape;244;g2791db8aecc_0_1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</a:xfrm>
      </p:grpSpPr>
      <p:sp>
        <p:nvSpPr>
          <p:cNvPr id="249" name="Google Shape;249;g2791db8aecc_0_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990"/>
              <a:buNone/>
            </a:pPr>
            <a:r>
              <a:rPr lang="en" sz="3020" b="1"/>
              <a:t>Denoising Autoencoder</a:t>
            </a:r>
            <a:endParaRPr sz="3020" b="1"/>
          </a:p>
        </p:txBody>
      </p:sp>
      <p:sp>
        <p:nvSpPr>
          <p:cNvPr id="250" name="Google Shape;250;g2791db8aecc_0_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51" name="Google Shape;251;g2791db8aecc_0_48"/>
          <p:cNvSpPr txBox="1">
            <a:spLocks noGrp="1"/>
          </p:cNvSpPr>
          <p:nvPr>
            <p:ph type="body" idx="1"/>
          </p:nvPr>
        </p:nvSpPr>
        <p:spPr>
          <a:xfrm>
            <a:off x="311700" y="113222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252" name="Google Shape;252;g2791db8aecc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2213"/>
            <a:ext cx="800100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/>
</p:sld>
</file>

<file path=ppt/slides/slide29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</a:xfrm>
      </p:grpSpPr>
      <p:sp>
        <p:nvSpPr>
          <p:cNvPr id="257" name="Google Shape;257;g2762d78d48a_1_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SzPts val="990"/>
              <a:buNone/>
            </a:pPr>
            <a:r>
              <a:rPr lang="en" sz="3020" b="1"/>
              <a:t>Denoising Autoencoder</a:t>
            </a:r>
            <a:endParaRPr sz="3020" b="1"/>
          </a:p>
        </p:txBody>
      </p:sp>
      <p:sp>
        <p:nvSpPr>
          <p:cNvPr id="258" name="Google Shape;258;g2762d78d48a_1_81"/>
          <p:cNvSpPr txBox="1">
            <a:spLocks noGrp="1"/>
          </p:cNvSpPr>
          <p:nvPr>
            <p:ph type="body" idx="1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ts val="1665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59" name="Google Shape;259;g2762d78d48a_1_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260" name="Google Shape;260;g2762d78d48a_1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50" y="1275038"/>
            <a:ext cx="7934226" cy="38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</a:xfrm>
      </p:grpSpPr>
      <p:sp>
        <p:nvSpPr>
          <p:cNvPr id="69" name="Google Shape;69;g25fee922ceb_0_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990"/>
              <a:buNone/>
            </a:pPr>
            <a:r>
              <a:rPr lang="en" sz="3020" b="1"/>
              <a:t>Previously </a:t>
            </a:r>
            <a:endParaRPr sz="3020" b="1"/>
          </a:p>
        </p:txBody>
      </p:sp>
      <p:sp>
        <p:nvSpPr>
          <p:cNvPr id="70" name="Google Shape;70;g25fee922ceb_0_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1" name="Google Shape;71;g25fee922ceb_0_89"/>
          <p:cNvSpPr txBox="1">
            <a:spLocks noGrp="1"/>
          </p:cNvSpPr>
          <p:nvPr>
            <p:ph type="body" idx="1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4327" algn="l" rtl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Artificial Neural Networks (ANN)</a:t>
            </a:r>
            <a:endParaRPr>
              <a:solidFill>
                <a:schemeClr val="dk1"/>
              </a:solidFill>
            </a:endParaRPr>
          </a:p>
          <a:p>
            <a:pPr marL="457200" lvl="0" indent="-334327" algn="l" rtl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Convolutional Neural Networks (CNN)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</a:xfrm>
      </p:grpSpPr>
      <p:sp>
        <p:nvSpPr>
          <p:cNvPr id="265" name="Google Shape;265;g2791db8aecc_0_157"/>
          <p:cNvSpPr txBox="1">
            <a:spLocks noGrp="1"/>
          </p:cNvSpPr>
          <p:nvPr>
            <p:ph type="title"/>
          </p:nvPr>
        </p:nvSpPr>
        <p:spPr>
          <a:xfrm>
            <a:off x="64625" y="2500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SzPts val="990"/>
              <a:buNone/>
            </a:pPr>
            <a:r>
              <a:rPr lang="en" sz="3020" b="1"/>
              <a:t>Quiz</a:t>
            </a:r>
            <a:endParaRPr sz="3020" b="1"/>
          </a:p>
        </p:txBody>
      </p:sp>
      <p:sp>
        <p:nvSpPr>
          <p:cNvPr id="266" name="Google Shape;266;g2791db8aecc_0_1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</a:xfrm>
      </p:grpSpPr>
      <p:sp>
        <p:nvSpPr>
          <p:cNvPr id="76" name="Google Shape;76;g2791db8aecc_0_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990"/>
              <a:buNone/>
            </a:pPr>
            <a:r>
              <a:rPr lang="en" sz="3020" b="1"/>
              <a:t>Application of CNN </a:t>
            </a:r>
            <a:endParaRPr sz="3020" b="1"/>
          </a:p>
        </p:txBody>
      </p:sp>
      <p:sp>
        <p:nvSpPr>
          <p:cNvPr id="77" name="Google Shape;77;g2791db8aecc_0_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8" name="Google Shape;78;g2791db8aecc_0_11"/>
          <p:cNvSpPr txBox="1">
            <a:spLocks noGrp="1"/>
          </p:cNvSpPr>
          <p:nvPr>
            <p:ph type="body" idx="1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0677" algn="l" rtl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765"/>
              <a:buChar char="●"/>
            </a:pPr>
            <a:r>
              <a:rPr lang="en" sz="1900">
                <a:solidFill>
                  <a:schemeClr val="dk1"/>
                </a:solidFill>
              </a:rPr>
              <a:t>Image Classification</a:t>
            </a:r>
            <a:endParaRPr sz="1900">
              <a:solidFill>
                <a:schemeClr val="dk1"/>
              </a:solidFill>
            </a:endParaRPr>
          </a:p>
          <a:p>
            <a:pPr marL="457200" lvl="0" indent="-340677" algn="l" rtl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765"/>
              <a:buChar char="●"/>
            </a:pPr>
            <a:r>
              <a:rPr lang="en" sz="1900">
                <a:solidFill>
                  <a:schemeClr val="dk1"/>
                </a:solidFill>
              </a:rPr>
              <a:t>Image Segmentation</a:t>
            </a:r>
            <a:endParaRPr sz="1900">
              <a:solidFill>
                <a:schemeClr val="dk1"/>
              </a:solidFill>
            </a:endParaRPr>
          </a:p>
          <a:p>
            <a:pPr marL="457200" lvl="0" indent="-340677" algn="l" rtl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765"/>
              <a:buChar char="●"/>
            </a:pPr>
            <a:r>
              <a:rPr lang="en" sz="1900">
                <a:solidFill>
                  <a:schemeClr val="dk1"/>
                </a:solidFill>
              </a:rPr>
              <a:t>Facial Recognition</a:t>
            </a:r>
            <a:endParaRPr sz="1900">
              <a:solidFill>
                <a:schemeClr val="dk1"/>
              </a:solidFill>
            </a:endParaRPr>
          </a:p>
          <a:p>
            <a:pPr marL="457200" lvl="0" indent="-340677" algn="l" rtl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765"/>
              <a:buChar char="●"/>
            </a:pPr>
            <a:r>
              <a:rPr lang="en" sz="1900">
                <a:solidFill>
                  <a:schemeClr val="dk1"/>
                </a:solidFill>
              </a:rPr>
              <a:t>Gesture Recognition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</a:xfrm>
      </p:grpSpPr>
      <p:sp>
        <p:nvSpPr>
          <p:cNvPr id="83" name="Google Shape;83;g2791db8aecc_0_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SzPts val="990"/>
              <a:buNone/>
            </a:pPr>
            <a:r>
              <a:rPr lang="en" sz="3020" b="1"/>
              <a:t>Image Segmentation</a:t>
            </a:r>
            <a:endParaRPr sz="3020" b="1"/>
          </a:p>
        </p:txBody>
      </p:sp>
      <p:sp>
        <p:nvSpPr>
          <p:cNvPr id="84" name="Google Shape;84;g2791db8aecc_0_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85" name="Google Shape;85;g2791db8aecc_0_129"/>
          <p:cNvPicPr preferRelativeResize="0"/>
          <p:nvPr/>
        </p:nvPicPr>
        <p:blipFill>
          <a:blip r:embed="rId3">
            <a:alphaModFix/>
          </a:blip>
          <a:srcRect r="22684"/>
          <a:stretch>
            <a:fillRect/>
          </a:stretch>
        </p:blipFill>
        <p:spPr>
          <a:xfrm>
            <a:off x="849750" y="1095450"/>
            <a:ext cx="6497149" cy="37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</a:xfrm>
      </p:grpSpPr>
      <p:sp>
        <p:nvSpPr>
          <p:cNvPr id="90" name="Google Shape;90;g2791db8aecc_0_1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SzPts val="990"/>
              <a:buNone/>
            </a:pPr>
            <a:r>
              <a:rPr lang="en" sz="3020" b="1"/>
              <a:t>Object Detection</a:t>
            </a:r>
            <a:endParaRPr sz="3020" b="1"/>
          </a:p>
        </p:txBody>
      </p:sp>
      <p:sp>
        <p:nvSpPr>
          <p:cNvPr id="91" name="Google Shape;91;g2791db8aecc_0_1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92" name="Google Shape;92;g2791db8aecc_0_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050" y="1135175"/>
            <a:ext cx="6581975" cy="37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</a:xfrm>
      </p:grpSpPr>
      <p:sp>
        <p:nvSpPr>
          <p:cNvPr id="97" name="Google Shape;97;g2791db8aecc_0_1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SzPts val="990"/>
              <a:buNone/>
            </a:pPr>
            <a:r>
              <a:rPr lang="en" sz="3020" b="1"/>
              <a:t>Gesture Recognition </a:t>
            </a:r>
            <a:endParaRPr sz="3020" b="1"/>
          </a:p>
        </p:txBody>
      </p:sp>
      <p:sp>
        <p:nvSpPr>
          <p:cNvPr id="98" name="Google Shape;98;g2791db8aecc_0_1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99" name="Google Shape;99;g2791db8aecc_0_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3300" y="1127525"/>
            <a:ext cx="3448700" cy="380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</a:xfrm>
      </p:grpSpPr>
      <p:sp>
        <p:nvSpPr>
          <p:cNvPr id="104" name="Google Shape;104;g2791db8aecc_0_1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3000" b="1"/>
              <a:t>Face Detection</a:t>
            </a:r>
            <a:endParaRPr sz="3000" b="1"/>
          </a:p>
        </p:txBody>
      </p:sp>
      <p:sp>
        <p:nvSpPr>
          <p:cNvPr id="105" name="Google Shape;105;g2791db8aecc_0_1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06" name="Google Shape;106;g2791db8aecc_0_150"/>
          <p:cNvPicPr preferRelativeResize="0"/>
          <p:nvPr/>
        </p:nvPicPr>
        <p:blipFill>
          <a:blip r:embed="rId3">
            <a:alphaModFix/>
          </a:blip>
          <a:srcRect t="15067"/>
          <a:stretch>
            <a:fillRect/>
          </a:stretch>
        </p:blipFill>
        <p:spPr>
          <a:xfrm>
            <a:off x="635625" y="1228575"/>
            <a:ext cx="7670548" cy="365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</a:xfrm>
      </p:grpSpPr>
      <p:sp>
        <p:nvSpPr>
          <p:cNvPr id="111" name="Google Shape;111;g2791db8aecc_0_1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SzPts val="990"/>
              <a:buNone/>
            </a:pPr>
            <a:r>
              <a:rPr lang="en" sz="3020" b="1"/>
              <a:t>Encoders &amp; Decoders in Deep Learning</a:t>
            </a:r>
            <a:endParaRPr sz="3020" b="1"/>
          </a:p>
        </p:txBody>
      </p:sp>
      <p:sp>
        <p:nvSpPr>
          <p:cNvPr id="112" name="Google Shape;112;g2791db8aecc_0_163"/>
          <p:cNvSpPr txBox="1">
            <a:spLocks noGrp="1"/>
          </p:cNvSpPr>
          <p:nvPr>
            <p:ph type="body" idx="1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2000" b="1">
                <a:solidFill>
                  <a:schemeClr val="dk1"/>
                </a:solidFill>
              </a:rPr>
              <a:t>Encoder</a:t>
            </a:r>
            <a:endParaRPr sz="2000" b="1">
              <a:solidFill>
                <a:schemeClr val="dk1"/>
              </a:solidFill>
            </a:endParaRPr>
          </a:p>
          <a:p>
            <a:pPr marL="457200" lvl="0" indent="-334327" algn="l" rtl="0">
              <a:spcBef>
                <a:spcPct val="0"/>
              </a:spcBef>
              <a:spcAft>
                <a:spcPct val="0"/>
              </a:spcAft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Converts </a:t>
            </a:r>
            <a:r>
              <a:rPr lang="en" b="1">
                <a:solidFill>
                  <a:srgbClr val="CC0000"/>
                </a:solidFill>
              </a:rPr>
              <a:t>original data</a:t>
            </a:r>
            <a:r>
              <a:rPr lang="en">
                <a:solidFill>
                  <a:schemeClr val="dk1"/>
                </a:solidFill>
              </a:rPr>
              <a:t> into a </a:t>
            </a:r>
            <a:r>
              <a:rPr lang="en" b="1">
                <a:solidFill>
                  <a:srgbClr val="CC0000"/>
                </a:solidFill>
              </a:rPr>
              <a:t>secret code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457200" lvl="0" indent="-334327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Uses rules or transformations to hide the message.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</a:rPr>
              <a:t>Decoder</a:t>
            </a:r>
            <a:endParaRPr sz="2000" b="1">
              <a:solidFill>
                <a:schemeClr val="dk1"/>
              </a:solidFill>
            </a:endParaRPr>
          </a:p>
          <a:p>
            <a:pPr marL="457200" lvl="0" indent="-334327" algn="l" rtl="0">
              <a:spcBef>
                <a:spcPct val="0"/>
              </a:spcBef>
              <a:spcAft>
                <a:spcPct val="0"/>
              </a:spcAft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Reverts the</a:t>
            </a:r>
            <a:r>
              <a:rPr lang="en" b="1">
                <a:solidFill>
                  <a:srgbClr val="CC0000"/>
                </a:solidFill>
              </a:rPr>
              <a:t> secret code</a:t>
            </a:r>
            <a:r>
              <a:rPr lang="en">
                <a:solidFill>
                  <a:schemeClr val="dk1"/>
                </a:solidFill>
              </a:rPr>
              <a:t> back to the </a:t>
            </a:r>
            <a:r>
              <a:rPr lang="en" b="1">
                <a:solidFill>
                  <a:srgbClr val="CC0000"/>
                </a:solidFill>
              </a:rPr>
              <a:t>original data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457200" lvl="0" indent="-334327" algn="l" rtl="0">
              <a:spcBef>
                <a:spcPct val="0"/>
              </a:spcBef>
              <a:spcAft>
                <a:spcPct val="0"/>
              </a:spcAft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Understands the </a:t>
            </a:r>
            <a:r>
              <a:rPr lang="en" b="1">
                <a:solidFill>
                  <a:srgbClr val="CC0000"/>
                </a:solidFill>
              </a:rPr>
              <a:t>rules</a:t>
            </a:r>
            <a:r>
              <a:rPr lang="en">
                <a:solidFill>
                  <a:schemeClr val="dk1"/>
                </a:solidFill>
              </a:rPr>
              <a:t> to reverse the encoding.</a:t>
            </a:r>
            <a:endParaRPr>
              <a:solidFill>
                <a:schemeClr val="dk1"/>
              </a:solidFill>
            </a:endParaRPr>
          </a:p>
          <a:p>
            <a:pPr marL="457200" lvl="0" indent="-334327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Enables understanding of the hidden message.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3" name="Google Shape;113;g2791db8aecc_0_1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4393.0"/>
  <p:tag name="AS_RELEASE_DATE" val="2019.12.14"/>
  <p:tag name="AS_TITLE" val="Aspose.Slides for .NET 4.0 Client Profile"/>
  <p:tag name="AS_VERSION" val="19.12"/>
</p:tagLst>
</file>

<file path=ppt/theme/theme1.xml><?xml version="1.0" encoding="utf-8"?>
<a:theme xmlns:r="http://schemas.openxmlformats.org/officeDocument/2006/relationships"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Simple Light override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(16:9)</PresentationFormat>
  <Paragraphs>113</Paragraphs>
  <Slides>30</Slides>
  <Notes>30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baseType="lpstr" size="32">
      <vt:lpstr>Arial</vt:lpstr>
      <vt:lpstr>Simple Light</vt:lpstr>
      <vt:lpstr>Hope to Skills</vt:lpstr>
      <vt:lpstr>Agenda</vt:lpstr>
      <vt:lpstr>Previously </vt:lpstr>
      <vt:lpstr>Application of CNN </vt:lpstr>
      <vt:lpstr>Image Segmentation</vt:lpstr>
      <vt:lpstr>Object Detection</vt:lpstr>
      <vt:lpstr>Gesture Recognition </vt:lpstr>
      <vt:lpstr>Face Detection</vt:lpstr>
      <vt:lpstr>Encoders &amp; Decoders in Deep Learning</vt:lpstr>
      <vt:lpstr>What Are Autoencoders?</vt:lpstr>
      <vt:lpstr>Anatomy of an Autoencoder</vt:lpstr>
      <vt:lpstr>Anatomy of an Autoencoder</vt:lpstr>
      <vt:lpstr>Encoder</vt:lpstr>
      <vt:lpstr>How Does the Encoder Work?</vt:lpstr>
      <vt:lpstr>Encoding Process</vt:lpstr>
      <vt:lpstr>Why is it Important?</vt:lpstr>
      <vt:lpstr>What is a Decoder?</vt:lpstr>
      <vt:lpstr> How Does the Decoder Work?</vt:lpstr>
      <vt:lpstr> Decoding Process</vt:lpstr>
      <vt:lpstr>Recreating Original Data</vt:lpstr>
      <vt:lpstr>Why is it Important?</vt:lpstr>
      <vt:lpstr>Simple/Vanilla Auto-encoder</vt:lpstr>
      <vt:lpstr>Types of Auto-Encoders</vt:lpstr>
      <vt:lpstr>Denoising Autoencoder</vt:lpstr>
      <vt:lpstr>Input Image</vt:lpstr>
      <vt:lpstr>Output Image</vt:lpstr>
      <vt:lpstr>Denoising Autoencoder</vt:lpstr>
      <vt:lpstr>Denoising Autoencoder</vt:lpstr>
      <vt:lpstr>Denoising Autoencoder</vt:lpstr>
      <vt:lpstr>Quiz</vt:lpstr>
    </vt:vector>
  </TitlesOfParts>
  <LinksUpToDate>0</LinksUpToDate>
  <SharedDoc>0</SharedDoc>
  <HyperlinksChanged>0</HyperlinksChanged>
  <Application>Aspose.Slides for .NET</Application>
  <AppVersion>19.1200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Hope to Skills</dc:title>
  <cp:lastModifiedBy>Muhammad Haris Tariq</cp:lastModifiedBy>
  <cp:revision>1</cp:revision>
  <dcterms:modified xsi:type="dcterms:W3CDTF">2023-10-29T15:48:16Z</dcterms:modified>
</cp:coreProperties>
</file>