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6" r:id="rId6"/>
    <p:sldId id="263" r:id="rId7"/>
    <p:sldId id="269" r:id="rId8"/>
    <p:sldId id="268" r:id="rId9"/>
    <p:sldId id="264" r:id="rId10"/>
    <p:sldId id="258" r:id="rId11"/>
    <p:sldId id="259" r:id="rId12"/>
    <p:sldId id="277" r:id="rId13"/>
    <p:sldId id="261" r:id="rId14"/>
    <p:sldId id="270" r:id="rId15"/>
    <p:sldId id="271" r:id="rId16"/>
    <p:sldId id="272" r:id="rId17"/>
    <p:sldId id="274" r:id="rId18"/>
    <p:sldId id="273" r:id="rId19"/>
    <p:sldId id="26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BED89295-CD09-4540-A6D4-6AA9248BC86E}">
          <p14:sldIdLst>
            <p14:sldId id="256"/>
          </p14:sldIdLst>
        </p14:section>
        <p14:section name="Power Query" id="{29D36574-E5E4-41E5-AD96-1A4563AE7B99}">
          <p14:sldIdLst>
            <p14:sldId id="257"/>
            <p14:sldId id="265"/>
            <p14:sldId id="267"/>
            <p14:sldId id="266"/>
            <p14:sldId id="263"/>
            <p14:sldId id="269"/>
            <p14:sldId id="268"/>
            <p14:sldId id="264"/>
          </p14:sldIdLst>
        </p14:section>
        <p14:section name="Reporting &amp; Relationship" id="{EBA1B392-C12D-4E45-8C5B-D8A89351F1BA}">
          <p14:sldIdLst>
            <p14:sldId id="258"/>
            <p14:sldId id="259"/>
            <p14:sldId id="277"/>
          </p14:sldIdLst>
        </p14:section>
        <p14:section name="DAX" id="{6D535FFD-C556-4F0B-A4B2-F1F0BFDCEB5E}">
          <p14:sldIdLst>
            <p14:sldId id="261"/>
            <p14:sldId id="270"/>
            <p14:sldId id="271"/>
            <p14:sldId id="272"/>
            <p14:sldId id="274"/>
            <p14:sldId id="273"/>
          </p14:sldIdLst>
        </p14:section>
        <p14:section name="Next Step" id="{79A34EBC-CFB9-4363-9AAC-7E27A64568FE}">
          <p14:sldIdLst>
            <p14:sldId id="262"/>
            <p14:sldId id="275"/>
          </p14:sldIdLst>
        </p14:section>
        <p14:section name="Thank you" id="{7AA69B4E-EDE1-4AEF-9C82-2D1FEB160E35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D79"/>
    <a:srgbClr val="19A4B7"/>
    <a:srgbClr val="20386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8160-1718-6DE4-BCB8-2804499C5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088A5-F11A-24B4-E580-F2FB1FD4E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3161-6453-84DD-EB16-ADBC8029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B7C9-2231-489B-A519-B5E6785FE50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E8E1B-EC3C-60D2-121E-F9B48167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0D590-22DC-B5D3-E716-945BBFC5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C236-B98C-4358-BF18-B708180D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0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E95C-FD7E-88C9-404A-3790AA06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E22E0-D184-98AF-8E06-FDB030436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F2B88-177A-AE70-0385-F4EB3284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B7C9-2231-489B-A519-B5E6785FE50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A656-6049-D105-6001-CA712402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67C1-DEB5-0B92-501D-C3DAC9E6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C236-B98C-4358-BF18-B708180D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8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86FA1-F767-5B74-96A5-B0BA051A5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6CB10-E410-CA34-A23A-94DF9F21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31530-6C08-DF32-5B1F-2C2A56B7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B7C9-2231-489B-A519-B5E6785FE50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C219C-2E8C-0A01-7B19-DEB777E5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CE1E-059A-D5B9-5BE4-14205B99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C236-B98C-4358-BF18-B708180D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0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8781-7B25-2E9B-8C60-16057374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169A-6162-9F49-C85F-6A17335B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1744-252A-30D7-D889-DC49739A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B7C9-2231-489B-A519-B5E6785FE50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C3DA6-193D-9B32-EBCF-F76670BE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864C2-4222-DBB6-0639-D2598CAB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C236-B98C-4358-BF18-B708180D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7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519B-F647-2D67-8CA2-6EC37C74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B5118-CE93-9D40-74B2-050E70F6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16088-2815-AADC-4002-C8901196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B7C9-2231-489B-A519-B5E6785FE50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0544-7AAD-B1FC-069D-164E50C4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2CC4C-F277-FE3C-F9F8-AA1ACEB8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C236-B98C-4358-BF18-B708180D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9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94A1-9846-995A-F7A9-F5E6CE49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BAD4-4469-C0E4-B5A6-6F1F82148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FC7A9-FE5C-1ACA-7692-69F8EF74B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9752C-49F0-5F15-7D05-336A04C6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B7C9-2231-489B-A519-B5E6785FE50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7B221-3291-6508-2C59-35C90082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7DAB1-5700-3A39-23E2-C2426F7B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C236-B98C-4358-BF18-B708180D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2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AE16-E0E8-379E-075C-E2CC3D13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1BBB4-D7E1-AF42-EB31-C4797324A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81B02-ACF5-8A51-6CF1-03D3C66E2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65266-EBE6-E014-2EFE-77707996D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7D7F4-C4EB-38D1-E811-61D5C3E95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FCB8D-60B6-1C3A-8D90-50D40DAC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B7C9-2231-489B-A519-B5E6785FE50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35AF3-0D22-34F1-01DE-D9314DAC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BC3CD-C7D4-1598-55D6-5ED98B7A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C236-B98C-4358-BF18-B708180D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7C02-77E4-E65D-78AC-C099C2B3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BB501-BE6F-05E3-4D41-0A918A52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B7C9-2231-489B-A519-B5E6785FE50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CE2DB-AE44-DF91-CB66-42867C1D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335DA-B1D3-C5D5-7197-A2048F06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C236-B98C-4358-BF18-B708180D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6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51C7F-6A65-95C4-0371-3CFFA18B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B7C9-2231-489B-A519-B5E6785FE50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8CCC2-4468-19EE-5B68-0BD86BE6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9701D-9A7E-9AE8-14E3-4E375277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C236-B98C-4358-BF18-B708180D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6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9E96-5FF0-1287-253A-9B340EFE0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CDD9-2E9E-FC3B-4B11-BF614277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BA2C3-41D1-EE4A-03D6-97DF22651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55F4D-7A4A-4E45-DFDE-347506B8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B7C9-2231-489B-A519-B5E6785FE50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43CC9-8214-14D6-4EC3-31E270F6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DB276-BC98-4B87-35AE-E6185CC4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C236-B98C-4358-BF18-B708180D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4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8E44-8D6C-282B-D609-9BD3EEC4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513FC-9317-C4DB-3BDD-06CAE5263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F073D-1AEF-BBDC-2084-03AE5D3E9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78154-4F72-EED4-6B9E-4E5069C7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B7C9-2231-489B-A519-B5E6785FE50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6D836-8E1B-CB3B-92DD-3BF92395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032AF-648F-C234-9954-A5B2B732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C236-B98C-4358-BF18-B708180D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AC14D-1273-C95F-970B-E6D4D71F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A7201-D923-AFA0-6E5B-3689A0E47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3009-134D-8875-9BB9-1AD12AFC6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AB7C9-2231-489B-A519-B5E6785FE50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21614-39C3-87F7-92F6-3E1E3EE2B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13A68-CDF4-C3E9-B302-6A15D43C1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0C236-B98C-4358-BF18-B708180D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3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bi.com/articles/calculated-columns-and-measures-in-dax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/SQLBI" TargetMode="External"/><Relationship Id="rId13" Type="http://schemas.openxmlformats.org/officeDocument/2006/relationships/hyperlink" Target="https://www.youtube.com/c/GoodlyChandeep" TargetMode="External"/><Relationship Id="rId3" Type="http://schemas.openxmlformats.org/officeDocument/2006/relationships/image" Target="../media/image45.jpeg"/><Relationship Id="rId7" Type="http://schemas.openxmlformats.org/officeDocument/2006/relationships/image" Target="../media/image47.jpeg"/><Relationship Id="rId12" Type="http://schemas.openxmlformats.org/officeDocument/2006/relationships/image" Target="../media/image50.svg"/><Relationship Id="rId2" Type="http://schemas.openxmlformats.org/officeDocument/2006/relationships/hyperlink" Target="https://www.youtube.com/c/HowtoPowerB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/CurbalEN/" TargetMode="External"/><Relationship Id="rId11" Type="http://schemas.openxmlformats.org/officeDocument/2006/relationships/image" Target="../media/image49.png"/><Relationship Id="rId5" Type="http://schemas.openxmlformats.org/officeDocument/2006/relationships/image" Target="../media/image46.jpeg"/><Relationship Id="rId10" Type="http://schemas.openxmlformats.org/officeDocument/2006/relationships/hyperlink" Target="https://www.kaggle.com/datasets/ukveteran/adventure-works" TargetMode="External"/><Relationship Id="rId4" Type="http://schemas.openxmlformats.org/officeDocument/2006/relationships/hyperlink" Target="https://www.youtube.com/c/GuyinaCube/" TargetMode="External"/><Relationship Id="rId9" Type="http://schemas.openxmlformats.org/officeDocument/2006/relationships/image" Target="../media/image48.jpeg"/><Relationship Id="rId14" Type="http://schemas.openxmlformats.org/officeDocument/2006/relationships/image" Target="../media/image5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C88CD2-8548-79CA-F97C-B9DF41C74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Beginner Guide to Power BI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588971-BD92-72E2-49F6-7945171BF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Ahmad Hatahet, Nov 19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252750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9A77-A811-B24E-02D9-39F91D12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GUI: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AC86-BF78-F4E0-B956-60DB9098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View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Visualizations</a:t>
            </a:r>
          </a:p>
          <a:p>
            <a:pPr lvl="1"/>
            <a:r>
              <a:rPr lang="en-US" dirty="0"/>
              <a:t>Filters</a:t>
            </a:r>
          </a:p>
          <a:p>
            <a:r>
              <a:rPr lang="en-US" dirty="0"/>
              <a:t>Table View</a:t>
            </a:r>
          </a:p>
          <a:p>
            <a:r>
              <a:rPr lang="en-US" dirty="0"/>
              <a:t>Relationship</a:t>
            </a:r>
          </a:p>
          <a:p>
            <a:pPr lvl="1"/>
            <a:r>
              <a:rPr lang="en-US" dirty="0"/>
              <a:t>One to Many</a:t>
            </a:r>
          </a:p>
          <a:p>
            <a:pPr lvl="1"/>
            <a:r>
              <a:rPr lang="en-US" dirty="0"/>
              <a:t>Direction of the relation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A16853-D43D-CED0-3DD6-A138B3681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9660" y="365125"/>
            <a:ext cx="2915140" cy="1580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72AA44-CA5A-9467-A8FD-119A4E2B1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414" y="3411675"/>
            <a:ext cx="487238" cy="15805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22464B-7674-B639-60F2-CA1CA341BBDD}"/>
              </a:ext>
            </a:extLst>
          </p:cNvPr>
          <p:cNvSpPr/>
          <p:nvPr/>
        </p:nvSpPr>
        <p:spPr>
          <a:xfrm>
            <a:off x="8922544" y="590550"/>
            <a:ext cx="97631" cy="221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CA3370-6710-82C1-9436-063E26C36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162" y="2503718"/>
            <a:ext cx="3620764" cy="33964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28CCAA-EA02-482D-B631-72EBD3B1B0D3}"/>
              </a:ext>
            </a:extLst>
          </p:cNvPr>
          <p:cNvSpPr/>
          <p:nvPr/>
        </p:nvSpPr>
        <p:spPr>
          <a:xfrm>
            <a:off x="10979151" y="590549"/>
            <a:ext cx="875650" cy="892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39CC42-87C7-CC4E-0CD5-2CCBD0202CB3}"/>
              </a:ext>
            </a:extLst>
          </p:cNvPr>
          <p:cNvCxnSpPr/>
          <p:nvPr/>
        </p:nvCxnSpPr>
        <p:spPr>
          <a:xfrm>
            <a:off x="3048000" y="2057400"/>
            <a:ext cx="2552700" cy="15906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FDCA9E-301D-32E2-1EB8-B09B35BB5BC3}"/>
              </a:ext>
            </a:extLst>
          </p:cNvPr>
          <p:cNvCxnSpPr>
            <a:cxnSpLocks/>
          </p:cNvCxnSpPr>
          <p:nvPr/>
        </p:nvCxnSpPr>
        <p:spPr>
          <a:xfrm>
            <a:off x="2819400" y="3783012"/>
            <a:ext cx="2781300" cy="312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B8787E-9D86-FA8D-11DC-04211C48C1EB}"/>
              </a:ext>
            </a:extLst>
          </p:cNvPr>
          <p:cNvCxnSpPr>
            <a:cxnSpLocks/>
          </p:cNvCxnSpPr>
          <p:nvPr/>
        </p:nvCxnSpPr>
        <p:spPr>
          <a:xfrm>
            <a:off x="3048000" y="4248150"/>
            <a:ext cx="2552700" cy="3619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1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9A77-A811-B24E-02D9-39F91D12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Dashboard: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AC86-BF78-F4E0-B956-60DB9098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Month Names based on numbers</a:t>
            </a:r>
          </a:p>
          <a:p>
            <a:r>
              <a:rPr lang="en-US" dirty="0"/>
              <a:t>Add Slicer</a:t>
            </a:r>
          </a:p>
          <a:p>
            <a:r>
              <a:rPr lang="en-US" dirty="0"/>
              <a:t>Add Line</a:t>
            </a:r>
          </a:p>
          <a:p>
            <a:pPr lvl="1"/>
            <a:r>
              <a:rPr lang="en-US" dirty="0"/>
              <a:t>Data Labels</a:t>
            </a:r>
          </a:p>
          <a:p>
            <a:pPr lvl="1"/>
            <a:r>
              <a:rPr lang="en-US" dirty="0"/>
              <a:t>Legends</a:t>
            </a:r>
          </a:p>
          <a:p>
            <a:r>
              <a:rPr lang="en-US" dirty="0"/>
              <a:t>Add Matrix</a:t>
            </a:r>
          </a:p>
          <a:p>
            <a:pPr lvl="1"/>
            <a:r>
              <a:rPr lang="en-US" dirty="0"/>
              <a:t>Order of fields</a:t>
            </a:r>
          </a:p>
          <a:p>
            <a:r>
              <a:rPr lang="en-US" dirty="0"/>
              <a:t>Add KPI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4A6EDD-275D-ABF7-A079-70F0E75B8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543" y="2409526"/>
            <a:ext cx="7524257" cy="42373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43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9A77-A811-B24E-02D9-39F91D12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DB932-3EBA-9BE2-E383-9F6E9964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57" y="2217984"/>
            <a:ext cx="10257685" cy="3467267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58D390D9-7577-C732-0C70-AE7D3A762F89}"/>
              </a:ext>
            </a:extLst>
          </p:cNvPr>
          <p:cNvSpPr/>
          <p:nvPr/>
        </p:nvSpPr>
        <p:spPr>
          <a:xfrm>
            <a:off x="8293224" y="5603389"/>
            <a:ext cx="1845075" cy="704188"/>
          </a:xfrm>
          <a:prstGeom prst="borderCallout1">
            <a:avLst>
              <a:gd name="adj1" fmla="val -1994"/>
              <a:gd name="adj2" fmla="val 12893"/>
              <a:gd name="adj3" fmla="val -241184"/>
              <a:gd name="adj4" fmla="val -13083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Each Product has multiple sales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F3F42BA-8454-EC3D-37DA-03AA4C2B204F}"/>
              </a:ext>
            </a:extLst>
          </p:cNvPr>
          <p:cNvSpPr/>
          <p:nvPr/>
        </p:nvSpPr>
        <p:spPr>
          <a:xfrm>
            <a:off x="2630241" y="5603388"/>
            <a:ext cx="2154824" cy="1108129"/>
          </a:xfrm>
          <a:prstGeom prst="borderCallout1">
            <a:avLst>
              <a:gd name="adj1" fmla="val -1994"/>
              <a:gd name="adj2" fmla="val 52829"/>
              <a:gd name="adj3" fmla="val -175267"/>
              <a:gd name="adj4" fmla="val 64193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Left table “Calendar” can slice right table “Sales”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D5E849BB-78CF-4392-842A-3B2C639A3E7D}"/>
              </a:ext>
            </a:extLst>
          </p:cNvPr>
          <p:cNvSpPr/>
          <p:nvPr/>
        </p:nvSpPr>
        <p:spPr>
          <a:xfrm>
            <a:off x="6738154" y="488272"/>
            <a:ext cx="2636666" cy="1202416"/>
          </a:xfrm>
          <a:prstGeom prst="borderCallout1">
            <a:avLst>
              <a:gd name="adj1" fmla="val 100122"/>
              <a:gd name="adj2" fmla="val 13374"/>
              <a:gd name="adj3" fmla="val 156017"/>
              <a:gd name="adj4" fmla="val -16459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One fact table and multiple dimension tables “Star Schema”</a:t>
            </a:r>
          </a:p>
        </p:txBody>
      </p:sp>
    </p:spTree>
    <p:extLst>
      <p:ext uri="{BB962C8B-B14F-4D97-AF65-F5344CB8AC3E}">
        <p14:creationId xmlns:p14="http://schemas.microsoft.com/office/powerpoint/2010/main" val="215454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9A77-A811-B24E-02D9-39F91D12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AC86-BF78-F4E0-B956-60DB9098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</a:t>
            </a:r>
          </a:p>
          <a:p>
            <a:pPr lvl="1"/>
            <a:r>
              <a:rPr lang="en-US" dirty="0"/>
              <a:t>Filter Context</a:t>
            </a:r>
          </a:p>
          <a:p>
            <a:pPr lvl="1"/>
            <a:r>
              <a:rPr lang="en-US" dirty="0"/>
              <a:t>Collect all measures in one place</a:t>
            </a:r>
          </a:p>
          <a:p>
            <a:pPr lvl="1"/>
            <a:r>
              <a:rPr lang="en-US" dirty="0"/>
              <a:t>Iterate (SUMX, AVGX)</a:t>
            </a:r>
          </a:p>
          <a:p>
            <a:pPr lvl="1"/>
            <a:r>
              <a:rPr lang="en-US" dirty="0"/>
              <a:t>Calculate – Override filter context</a:t>
            </a:r>
          </a:p>
          <a:p>
            <a:r>
              <a:rPr lang="en-US" dirty="0"/>
              <a:t>Calculated Column vs Measure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7133AD-C906-5C27-0D3B-B34F12819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1312" y="714018"/>
            <a:ext cx="5038725" cy="571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1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9A77-A811-B24E-02D9-39F91D12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88223" cy="1325563"/>
          </a:xfrm>
        </p:spPr>
        <p:txBody>
          <a:bodyPr/>
          <a:lstStyle/>
          <a:p>
            <a:r>
              <a:rPr lang="en-US" dirty="0"/>
              <a:t>Iterate (SUMX, AVGX)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641FB-93B8-011C-42F9-44DF8643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4896"/>
            <a:ext cx="8724900" cy="10096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A82326E-922D-4462-B281-336F500FB00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8724900" cy="543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+mn-lt"/>
              </a:rPr>
              <a:t>How to get total sales? </a:t>
            </a:r>
            <a:r>
              <a:rPr lang="en-US" sz="1800" i="1" dirty="0">
                <a:latin typeface="+mn-lt"/>
              </a:rPr>
              <a:t>SUM(Quantity  * Price)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9BD4C22-12EB-5BA6-C180-4C408478C0BD}"/>
              </a:ext>
            </a:extLst>
          </p:cNvPr>
          <p:cNvSpPr txBox="1">
            <a:spLocks/>
          </p:cNvSpPr>
          <p:nvPr/>
        </p:nvSpPr>
        <p:spPr>
          <a:xfrm>
            <a:off x="838200" y="3543454"/>
            <a:ext cx="4879019" cy="415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+mn-lt"/>
              </a:rPr>
              <a:t>We have quantity, but not the price?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1D7384-860B-22AA-CCB1-936BEC25C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78532"/>
            <a:ext cx="3799642" cy="189982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EF8D69C-D9FC-6115-A387-6E39E5CBE93D}"/>
              </a:ext>
            </a:extLst>
          </p:cNvPr>
          <p:cNvSpPr txBox="1">
            <a:spLocks/>
          </p:cNvSpPr>
          <p:nvPr/>
        </p:nvSpPr>
        <p:spPr>
          <a:xfrm>
            <a:off x="838200" y="3957530"/>
            <a:ext cx="4879019" cy="721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>
                <a:latin typeface="+mn-lt"/>
              </a:rPr>
              <a:t>Use “RELATED” to fetch the prices, by utilizing the relationship between “SALES” and “PRODUCT”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026C736-CB2F-7613-758B-A6018FFCBFB5}"/>
              </a:ext>
            </a:extLst>
          </p:cNvPr>
          <p:cNvSpPr txBox="1">
            <a:spLocks/>
          </p:cNvSpPr>
          <p:nvPr/>
        </p:nvSpPr>
        <p:spPr>
          <a:xfrm>
            <a:off x="6096000" y="3543454"/>
            <a:ext cx="4879019" cy="7210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>
                <a:latin typeface="+mn-lt"/>
              </a:rPr>
              <a:t>Add a measure to get the price and multiply with the quantity for each row in “SALES”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CAA21BF-A7FE-87D4-603F-2F77FA64EA81}"/>
              </a:ext>
            </a:extLst>
          </p:cNvPr>
          <p:cNvSpPr txBox="1">
            <a:spLocks/>
          </p:cNvSpPr>
          <p:nvPr/>
        </p:nvSpPr>
        <p:spPr>
          <a:xfrm>
            <a:off x="6096000" y="4263625"/>
            <a:ext cx="57645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Amount =</a:t>
            </a:r>
          </a:p>
          <a:p>
            <a:r>
              <a:rPr lang="en-US" sz="1800" dirty="0">
                <a:solidFill>
                  <a:srgbClr val="00B050"/>
                </a:solidFill>
                <a:latin typeface="+mn-lt"/>
              </a:rPr>
              <a:t>SUMX (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+mn-lt"/>
              </a:rPr>
              <a:t>Sales</a:t>
            </a:r>
            <a:r>
              <a:rPr lang="en-US" sz="1800" dirty="0">
                <a:latin typeface="+mn-lt"/>
              </a:rPr>
              <a:t>,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>
                <a:solidFill>
                  <a:srgbClr val="00B0F0"/>
                </a:solidFill>
                <a:latin typeface="+mn-lt"/>
              </a:rPr>
              <a:t>RELATED(Products[</a:t>
            </a:r>
            <a:r>
              <a:rPr lang="en-US" sz="1800" dirty="0" err="1">
                <a:solidFill>
                  <a:srgbClr val="00B0F0"/>
                </a:solidFill>
                <a:latin typeface="+mn-lt"/>
              </a:rPr>
              <a:t>ProductPrice</a:t>
            </a:r>
            <a:r>
              <a:rPr lang="en-US" sz="1800" dirty="0">
                <a:solidFill>
                  <a:srgbClr val="00B0F0"/>
                </a:solidFill>
                <a:latin typeface="+mn-lt"/>
              </a:rPr>
              <a:t>]) * Sales[</a:t>
            </a:r>
            <a:r>
              <a:rPr lang="en-US" sz="1800" dirty="0" err="1">
                <a:solidFill>
                  <a:srgbClr val="00B0F0"/>
                </a:solidFill>
                <a:latin typeface="+mn-lt"/>
              </a:rPr>
              <a:t>OrderQuantity</a:t>
            </a:r>
            <a:r>
              <a:rPr lang="en-US" sz="1800" dirty="0">
                <a:solidFill>
                  <a:srgbClr val="00B0F0"/>
                </a:solidFill>
                <a:latin typeface="+mn-lt"/>
              </a:rPr>
              <a:t>]</a:t>
            </a:r>
          </a:p>
          <a:p>
            <a:r>
              <a:rPr lang="en-US" sz="1800" dirty="0">
                <a:solidFill>
                  <a:srgbClr val="00B050"/>
                </a:solidFill>
                <a:latin typeface="+mn-lt"/>
              </a:rPr>
              <a:t>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DD32CC-FB87-6680-850A-C3CB69A9C68B}"/>
              </a:ext>
            </a:extLst>
          </p:cNvPr>
          <p:cNvSpPr/>
          <p:nvPr/>
        </p:nvSpPr>
        <p:spPr>
          <a:xfrm>
            <a:off x="295014" y="1773694"/>
            <a:ext cx="543186" cy="54318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B17DEC-A7D3-56D3-2A30-099F511711AA}"/>
              </a:ext>
            </a:extLst>
          </p:cNvPr>
          <p:cNvSpPr/>
          <p:nvPr/>
        </p:nvSpPr>
        <p:spPr>
          <a:xfrm>
            <a:off x="295014" y="3528582"/>
            <a:ext cx="543186" cy="54318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2D3A1E-04CD-C632-9036-CAB1CB022338}"/>
              </a:ext>
            </a:extLst>
          </p:cNvPr>
          <p:cNvSpPr/>
          <p:nvPr/>
        </p:nvSpPr>
        <p:spPr>
          <a:xfrm>
            <a:off x="5552814" y="3528582"/>
            <a:ext cx="543186" cy="54318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FE649F-27C4-DBD7-9034-F75ACC136D0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566607" y="2316880"/>
            <a:ext cx="0" cy="11121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FE86CB-A43B-F01B-F360-06FB18AA9A89}"/>
              </a:ext>
            </a:extLst>
          </p:cNvPr>
          <p:cNvCxnSpPr>
            <a:cxnSpLocks/>
          </p:cNvCxnSpPr>
          <p:nvPr/>
        </p:nvCxnSpPr>
        <p:spPr>
          <a:xfrm>
            <a:off x="566607" y="4071768"/>
            <a:ext cx="0" cy="250658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8AED03-DA22-2A5D-5108-98F0F921A040}"/>
              </a:ext>
            </a:extLst>
          </p:cNvPr>
          <p:cNvCxnSpPr>
            <a:cxnSpLocks/>
          </p:cNvCxnSpPr>
          <p:nvPr/>
        </p:nvCxnSpPr>
        <p:spPr>
          <a:xfrm>
            <a:off x="5824407" y="4071768"/>
            <a:ext cx="0" cy="250658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EDE94F25-C86A-B380-AE63-73A212363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666" y="5628442"/>
            <a:ext cx="27336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1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9A77-A811-B24E-02D9-39F91D12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- SUMX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13F41D-6093-42A8-9291-2BC59D392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"/>
          <a:stretch/>
        </p:blipFill>
        <p:spPr>
          <a:xfrm>
            <a:off x="900114" y="2310090"/>
            <a:ext cx="8536850" cy="2287179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3AA651C2-A9E4-13CD-F0DD-EBD692F64F31}"/>
              </a:ext>
            </a:extLst>
          </p:cNvPr>
          <p:cNvSpPr/>
          <p:nvPr/>
        </p:nvSpPr>
        <p:spPr>
          <a:xfrm>
            <a:off x="3907746" y="1809101"/>
            <a:ext cx="2288868" cy="704188"/>
          </a:xfrm>
          <a:prstGeom prst="borderCallout1">
            <a:avLst>
              <a:gd name="adj1" fmla="val 52216"/>
              <a:gd name="adj2" fmla="val -1060"/>
              <a:gd name="adj3" fmla="val 100465"/>
              <a:gd name="adj4" fmla="val -83866"/>
            </a:avLst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Measure or Column Name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A8A76675-7F35-5EC6-B248-116982B55079}"/>
              </a:ext>
            </a:extLst>
          </p:cNvPr>
          <p:cNvSpPr/>
          <p:nvPr/>
        </p:nvSpPr>
        <p:spPr>
          <a:xfrm>
            <a:off x="3907746" y="4512483"/>
            <a:ext cx="2288868" cy="704188"/>
          </a:xfrm>
          <a:prstGeom prst="borderCallout1">
            <a:avLst>
              <a:gd name="adj1" fmla="val 52216"/>
              <a:gd name="adj2" fmla="val -1060"/>
              <a:gd name="adj3" fmla="val -91161"/>
              <a:gd name="adj4" fmla="val -78048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Expression to be applied for each row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F9D25AD5-D837-D62D-A8F6-41C29878DC43}"/>
              </a:ext>
            </a:extLst>
          </p:cNvPr>
          <p:cNvSpPr/>
          <p:nvPr/>
        </p:nvSpPr>
        <p:spPr>
          <a:xfrm>
            <a:off x="7512080" y="2617795"/>
            <a:ext cx="2288868" cy="704188"/>
          </a:xfrm>
          <a:prstGeom prst="borderCallout1">
            <a:avLst>
              <a:gd name="adj1" fmla="val 52216"/>
              <a:gd name="adj2" fmla="val -1060"/>
              <a:gd name="adj3" fmla="val 91640"/>
              <a:gd name="adj4" fmla="val -218454"/>
            </a:avLst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Table name to iterate over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D49343B5-6EA8-185F-0C19-ACEBEE9B28FF}"/>
              </a:ext>
            </a:extLst>
          </p:cNvPr>
          <p:cNvSpPr/>
          <p:nvPr/>
        </p:nvSpPr>
        <p:spPr>
          <a:xfrm>
            <a:off x="1308068" y="5895134"/>
            <a:ext cx="2899948" cy="704188"/>
          </a:xfrm>
          <a:prstGeom prst="borderCallout1">
            <a:avLst>
              <a:gd name="adj1" fmla="val -733"/>
              <a:gd name="adj2" fmla="val 6697"/>
              <a:gd name="adj3" fmla="val -399482"/>
              <a:gd name="adj4" fmla="val 6215"/>
            </a:avLst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aggregation to do after finishing iterating</a:t>
            </a:r>
          </a:p>
        </p:txBody>
      </p:sp>
    </p:spTree>
    <p:extLst>
      <p:ext uri="{BB962C8B-B14F-4D97-AF65-F5344CB8AC3E}">
        <p14:creationId xmlns:p14="http://schemas.microsoft.com/office/powerpoint/2010/main" val="23607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9A77-A811-B24E-02D9-39F91D12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– Override filter context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E9ED26-E787-DBAF-2F28-CDB17D689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340584"/>
            <a:ext cx="6060335" cy="186320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04738AF-CDB6-495B-B1FF-EAEDD8E55619}"/>
              </a:ext>
            </a:extLst>
          </p:cNvPr>
          <p:cNvSpPr txBox="1">
            <a:spLocks/>
          </p:cNvSpPr>
          <p:nvPr/>
        </p:nvSpPr>
        <p:spPr>
          <a:xfrm>
            <a:off x="838200" y="1852529"/>
            <a:ext cx="5105400" cy="422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+mn-lt"/>
              </a:rPr>
              <a:t>What is the Product importance within his category?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9E8EA0-BCCB-AAC9-4423-79779BD5F130}"/>
              </a:ext>
            </a:extLst>
          </p:cNvPr>
          <p:cNvSpPr txBox="1">
            <a:spLocks/>
          </p:cNvSpPr>
          <p:nvPr/>
        </p:nvSpPr>
        <p:spPr>
          <a:xfrm>
            <a:off x="2524957" y="5741456"/>
            <a:ext cx="5105400" cy="836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+mj-lt"/>
              <a:buAutoNum type="arabicPeriod"/>
            </a:pPr>
            <a:endParaRPr lang="en-US" sz="1800" dirty="0">
              <a:latin typeface="+mn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30547-0D05-DEDC-7631-56681508D7ED}"/>
              </a:ext>
            </a:extLst>
          </p:cNvPr>
          <p:cNvSpPr/>
          <p:nvPr/>
        </p:nvSpPr>
        <p:spPr>
          <a:xfrm>
            <a:off x="295014" y="1773694"/>
            <a:ext cx="543186" cy="54318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05ED7D-993F-58EC-8170-D284A01DA43C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566607" y="2316880"/>
            <a:ext cx="0" cy="18869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9226BBDC-90B5-F834-AF5F-34730BA84D7F}"/>
              </a:ext>
            </a:extLst>
          </p:cNvPr>
          <p:cNvSpPr/>
          <p:nvPr/>
        </p:nvSpPr>
        <p:spPr>
          <a:xfrm>
            <a:off x="1738081" y="5052313"/>
            <a:ext cx="1845075" cy="704188"/>
          </a:xfrm>
          <a:prstGeom prst="borderCallout1">
            <a:avLst>
              <a:gd name="adj1" fmla="val -734"/>
              <a:gd name="adj2" fmla="val 81218"/>
              <a:gd name="adj3" fmla="val -122678"/>
              <a:gd name="adj4" fmla="val 81705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7030A0"/>
                </a:solidFill>
                <a:latin typeface="+mn-lt"/>
              </a:rPr>
              <a:t>Calculate the product sales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1365B2B3-171D-5733-4C81-DD4EE668D8A5}"/>
              </a:ext>
            </a:extLst>
          </p:cNvPr>
          <p:cNvSpPr/>
          <p:nvPr/>
        </p:nvSpPr>
        <p:spPr>
          <a:xfrm>
            <a:off x="4062644" y="5037268"/>
            <a:ext cx="1845075" cy="704188"/>
          </a:xfrm>
          <a:prstGeom prst="borderCallout1">
            <a:avLst>
              <a:gd name="adj1" fmla="val -733"/>
              <a:gd name="adj2" fmla="val 45612"/>
              <a:gd name="adj3" fmla="val -117636"/>
              <a:gd name="adj4" fmla="val 45618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7030A0"/>
                </a:solidFill>
                <a:latin typeface="+mn-lt"/>
              </a:rPr>
              <a:t>Total sales for each category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F75FD02-4402-B53C-06E4-8D207F0EDE37}"/>
              </a:ext>
            </a:extLst>
          </p:cNvPr>
          <p:cNvSpPr/>
          <p:nvPr/>
        </p:nvSpPr>
        <p:spPr>
          <a:xfrm>
            <a:off x="6284283" y="5037268"/>
            <a:ext cx="1989705" cy="704188"/>
          </a:xfrm>
          <a:prstGeom prst="borderCallout1">
            <a:avLst>
              <a:gd name="adj1" fmla="val -734"/>
              <a:gd name="adj2" fmla="val 8564"/>
              <a:gd name="adj3" fmla="val -116375"/>
              <a:gd name="adj4" fmla="val 8569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7030A0"/>
                </a:solidFill>
                <a:latin typeface="+mn-lt"/>
              </a:rPr>
              <a:t>Divide the product sales by the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F57F044-9046-014C-99E9-7CC6F3E18DA9}"/>
              </a:ext>
            </a:extLst>
          </p:cNvPr>
          <p:cNvSpPr/>
          <p:nvPr/>
        </p:nvSpPr>
        <p:spPr>
          <a:xfrm>
            <a:off x="1477369" y="5396884"/>
            <a:ext cx="543186" cy="54318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025C7C-FBB1-3C50-C198-7A1F2F46EEA3}"/>
              </a:ext>
            </a:extLst>
          </p:cNvPr>
          <p:cNvSpPr/>
          <p:nvPr/>
        </p:nvSpPr>
        <p:spPr>
          <a:xfrm>
            <a:off x="3752953" y="5396884"/>
            <a:ext cx="543186" cy="54318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52C015-F1C1-1CD4-577A-AD154761B5AF}"/>
              </a:ext>
            </a:extLst>
          </p:cNvPr>
          <p:cNvSpPr/>
          <p:nvPr/>
        </p:nvSpPr>
        <p:spPr>
          <a:xfrm>
            <a:off x="5994934" y="5414194"/>
            <a:ext cx="543186" cy="54318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4280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9A77-A811-B24E-02D9-39F91D12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- CALCULATE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2EDD4B8-85C8-AC19-04A1-1D0590810F0A}"/>
              </a:ext>
            </a:extLst>
          </p:cNvPr>
          <p:cNvSpPr txBox="1">
            <a:spLocks/>
          </p:cNvSpPr>
          <p:nvPr/>
        </p:nvSpPr>
        <p:spPr>
          <a:xfrm>
            <a:off x="838200" y="1522245"/>
            <a:ext cx="5393924" cy="316297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Calculate the product sales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80C339-0383-0B94-B4E4-91458228C3AA}"/>
              </a:ext>
            </a:extLst>
          </p:cNvPr>
          <p:cNvSpPr txBox="1">
            <a:spLocks/>
          </p:cNvSpPr>
          <p:nvPr/>
        </p:nvSpPr>
        <p:spPr>
          <a:xfrm>
            <a:off x="838200" y="2334826"/>
            <a:ext cx="5393924" cy="316297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Total sales for each category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11E867-8B96-23C0-9CA6-BDA87296C726}"/>
              </a:ext>
            </a:extLst>
          </p:cNvPr>
          <p:cNvSpPr txBox="1">
            <a:spLocks/>
          </p:cNvSpPr>
          <p:nvPr/>
        </p:nvSpPr>
        <p:spPr>
          <a:xfrm>
            <a:off x="838200" y="4740674"/>
            <a:ext cx="5393924" cy="316297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Divide the product sales by the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5A742B-4B27-1661-CF2F-6BCD879C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83605"/>
            <a:ext cx="3743094" cy="1654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1D4773-F4C3-2527-3ECE-F0640920F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7757"/>
            <a:ext cx="6619320" cy="18515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17B8EA-2E18-8786-EC89-FE59F22D3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69107"/>
            <a:ext cx="1265808" cy="433040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85CCCFB0-1902-EA68-8DAD-1026AD0CF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6377" y="4740674"/>
            <a:ext cx="291483" cy="29148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609E62-253F-3E4E-1D02-B14318743632}"/>
              </a:ext>
            </a:extLst>
          </p:cNvPr>
          <p:cNvCxnSpPr>
            <a:cxnSpLocks/>
          </p:cNvCxnSpPr>
          <p:nvPr/>
        </p:nvCxnSpPr>
        <p:spPr>
          <a:xfrm>
            <a:off x="683581" y="1589103"/>
            <a:ext cx="0" cy="63031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0A46D4-5C88-F6B2-1693-EF6A189C2174}"/>
              </a:ext>
            </a:extLst>
          </p:cNvPr>
          <p:cNvCxnSpPr>
            <a:cxnSpLocks/>
          </p:cNvCxnSpPr>
          <p:nvPr/>
        </p:nvCxnSpPr>
        <p:spPr>
          <a:xfrm>
            <a:off x="683581" y="2432482"/>
            <a:ext cx="0" cy="216615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583E57-89E6-4F22-253A-B221D13625C4}"/>
              </a:ext>
            </a:extLst>
          </p:cNvPr>
          <p:cNvCxnSpPr>
            <a:cxnSpLocks/>
          </p:cNvCxnSpPr>
          <p:nvPr/>
        </p:nvCxnSpPr>
        <p:spPr>
          <a:xfrm>
            <a:off x="683581" y="4811697"/>
            <a:ext cx="0" cy="188376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E43DE03-764A-857A-CEA2-46BBEDB28A2C}"/>
              </a:ext>
            </a:extLst>
          </p:cNvPr>
          <p:cNvSpPr/>
          <p:nvPr/>
        </p:nvSpPr>
        <p:spPr>
          <a:xfrm>
            <a:off x="9008892" y="3676274"/>
            <a:ext cx="1845075" cy="704188"/>
          </a:xfrm>
          <a:prstGeom prst="borderCallout1">
            <a:avLst>
              <a:gd name="adj1" fmla="val 48434"/>
              <a:gd name="adj2" fmla="val -1059"/>
              <a:gd name="adj3" fmla="val 47516"/>
              <a:gd name="adj4" fmla="val -87661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Overwrite Filter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2A6EAE-A40D-160F-C92F-F0D1B73B5962}"/>
              </a:ext>
            </a:extLst>
          </p:cNvPr>
          <p:cNvSpPr/>
          <p:nvPr/>
        </p:nvSpPr>
        <p:spPr>
          <a:xfrm>
            <a:off x="3107183" y="3112584"/>
            <a:ext cx="5459767" cy="632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Translation: calculate the [Amount] but ignore all filters regarding “</a:t>
            </a:r>
            <a:r>
              <a:rPr lang="en-US" dirty="0" err="1">
                <a:solidFill>
                  <a:srgbClr val="C00000"/>
                </a:solidFill>
              </a:rPr>
              <a:t>SubcategoryName</a:t>
            </a:r>
            <a:r>
              <a:rPr lang="en-US" dirty="0">
                <a:solidFill>
                  <a:srgbClr val="C0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095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9A77-A811-B24E-02D9-39F91D12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 vs Measure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F699F4-89F8-8DDB-530A-F7FC609F8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20716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Calculated Column: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Saved with the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Calculated at refresh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Row Context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378ED4-52A9-E1CC-E51F-0A0328910D54}"/>
              </a:ext>
            </a:extLst>
          </p:cNvPr>
          <p:cNvSpPr txBox="1">
            <a:spLocks/>
          </p:cNvSpPr>
          <p:nvPr/>
        </p:nvSpPr>
        <p:spPr>
          <a:xfrm>
            <a:off x="6101918" y="1690688"/>
            <a:ext cx="5257800" cy="207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Measure: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Only definition is saved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Calculated when it is used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763097-760B-DACF-44DC-8469B8F467CA}"/>
              </a:ext>
            </a:extLst>
          </p:cNvPr>
          <p:cNvSpPr txBox="1">
            <a:spLocks/>
          </p:cNvSpPr>
          <p:nvPr/>
        </p:nvSpPr>
        <p:spPr>
          <a:xfrm>
            <a:off x="838200" y="4032237"/>
            <a:ext cx="10515600" cy="593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4231D6-6495-80FA-A07B-AF78D90C3105}"/>
              </a:ext>
            </a:extLst>
          </p:cNvPr>
          <p:cNvSpPr/>
          <p:nvPr/>
        </p:nvSpPr>
        <p:spPr>
          <a:xfrm>
            <a:off x="838200" y="4760206"/>
            <a:ext cx="1878367" cy="12318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Abuse usage of the numbers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5D5ADA-492D-1A96-466E-05E560DFE862}"/>
              </a:ext>
            </a:extLst>
          </p:cNvPr>
          <p:cNvSpPr/>
          <p:nvPr/>
        </p:nvSpPr>
        <p:spPr>
          <a:xfrm>
            <a:off x="2977719" y="4760206"/>
            <a:ext cx="1878367" cy="12318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can afford the extra 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364340-EF6E-8E37-7B4A-26245B8D3C61}"/>
              </a:ext>
            </a:extLst>
          </p:cNvPr>
          <p:cNvSpPr/>
          <p:nvPr/>
        </p:nvSpPr>
        <p:spPr>
          <a:xfrm>
            <a:off x="5117238" y="4760206"/>
            <a:ext cx="1878367" cy="12318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don’t have extra computing power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EABD0-E60C-2912-476B-D1E4ABF60D3A}"/>
              </a:ext>
            </a:extLst>
          </p:cNvPr>
          <p:cNvSpPr/>
          <p:nvPr/>
        </p:nvSpPr>
        <p:spPr>
          <a:xfrm>
            <a:off x="7256757" y="4760206"/>
            <a:ext cx="1878367" cy="123184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Calculated Column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E70366-6C04-4E29-FB52-D26B356FB121}"/>
              </a:ext>
            </a:extLst>
          </p:cNvPr>
          <p:cNvSpPr/>
          <p:nvPr/>
        </p:nvSpPr>
        <p:spPr>
          <a:xfrm>
            <a:off x="9830540" y="4760206"/>
            <a:ext cx="1878367" cy="123184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Otherwise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Measure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06662FB-29E4-72F0-DB0B-A1DD96E3698C}"/>
              </a:ext>
            </a:extLst>
          </p:cNvPr>
          <p:cNvCxnSpPr>
            <a:cxnSpLocks/>
          </p:cNvCxnSpPr>
          <p:nvPr/>
        </p:nvCxnSpPr>
        <p:spPr>
          <a:xfrm>
            <a:off x="3089275" y="4845900"/>
            <a:ext cx="3775075" cy="1046673"/>
          </a:xfrm>
          <a:prstGeom prst="bentConnector3">
            <a:avLst>
              <a:gd name="adj1" fmla="val 715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5006FFE-34AF-EECC-7C1C-81D03B88A62E}"/>
              </a:ext>
            </a:extLst>
          </p:cNvPr>
          <p:cNvCxnSpPr>
            <a:cxnSpLocks/>
          </p:cNvCxnSpPr>
          <p:nvPr/>
        </p:nvCxnSpPr>
        <p:spPr>
          <a:xfrm rot="10800000">
            <a:off x="3178175" y="4845900"/>
            <a:ext cx="3772948" cy="1046672"/>
          </a:xfrm>
          <a:prstGeom prst="bentConnector3">
            <a:avLst>
              <a:gd name="adj1" fmla="val 771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33DE38-2B85-B641-BD49-F2E4B98E5475}"/>
              </a:ext>
            </a:extLst>
          </p:cNvPr>
          <p:cNvCxnSpPr>
            <a:cxnSpLocks/>
          </p:cNvCxnSpPr>
          <p:nvPr/>
        </p:nvCxnSpPr>
        <p:spPr>
          <a:xfrm>
            <a:off x="4855347" y="5892573"/>
            <a:ext cx="26189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FBB250-3BB4-38C6-67EC-F05BD84EC6C6}"/>
              </a:ext>
            </a:extLst>
          </p:cNvPr>
          <p:cNvCxnSpPr>
            <a:cxnSpLocks/>
          </p:cNvCxnSpPr>
          <p:nvPr/>
        </p:nvCxnSpPr>
        <p:spPr>
          <a:xfrm>
            <a:off x="4855347" y="4845900"/>
            <a:ext cx="26189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FEA054-45A3-7125-9644-4C189F4DA70F}"/>
              </a:ext>
            </a:extLst>
          </p:cNvPr>
          <p:cNvSpPr/>
          <p:nvPr/>
        </p:nvSpPr>
        <p:spPr>
          <a:xfrm rot="19991347">
            <a:off x="9496425" y="4641827"/>
            <a:ext cx="1114425" cy="40814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Default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430FAA-2D48-B21D-59B6-7A6E775BF3A2}"/>
              </a:ext>
            </a:extLst>
          </p:cNvPr>
          <p:cNvSpPr/>
          <p:nvPr/>
        </p:nvSpPr>
        <p:spPr>
          <a:xfrm>
            <a:off x="754585" y="4633176"/>
            <a:ext cx="8518955" cy="147864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8A3265-E10C-926D-73FD-316F715007C1}"/>
              </a:ext>
            </a:extLst>
          </p:cNvPr>
          <p:cNvSpPr txBox="1"/>
          <p:nvPr/>
        </p:nvSpPr>
        <p:spPr>
          <a:xfrm>
            <a:off x="754585" y="6128629"/>
            <a:ext cx="264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More detailed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7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9A77-A811-B24E-02D9-39F91D12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AC86-BF78-F4E0-B956-60DB90981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67187"/>
          </a:xfrm>
        </p:spPr>
        <p:txBody>
          <a:bodyPr>
            <a:normAutofit/>
          </a:bodyPr>
          <a:lstStyle/>
          <a:p>
            <a:r>
              <a:rPr lang="en-US" dirty="0"/>
              <a:t>Advanced DAX</a:t>
            </a:r>
          </a:p>
          <a:p>
            <a:pPr lvl="1"/>
            <a:r>
              <a:rPr lang="en-US" dirty="0"/>
              <a:t>Summarize, RANKX, SWITCH, Conditional Formatting</a:t>
            </a:r>
          </a:p>
          <a:p>
            <a:r>
              <a:rPr lang="en-US" dirty="0"/>
              <a:t>Drill through</a:t>
            </a:r>
          </a:p>
          <a:p>
            <a:r>
              <a:rPr lang="en-US" dirty="0"/>
              <a:t>Bookmarks</a:t>
            </a:r>
          </a:p>
          <a:p>
            <a:pPr lvl="1"/>
            <a:r>
              <a:rPr lang="en-US" dirty="0"/>
              <a:t>Navigation menu</a:t>
            </a:r>
          </a:p>
          <a:p>
            <a:r>
              <a:rPr lang="en-US" dirty="0"/>
              <a:t>DAX Studio</a:t>
            </a:r>
          </a:p>
          <a:p>
            <a:pPr lvl="1"/>
            <a:r>
              <a:rPr lang="en-US" dirty="0"/>
              <a:t>Analyze generated DAX queries (Formula Engine vs Storage Engine)</a:t>
            </a:r>
          </a:p>
          <a:p>
            <a:r>
              <a:rPr lang="en-US" dirty="0"/>
              <a:t>Tabular Editor</a:t>
            </a:r>
          </a:p>
          <a:p>
            <a:pPr lvl="1"/>
            <a:r>
              <a:rPr lang="en-US" dirty="0"/>
              <a:t>Calculation Groups</a:t>
            </a:r>
          </a:p>
        </p:txBody>
      </p:sp>
    </p:spTree>
    <p:extLst>
      <p:ext uri="{BB962C8B-B14F-4D97-AF65-F5344CB8AC3E}">
        <p14:creationId xmlns:p14="http://schemas.microsoft.com/office/powerpoint/2010/main" val="2671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9A77-A811-B24E-02D9-39F91D12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and Transform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AC86-BF78-F4E0-B956-60DB90981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76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 CSV</a:t>
            </a:r>
          </a:p>
          <a:p>
            <a:r>
              <a:rPr lang="en-US" dirty="0"/>
              <a:t>Simple Date transformation</a:t>
            </a:r>
          </a:p>
          <a:p>
            <a:r>
              <a:rPr lang="en-US" dirty="0"/>
              <a:t>Region/Localization</a:t>
            </a:r>
          </a:p>
          <a:p>
            <a:r>
              <a:rPr lang="en-US" dirty="0"/>
              <a:t>Replace Values</a:t>
            </a:r>
          </a:p>
          <a:p>
            <a:r>
              <a:rPr lang="en-US" dirty="0"/>
              <a:t>How steps are listed and could be renamed</a:t>
            </a:r>
          </a:p>
          <a:p>
            <a:r>
              <a:rPr lang="en-US" dirty="0"/>
              <a:t>Add Custom Column</a:t>
            </a:r>
          </a:p>
          <a:p>
            <a:r>
              <a:rPr lang="en-US" dirty="0"/>
              <a:t>Merge Queries</a:t>
            </a:r>
          </a:p>
          <a:p>
            <a:r>
              <a:rPr lang="en-US" dirty="0"/>
              <a:t>Append Queries</a:t>
            </a:r>
          </a:p>
          <a:p>
            <a:r>
              <a:rPr lang="en-US" dirty="0"/>
              <a:t>Pivot/Unpivot Columns</a:t>
            </a:r>
          </a:p>
        </p:txBody>
      </p:sp>
    </p:spTree>
    <p:extLst>
      <p:ext uri="{BB962C8B-B14F-4D97-AF65-F5344CB8AC3E}">
        <p14:creationId xmlns:p14="http://schemas.microsoft.com/office/powerpoint/2010/main" val="350903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9A77-A811-B24E-02D9-39F91D12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References</a:t>
            </a:r>
          </a:p>
        </p:txBody>
      </p:sp>
      <p:pic>
        <p:nvPicPr>
          <p:cNvPr id="1028" name="Picture 4">
            <a:hlinkClick r:id="rId2"/>
            <a:extLst>
              <a:ext uri="{FF2B5EF4-FFF2-40B4-BE49-F238E27FC236}">
                <a16:creationId xmlns:a16="http://schemas.microsoft.com/office/drawing/2014/main" id="{44DDC906-BBCE-EA2D-1203-4BF690959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660" y="2068867"/>
            <a:ext cx="1676400" cy="16764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4"/>
            <a:extLst>
              <a:ext uri="{FF2B5EF4-FFF2-40B4-BE49-F238E27FC236}">
                <a16:creationId xmlns:a16="http://schemas.microsoft.com/office/drawing/2014/main" id="{66BEC19D-3ADF-B27D-A01C-9D22842B1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687" y="2068867"/>
            <a:ext cx="1676400" cy="16764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hlinkClick r:id="rId6"/>
            <a:extLst>
              <a:ext uri="{FF2B5EF4-FFF2-40B4-BE49-F238E27FC236}">
                <a16:creationId xmlns:a16="http://schemas.microsoft.com/office/drawing/2014/main" id="{A3433E55-DF91-CEB4-1824-279757010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147" y="2068867"/>
            <a:ext cx="1676400" cy="16764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hlinkClick r:id="rId8"/>
            <a:extLst>
              <a:ext uri="{FF2B5EF4-FFF2-40B4-BE49-F238E27FC236}">
                <a16:creationId xmlns:a16="http://schemas.microsoft.com/office/drawing/2014/main" id="{C81C300A-1141-9B36-A908-2ACEBF9CC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68867"/>
            <a:ext cx="1676400" cy="16764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612EF9F-311F-BFC9-2F52-DF4464AEC625}"/>
              </a:ext>
            </a:extLst>
          </p:cNvPr>
          <p:cNvGrpSpPr/>
          <p:nvPr/>
        </p:nvGrpSpPr>
        <p:grpSpPr>
          <a:xfrm>
            <a:off x="2974057" y="5235282"/>
            <a:ext cx="5739059" cy="695988"/>
            <a:chOff x="3314368" y="5545014"/>
            <a:chExt cx="5739059" cy="695988"/>
          </a:xfrm>
        </p:grpSpPr>
        <p:sp>
          <p:nvSpPr>
            <p:cNvPr id="3" name="TextBox 2">
              <a:hlinkClick r:id="rId10"/>
              <a:extLst>
                <a:ext uri="{FF2B5EF4-FFF2-40B4-BE49-F238E27FC236}">
                  <a16:creationId xmlns:a16="http://schemas.microsoft.com/office/drawing/2014/main" id="{59C7D8A6-4BAE-D342-38EF-8878383A7088}"/>
                </a:ext>
              </a:extLst>
            </p:cNvPr>
            <p:cNvSpPr txBox="1"/>
            <p:nvPr/>
          </p:nvSpPr>
          <p:spPr>
            <a:xfrm>
              <a:off x="3991390" y="5708342"/>
              <a:ext cx="4714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Dataset “Adventure Works” on Kaggle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pic>
          <p:nvPicPr>
            <p:cNvPr id="8" name="Graphic 7" descr="Table with solid fill">
              <a:hlinkClick r:id="rId10"/>
              <a:extLst>
                <a:ext uri="{FF2B5EF4-FFF2-40B4-BE49-F238E27FC236}">
                  <a16:creationId xmlns:a16="http://schemas.microsoft.com/office/drawing/2014/main" id="{8FC9F4F4-E3D9-ECD2-8437-83B9D3306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314368" y="5545014"/>
              <a:ext cx="695988" cy="695988"/>
            </a:xfrm>
            <a:prstGeom prst="rect">
              <a:avLst/>
            </a:prstGeom>
          </p:spPr>
        </p:pic>
        <p:pic>
          <p:nvPicPr>
            <p:cNvPr id="9" name="Graphic 8" descr="Table with solid fill">
              <a:hlinkClick r:id="rId10"/>
              <a:extLst>
                <a:ext uri="{FF2B5EF4-FFF2-40B4-BE49-F238E27FC236}">
                  <a16:creationId xmlns:a16="http://schemas.microsoft.com/office/drawing/2014/main" id="{2E1D7696-7724-00C3-3E00-039086B48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57439" y="5545014"/>
              <a:ext cx="695988" cy="695988"/>
            </a:xfrm>
            <a:prstGeom prst="rect">
              <a:avLst/>
            </a:prstGeom>
          </p:spPr>
        </p:pic>
      </p:grpSp>
      <p:pic>
        <p:nvPicPr>
          <p:cNvPr id="1026" name="Picture 2">
            <a:hlinkClick r:id="rId13"/>
            <a:extLst>
              <a:ext uri="{FF2B5EF4-FFF2-40B4-BE49-F238E27FC236}">
                <a16:creationId xmlns:a16="http://schemas.microsoft.com/office/drawing/2014/main" id="{1F317973-3FB4-AF26-26B7-08B11EA11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74" y="2068867"/>
            <a:ext cx="1676400" cy="16764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958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BFEF07CA-2064-C31D-57F6-5B84214F77B1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Thank you for your patience</a:t>
            </a:r>
          </a:p>
        </p:txBody>
      </p:sp>
    </p:spTree>
    <p:extLst>
      <p:ext uri="{BB962C8B-B14F-4D97-AF65-F5344CB8AC3E}">
        <p14:creationId xmlns:p14="http://schemas.microsoft.com/office/powerpoint/2010/main" val="369861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9A77-A811-B24E-02D9-39F91D12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6EB4F-9431-4DE4-A16E-C91A7BFF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580" y="1944784"/>
            <a:ext cx="3880744" cy="42701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88CB5F-8106-1A99-A056-D1F223BF5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41308" y="366019"/>
            <a:ext cx="2911844" cy="15787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A9EEFE-844F-67A8-23A4-5BF5E579FDE9}"/>
              </a:ext>
            </a:extLst>
          </p:cNvPr>
          <p:cNvSpPr/>
          <p:nvPr/>
        </p:nvSpPr>
        <p:spPr>
          <a:xfrm>
            <a:off x="8948042" y="361831"/>
            <a:ext cx="286446" cy="776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200DD1-2134-F647-6BB2-892A50816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00777"/>
            <a:ext cx="1763474" cy="4214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90A75138-F12D-19BA-0D9A-011EEBCFF827}"/>
              </a:ext>
            </a:extLst>
          </p:cNvPr>
          <p:cNvSpPr/>
          <p:nvPr/>
        </p:nvSpPr>
        <p:spPr>
          <a:xfrm>
            <a:off x="9821154" y="3273101"/>
            <a:ext cx="1845075" cy="704188"/>
          </a:xfrm>
          <a:prstGeom prst="borderCallout1">
            <a:avLst>
              <a:gd name="adj1" fmla="val 52216"/>
              <a:gd name="adj2" fmla="val -1060"/>
              <a:gd name="adj3" fmla="val 28605"/>
              <a:gd name="adj4" fmla="val -156948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All files in a folder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88F71B1C-0E4A-200A-E632-DB5EBA64C02F}"/>
              </a:ext>
            </a:extLst>
          </p:cNvPr>
          <p:cNvSpPr/>
          <p:nvPr/>
        </p:nvSpPr>
        <p:spPr>
          <a:xfrm>
            <a:off x="9821154" y="4373932"/>
            <a:ext cx="1845075" cy="704188"/>
          </a:xfrm>
          <a:prstGeom prst="borderCallout1">
            <a:avLst>
              <a:gd name="adj1" fmla="val 52216"/>
              <a:gd name="adj2" fmla="val -1060"/>
              <a:gd name="adj3" fmla="val -18041"/>
              <a:gd name="adj4" fmla="val -136739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Connect to SSMS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E080E4E4-E4E9-253F-91E6-7792DA2161A2}"/>
              </a:ext>
            </a:extLst>
          </p:cNvPr>
          <p:cNvSpPr/>
          <p:nvPr/>
        </p:nvSpPr>
        <p:spPr>
          <a:xfrm>
            <a:off x="2816089" y="3625195"/>
            <a:ext cx="1845075" cy="704188"/>
          </a:xfrm>
          <a:prstGeom prst="borderCallout1">
            <a:avLst>
              <a:gd name="adj1" fmla="val 52216"/>
              <a:gd name="adj2" fmla="val -1060"/>
              <a:gd name="adj3" fmla="val -30648"/>
              <a:gd name="adj4" fmla="val -41952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5BF20042-3E40-3E2D-82F8-8E2CFC3853FE}"/>
              </a:ext>
            </a:extLst>
          </p:cNvPr>
          <p:cNvSpPr/>
          <p:nvPr/>
        </p:nvSpPr>
        <p:spPr>
          <a:xfrm>
            <a:off x="2816089" y="3625127"/>
            <a:ext cx="1845075" cy="704188"/>
          </a:xfrm>
          <a:prstGeom prst="borderCallout1">
            <a:avLst>
              <a:gd name="adj1" fmla="val 52216"/>
              <a:gd name="adj2" fmla="val -1060"/>
              <a:gd name="adj3" fmla="val 114332"/>
              <a:gd name="adj4" fmla="val -52537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Excel and simple text files</a:t>
            </a:r>
          </a:p>
        </p:txBody>
      </p:sp>
    </p:spTree>
    <p:extLst>
      <p:ext uri="{BB962C8B-B14F-4D97-AF65-F5344CB8AC3E}">
        <p14:creationId xmlns:p14="http://schemas.microsoft.com/office/powerpoint/2010/main" val="272214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74FECDB-86B6-9487-7D00-D51AFC0D6CD1}"/>
              </a:ext>
            </a:extLst>
          </p:cNvPr>
          <p:cNvSpPr/>
          <p:nvPr/>
        </p:nvSpPr>
        <p:spPr>
          <a:xfrm>
            <a:off x="347429" y="3191445"/>
            <a:ext cx="3056228" cy="2136968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B9A77-A811-B24E-02D9-39F91D12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Date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565C1-516D-8937-C034-8C402427F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11" y="3712677"/>
            <a:ext cx="1264574" cy="1495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0B7D16-6477-D38D-DFE6-D0F16479C2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67"/>
          <a:stretch/>
        </p:blipFill>
        <p:spPr>
          <a:xfrm>
            <a:off x="539867" y="3712678"/>
            <a:ext cx="1295418" cy="14958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FF31E3A-49F0-8959-0178-4A5F15A6A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41308" y="365125"/>
            <a:ext cx="2911844" cy="158055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64CB993-1753-ED1A-ADE9-98C14477B2CD}"/>
              </a:ext>
            </a:extLst>
          </p:cNvPr>
          <p:cNvSpPr/>
          <p:nvPr/>
        </p:nvSpPr>
        <p:spPr>
          <a:xfrm>
            <a:off x="8948042" y="361831"/>
            <a:ext cx="2278742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59B591-402D-4DD3-A318-25654867186A}"/>
              </a:ext>
            </a:extLst>
          </p:cNvPr>
          <p:cNvSpPr/>
          <p:nvPr/>
        </p:nvSpPr>
        <p:spPr>
          <a:xfrm>
            <a:off x="520740" y="3228459"/>
            <a:ext cx="2709606" cy="39989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rgbClr val="7030A0"/>
                </a:solidFill>
              </a:rPr>
              <a:t>Text to Date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AAC991-2871-CC5B-2906-2DA1E6BACF4D}"/>
              </a:ext>
            </a:extLst>
          </p:cNvPr>
          <p:cNvSpPr/>
          <p:nvPr/>
        </p:nvSpPr>
        <p:spPr>
          <a:xfrm>
            <a:off x="7419927" y="3191445"/>
            <a:ext cx="4251333" cy="2136968"/>
          </a:xfrm>
          <a:prstGeom prst="rect">
            <a:avLst/>
          </a:prstGeom>
          <a:solidFill>
            <a:srgbClr val="116D79"/>
          </a:solidFill>
          <a:ln w="28575">
            <a:solidFill>
              <a:srgbClr val="116D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3B075A-9B60-8159-096A-757B1552E93F}"/>
              </a:ext>
            </a:extLst>
          </p:cNvPr>
          <p:cNvSpPr/>
          <p:nvPr/>
        </p:nvSpPr>
        <p:spPr>
          <a:xfrm>
            <a:off x="7608355" y="3225656"/>
            <a:ext cx="3917692" cy="399893"/>
          </a:xfrm>
          <a:prstGeom prst="rect">
            <a:avLst/>
          </a:prstGeom>
          <a:solidFill>
            <a:schemeClr val="bg1"/>
          </a:solidFill>
          <a:ln w="28575">
            <a:solidFill>
              <a:srgbClr val="116D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rgbClr val="116D79"/>
                </a:solidFill>
              </a:rPr>
              <a:t>Merge Columns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32396B-AF84-FEE6-FDED-BED1F353DD3E}"/>
              </a:ext>
            </a:extLst>
          </p:cNvPr>
          <p:cNvSpPr/>
          <p:nvPr/>
        </p:nvSpPr>
        <p:spPr>
          <a:xfrm>
            <a:off x="3881895" y="3191445"/>
            <a:ext cx="3056228" cy="2136968"/>
          </a:xfrm>
          <a:prstGeom prst="rect">
            <a:avLst/>
          </a:prstGeom>
          <a:solidFill>
            <a:srgbClr val="203864"/>
          </a:solidFill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B4BABB-E8D4-A5A9-6412-7AC4BA32C476}"/>
              </a:ext>
            </a:extLst>
          </p:cNvPr>
          <p:cNvSpPr/>
          <p:nvPr/>
        </p:nvSpPr>
        <p:spPr>
          <a:xfrm>
            <a:off x="4058653" y="3225656"/>
            <a:ext cx="2715152" cy="399893"/>
          </a:xfrm>
          <a:prstGeom prst="rect">
            <a:avLst/>
          </a:prstGeom>
          <a:solidFill>
            <a:schemeClr val="bg1"/>
          </a:solidFill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rgbClr val="203864"/>
                </a:solidFill>
              </a:rPr>
              <a:t>Text to Currency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D61A13-F21B-4E40-9794-372CFE32F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8653" y="3687829"/>
            <a:ext cx="1264574" cy="15036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63321C-895F-BC65-80F7-2895C2632B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8388" y="3680118"/>
            <a:ext cx="1295417" cy="1495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97F0D5-DB53-A2D1-509E-E455BB347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8355" y="3684186"/>
            <a:ext cx="2479058" cy="1524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655063-2831-831D-498D-71E06FC536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32625" y="3680118"/>
            <a:ext cx="1293422" cy="147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3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07D45A-89B4-9004-8B20-3D897A4F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974" y="1606857"/>
            <a:ext cx="1938888" cy="46682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4B9A77-A811-B24E-02D9-39F91D12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Steps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8F0D4339-E417-08C9-A3D0-711B4B58787E}"/>
              </a:ext>
            </a:extLst>
          </p:cNvPr>
          <p:cNvSpPr/>
          <p:nvPr/>
        </p:nvSpPr>
        <p:spPr>
          <a:xfrm>
            <a:off x="1340528" y="1898979"/>
            <a:ext cx="1464815" cy="555362"/>
          </a:xfrm>
          <a:prstGeom prst="borderCallout1">
            <a:avLst>
              <a:gd name="adj1" fmla="val 53100"/>
              <a:gd name="adj2" fmla="val 100152"/>
              <a:gd name="adj3" fmla="val 67735"/>
              <a:gd name="adj4" fmla="val 252575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Query Name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13FDC2E5-9F60-5B44-DD44-B34883F31C93}"/>
              </a:ext>
            </a:extLst>
          </p:cNvPr>
          <p:cNvSpPr/>
          <p:nvPr/>
        </p:nvSpPr>
        <p:spPr>
          <a:xfrm>
            <a:off x="1065321" y="2873637"/>
            <a:ext cx="1464815" cy="1325563"/>
          </a:xfrm>
          <a:prstGeom prst="borderCallout1">
            <a:avLst>
              <a:gd name="adj1" fmla="val 51546"/>
              <a:gd name="adj2" fmla="val 101970"/>
              <a:gd name="adj3" fmla="val 19779"/>
              <a:gd name="adj4" fmla="val 273181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Query Steps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Executed in sequential order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65F3DC6A-E2B8-DB7F-20D7-05754B739996}"/>
              </a:ext>
            </a:extLst>
          </p:cNvPr>
          <p:cNvSpPr/>
          <p:nvPr/>
        </p:nvSpPr>
        <p:spPr>
          <a:xfrm>
            <a:off x="8204447" y="4820575"/>
            <a:ext cx="1464815" cy="704188"/>
          </a:xfrm>
          <a:prstGeom prst="borderCallout1">
            <a:avLst>
              <a:gd name="adj1" fmla="val 52216"/>
              <a:gd name="adj2" fmla="val -1060"/>
              <a:gd name="adj3" fmla="val -40734"/>
              <a:gd name="adj4" fmla="val -142577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Rename a step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5589C077-7CAD-1DA4-310C-F6F2DE3B4A45}"/>
              </a:ext>
            </a:extLst>
          </p:cNvPr>
          <p:cNvSpPr/>
          <p:nvPr/>
        </p:nvSpPr>
        <p:spPr>
          <a:xfrm>
            <a:off x="8204447" y="3184324"/>
            <a:ext cx="1845075" cy="704188"/>
          </a:xfrm>
          <a:prstGeom prst="borderCallout1">
            <a:avLst>
              <a:gd name="adj1" fmla="val 52216"/>
              <a:gd name="adj2" fmla="val -1060"/>
              <a:gd name="adj3" fmla="val 43733"/>
              <a:gd name="adj4" fmla="val -79482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Edit custom column function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10872502-F0D0-52E5-9454-B1E5C6A74A09}"/>
              </a:ext>
            </a:extLst>
          </p:cNvPr>
          <p:cNvSpPr/>
          <p:nvPr/>
        </p:nvSpPr>
        <p:spPr>
          <a:xfrm>
            <a:off x="1691936" y="4946342"/>
            <a:ext cx="1464815" cy="704188"/>
          </a:xfrm>
          <a:prstGeom prst="borderCallout1">
            <a:avLst>
              <a:gd name="adj1" fmla="val 49695"/>
              <a:gd name="adj2" fmla="val 101364"/>
              <a:gd name="adj3" fmla="val -117636"/>
              <a:gd name="adj4" fmla="val 231363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Rename a step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BAB562A-3B38-4FE6-5F1A-379A9403F2BE}"/>
              </a:ext>
            </a:extLst>
          </p:cNvPr>
          <p:cNvSpPr/>
          <p:nvPr/>
        </p:nvSpPr>
        <p:spPr>
          <a:xfrm>
            <a:off x="1691936" y="4946342"/>
            <a:ext cx="1464815" cy="704188"/>
          </a:xfrm>
          <a:prstGeom prst="borderCallout1">
            <a:avLst>
              <a:gd name="adj1" fmla="val 49695"/>
              <a:gd name="adj2" fmla="val 101364"/>
              <a:gd name="adj3" fmla="val -44516"/>
              <a:gd name="adj4" fmla="val 251363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Delete a step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82A2F7-7ACC-7C64-811B-0D744BA53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854" y="365125"/>
            <a:ext cx="2920753" cy="158055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6CB72F5-08AA-196F-969D-0ADDBBA18AD6}"/>
              </a:ext>
            </a:extLst>
          </p:cNvPr>
          <p:cNvSpPr/>
          <p:nvPr/>
        </p:nvSpPr>
        <p:spPr>
          <a:xfrm>
            <a:off x="11453813" y="573881"/>
            <a:ext cx="397668" cy="1325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488E6029-818F-2A17-B9A9-9B8AA16FDB57}"/>
              </a:ext>
            </a:extLst>
          </p:cNvPr>
          <p:cNvSpPr/>
          <p:nvPr/>
        </p:nvSpPr>
        <p:spPr>
          <a:xfrm>
            <a:off x="5069151" y="2873637"/>
            <a:ext cx="112450" cy="1126863"/>
          </a:xfrm>
          <a:prstGeom prst="leftBracke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9A77-A811-B24E-02D9-39F91D12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Queries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90CF39-9F05-1B2A-9C62-A2CDBA084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6854" y="365125"/>
            <a:ext cx="2920752" cy="15805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1B31E-CC8D-2CC7-9DAF-AC805967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358" y="2133366"/>
            <a:ext cx="208597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65C450-5930-6FBA-D417-B5ECEEFCA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67" y="1690688"/>
            <a:ext cx="4921412" cy="4414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allout: Line 13">
            <a:extLst>
              <a:ext uri="{FF2B5EF4-FFF2-40B4-BE49-F238E27FC236}">
                <a16:creationId xmlns:a16="http://schemas.microsoft.com/office/drawing/2014/main" id="{F1D12A93-2B83-0631-8250-BDCB593A42E3}"/>
              </a:ext>
            </a:extLst>
          </p:cNvPr>
          <p:cNvSpPr/>
          <p:nvPr/>
        </p:nvSpPr>
        <p:spPr>
          <a:xfrm>
            <a:off x="6011753" y="2652479"/>
            <a:ext cx="1845075" cy="704188"/>
          </a:xfrm>
          <a:prstGeom prst="borderCallout1">
            <a:avLst>
              <a:gd name="adj1" fmla="val 52216"/>
              <a:gd name="adj2" fmla="val -1060"/>
              <a:gd name="adj3" fmla="val 53819"/>
              <a:gd name="adj4" fmla="val -79482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Left Table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785563C-C309-08E4-1B64-04EFC1E86F20}"/>
              </a:ext>
            </a:extLst>
          </p:cNvPr>
          <p:cNvSpPr/>
          <p:nvPr/>
        </p:nvSpPr>
        <p:spPr>
          <a:xfrm>
            <a:off x="6011753" y="3966364"/>
            <a:ext cx="1845075" cy="704188"/>
          </a:xfrm>
          <a:prstGeom prst="borderCallout1">
            <a:avLst>
              <a:gd name="adj1" fmla="val 52216"/>
              <a:gd name="adj2" fmla="val -1060"/>
              <a:gd name="adj3" fmla="val 53819"/>
              <a:gd name="adj4" fmla="val -79482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Right Table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654C3738-05D8-6771-C2D4-B60AA9CA7987}"/>
              </a:ext>
            </a:extLst>
          </p:cNvPr>
          <p:cNvSpPr/>
          <p:nvPr/>
        </p:nvSpPr>
        <p:spPr>
          <a:xfrm>
            <a:off x="6011753" y="5111584"/>
            <a:ext cx="1845075" cy="704188"/>
          </a:xfrm>
          <a:prstGeom prst="borderCallout1">
            <a:avLst>
              <a:gd name="adj1" fmla="val 52216"/>
              <a:gd name="adj2" fmla="val -1060"/>
              <a:gd name="adj3" fmla="val 2130"/>
              <a:gd name="adj4" fmla="val -162722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Join 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01F7F3-1DF6-86AE-F971-17DE1E739DAE}"/>
              </a:ext>
            </a:extLst>
          </p:cNvPr>
          <p:cNvSpPr/>
          <p:nvPr/>
        </p:nvSpPr>
        <p:spPr>
          <a:xfrm>
            <a:off x="10439400" y="402431"/>
            <a:ext cx="342900" cy="21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5D839C-0138-F29B-6620-DF89812ED10F}"/>
              </a:ext>
            </a:extLst>
          </p:cNvPr>
          <p:cNvSpPr/>
          <p:nvPr/>
        </p:nvSpPr>
        <p:spPr>
          <a:xfrm flipV="1">
            <a:off x="9458325" y="2133366"/>
            <a:ext cx="2155008" cy="1038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9A77-A811-B24E-02D9-39F91D12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C0355-EF68-C822-0361-CDA84AEF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18" y="2173838"/>
            <a:ext cx="3438525" cy="1152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CA2C44-C084-770B-0924-67D0C696D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95"/>
          <a:stretch/>
        </p:blipFill>
        <p:spPr>
          <a:xfrm>
            <a:off x="203718" y="3531638"/>
            <a:ext cx="5038725" cy="1152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EC0617-A057-F644-FAE1-D23314C9E5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899"/>
          <a:stretch/>
        </p:blipFill>
        <p:spPr>
          <a:xfrm>
            <a:off x="5396982" y="2588225"/>
            <a:ext cx="6591300" cy="32683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762497-1367-166A-249A-1EE2C354D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18" y="4889438"/>
            <a:ext cx="5038725" cy="1085850"/>
          </a:xfrm>
          <a:prstGeom prst="rect">
            <a:avLst/>
          </a:prstGeom>
        </p:spPr>
      </p:pic>
      <p:sp>
        <p:nvSpPr>
          <p:cNvPr id="14" name="Plus Sign 13">
            <a:extLst>
              <a:ext uri="{FF2B5EF4-FFF2-40B4-BE49-F238E27FC236}">
                <a16:creationId xmlns:a16="http://schemas.microsoft.com/office/drawing/2014/main" id="{C1D07767-4BE3-AABD-039C-BB7B1E3F6194}"/>
              </a:ext>
            </a:extLst>
          </p:cNvPr>
          <p:cNvSpPr/>
          <p:nvPr/>
        </p:nvSpPr>
        <p:spPr>
          <a:xfrm>
            <a:off x="666750" y="3059326"/>
            <a:ext cx="666750" cy="666750"/>
          </a:xfrm>
          <a:prstGeom prst="mathPlus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39D2453B-14AE-E26C-4B71-69D1392459CE}"/>
              </a:ext>
            </a:extLst>
          </p:cNvPr>
          <p:cNvSpPr/>
          <p:nvPr/>
        </p:nvSpPr>
        <p:spPr>
          <a:xfrm>
            <a:off x="666750" y="4478888"/>
            <a:ext cx="666750" cy="666750"/>
          </a:xfrm>
          <a:prstGeom prst="mathEqual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50E655-7D31-07CF-0C56-8E5AF9365334}"/>
              </a:ext>
            </a:extLst>
          </p:cNvPr>
          <p:cNvSpPr/>
          <p:nvPr/>
        </p:nvSpPr>
        <p:spPr>
          <a:xfrm>
            <a:off x="3642243" y="4889439"/>
            <a:ext cx="1529832" cy="10858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AC1AB0-5B17-2CD0-E5E1-CDD33323BB96}"/>
              </a:ext>
            </a:extLst>
          </p:cNvPr>
          <p:cNvSpPr/>
          <p:nvPr/>
        </p:nvSpPr>
        <p:spPr>
          <a:xfrm>
            <a:off x="8772525" y="2588225"/>
            <a:ext cx="3215757" cy="33870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30C0F83-56FE-62F4-AB30-5A6D49D5EDE4}"/>
              </a:ext>
            </a:extLst>
          </p:cNvPr>
          <p:cNvCxnSpPr>
            <a:stCxn id="17" idx="2"/>
            <a:endCxn id="18" idx="2"/>
          </p:cNvCxnSpPr>
          <p:nvPr/>
        </p:nvCxnSpPr>
        <p:spPr>
          <a:xfrm rot="16200000" flipH="1">
            <a:off x="7393781" y="2988666"/>
            <a:ext cx="12700" cy="5973245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09ED7BF0-0F55-9BC8-376A-C10292E22AA1}"/>
              </a:ext>
            </a:extLst>
          </p:cNvPr>
          <p:cNvSpPr/>
          <p:nvPr/>
        </p:nvSpPr>
        <p:spPr>
          <a:xfrm>
            <a:off x="4407159" y="1616468"/>
            <a:ext cx="1845075" cy="704188"/>
          </a:xfrm>
          <a:prstGeom prst="borderCallout1">
            <a:avLst>
              <a:gd name="adj1" fmla="val 99558"/>
              <a:gd name="adj2" fmla="val 47466"/>
              <a:gd name="adj3" fmla="val 217486"/>
              <a:gd name="adj4" fmla="val 14611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Repeated at each occurrence</a:t>
            </a:r>
          </a:p>
        </p:txBody>
      </p:sp>
    </p:spTree>
    <p:extLst>
      <p:ext uri="{BB962C8B-B14F-4D97-AF65-F5344CB8AC3E}">
        <p14:creationId xmlns:p14="http://schemas.microsoft.com/office/powerpoint/2010/main" val="425477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9A77-A811-B24E-02D9-39F91D12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Queries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31D18F-01EF-1760-D5B4-5498C82AF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9660" y="365125"/>
            <a:ext cx="2915140" cy="1580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1560A4-2072-C27D-CF84-E9E992A6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1604962"/>
            <a:ext cx="7324725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B84577-0755-6619-A8F1-7E7FDEEB24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265"/>
          <a:stretch/>
        </p:blipFill>
        <p:spPr>
          <a:xfrm>
            <a:off x="538162" y="3151982"/>
            <a:ext cx="7305675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408926-2FFB-04C4-CE57-142E3245E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2" y="4586289"/>
            <a:ext cx="11319445" cy="1956979"/>
          </a:xfrm>
          <a:prstGeom prst="rect">
            <a:avLst/>
          </a:prstGeom>
        </p:spPr>
      </p:pic>
      <p:sp>
        <p:nvSpPr>
          <p:cNvPr id="10" name="Plus Sign 9">
            <a:extLst>
              <a:ext uri="{FF2B5EF4-FFF2-40B4-BE49-F238E27FC236}">
                <a16:creationId xmlns:a16="http://schemas.microsoft.com/office/drawing/2014/main" id="{C787D4C3-C1EB-1D84-1BF1-B181C07C5521}"/>
              </a:ext>
            </a:extLst>
          </p:cNvPr>
          <p:cNvSpPr/>
          <p:nvPr/>
        </p:nvSpPr>
        <p:spPr>
          <a:xfrm>
            <a:off x="0" y="2732484"/>
            <a:ext cx="666750" cy="666750"/>
          </a:xfrm>
          <a:prstGeom prst="mathPlus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56A49F4B-3390-F13A-4944-857DE253CC24}"/>
              </a:ext>
            </a:extLst>
          </p:cNvPr>
          <p:cNvSpPr/>
          <p:nvPr/>
        </p:nvSpPr>
        <p:spPr>
          <a:xfrm>
            <a:off x="0" y="4252914"/>
            <a:ext cx="666750" cy="666750"/>
          </a:xfrm>
          <a:prstGeom prst="mathEqual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EC7250-AE05-A712-958E-50971DB65407}"/>
              </a:ext>
            </a:extLst>
          </p:cNvPr>
          <p:cNvSpPr/>
          <p:nvPr/>
        </p:nvSpPr>
        <p:spPr>
          <a:xfrm>
            <a:off x="10439400" y="404813"/>
            <a:ext cx="342900" cy="21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D0B3FE-13D0-EB7D-BAB2-59C56DB9F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8252" y="2133366"/>
            <a:ext cx="1884187" cy="10382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674648F-6EE0-2F01-F1E4-8D7A5D4DE193}"/>
              </a:ext>
            </a:extLst>
          </p:cNvPr>
          <p:cNvSpPr/>
          <p:nvPr/>
        </p:nvSpPr>
        <p:spPr>
          <a:xfrm flipV="1">
            <a:off x="9628252" y="2133364"/>
            <a:ext cx="1884188" cy="972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E99117-EC8E-0DF5-6F60-86493197B124}"/>
              </a:ext>
            </a:extLst>
          </p:cNvPr>
          <p:cNvSpPr/>
          <p:nvPr/>
        </p:nvSpPr>
        <p:spPr>
          <a:xfrm>
            <a:off x="8077212" y="3814763"/>
            <a:ext cx="3695306" cy="6241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Import from folder, automatically append all imported files</a:t>
            </a:r>
          </a:p>
        </p:txBody>
      </p:sp>
    </p:spTree>
    <p:extLst>
      <p:ext uri="{BB962C8B-B14F-4D97-AF65-F5344CB8AC3E}">
        <p14:creationId xmlns:p14="http://schemas.microsoft.com/office/powerpoint/2010/main" val="3085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9A77-A811-B24E-02D9-39F91D12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Pivot/Unpivot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752E0-1AFB-6A0E-A943-E9EFD34DE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16"/>
          <a:stretch/>
        </p:blipFill>
        <p:spPr>
          <a:xfrm>
            <a:off x="478700" y="1690688"/>
            <a:ext cx="5988622" cy="24429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0B125A-1390-D9EC-3319-1292C7B6B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903" y="3502623"/>
            <a:ext cx="2876550" cy="2819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4DBAFC-B18F-2884-8F91-B540949A5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41779" y="365125"/>
            <a:ext cx="2910902" cy="15805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9764C6-1B37-3D5D-003A-876715FAA272}"/>
              </a:ext>
            </a:extLst>
          </p:cNvPr>
          <p:cNvSpPr/>
          <p:nvPr/>
        </p:nvSpPr>
        <p:spPr>
          <a:xfrm>
            <a:off x="9493249" y="402431"/>
            <a:ext cx="409575" cy="21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1F0347-3FB0-AF3B-28AF-72AF19B8B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3475" y="2177653"/>
            <a:ext cx="2409825" cy="9715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0CF0A9-478C-FCBF-9FC1-3AE0D4D70DDD}"/>
              </a:ext>
            </a:extLst>
          </p:cNvPr>
          <p:cNvSpPr/>
          <p:nvPr/>
        </p:nvSpPr>
        <p:spPr>
          <a:xfrm flipV="1">
            <a:off x="9303475" y="2183605"/>
            <a:ext cx="2409824" cy="965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DCFB418C-ADB2-0EA0-2AB8-DFBA348BA869}"/>
              </a:ext>
            </a:extLst>
          </p:cNvPr>
          <p:cNvSpPr/>
          <p:nvPr/>
        </p:nvSpPr>
        <p:spPr>
          <a:xfrm rot="10800000" flipH="1">
            <a:off x="5692313" y="4305670"/>
            <a:ext cx="994300" cy="1153483"/>
          </a:xfrm>
          <a:prstGeom prst="bentArrow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40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Widescreen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Beginner Guide to Power BI</vt:lpstr>
      <vt:lpstr>Import and Transform Data:</vt:lpstr>
      <vt:lpstr>Import CSV</vt:lpstr>
      <vt:lpstr>Simple Date transformation</vt:lpstr>
      <vt:lpstr>Query Steps</vt:lpstr>
      <vt:lpstr>Merge Queries</vt:lpstr>
      <vt:lpstr>Merge Queries</vt:lpstr>
      <vt:lpstr>Append Queries</vt:lpstr>
      <vt:lpstr>Pivot/Unpivot Columns</vt:lpstr>
      <vt:lpstr>Power BI GUI:</vt:lpstr>
      <vt:lpstr>Starter Dashboard:</vt:lpstr>
      <vt:lpstr>Relationship</vt:lpstr>
      <vt:lpstr>Writing DAX</vt:lpstr>
      <vt:lpstr>Iterate (SUMX, AVGX)</vt:lpstr>
      <vt:lpstr>Syntax - SUMX</vt:lpstr>
      <vt:lpstr>Calculate – Override filter context</vt:lpstr>
      <vt:lpstr>Syntax - CALCULATE</vt:lpstr>
      <vt:lpstr>Calculated Column vs Measure</vt:lpstr>
      <vt:lpstr>What is Next:</vt:lpstr>
      <vt:lpstr>Important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Hatahet</dc:creator>
  <cp:lastModifiedBy>Ahmad Hatahet</cp:lastModifiedBy>
  <cp:revision>176</cp:revision>
  <dcterms:created xsi:type="dcterms:W3CDTF">2022-10-20T15:51:29Z</dcterms:created>
  <dcterms:modified xsi:type="dcterms:W3CDTF">2022-11-09T06:03:44Z</dcterms:modified>
</cp:coreProperties>
</file>