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5"/>
  </p:notesMasterIdLst>
  <p:handoutMasterIdLst>
    <p:handoutMasterId r:id="rId16"/>
  </p:handoutMasterIdLst>
  <p:sldIdLst>
    <p:sldId id="257" r:id="rId5"/>
    <p:sldId id="277" r:id="rId6"/>
    <p:sldId id="278" r:id="rId7"/>
    <p:sldId id="279" r:id="rId8"/>
    <p:sldId id="280" r:id="rId9"/>
    <p:sldId id="281" r:id="rId10"/>
    <p:sldId id="282" r:id="rId11"/>
    <p:sldId id="283" r:id="rId12"/>
    <p:sldId id="284"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65" autoAdjust="0"/>
  </p:normalViewPr>
  <p:slideViewPr>
    <p:cSldViewPr snapToGrid="0" showGuides="1">
      <p:cViewPr varScale="1">
        <p:scale>
          <a:sx n="74" d="100"/>
          <a:sy n="74" d="100"/>
        </p:scale>
        <p:origin x="858" y="78"/>
      </p:cViewPr>
      <p:guideLst>
        <p:guide orient="horz" pos="2160"/>
        <p:guide pos="3840"/>
      </p:guideLst>
    </p:cSldViewPr>
  </p:slideViewPr>
  <p:notesTextViewPr>
    <p:cViewPr>
      <p:scale>
        <a:sx n="1" d="1"/>
        <a:sy n="1" d="1"/>
      </p:scale>
      <p:origin x="0" y="0"/>
    </p:cViewPr>
  </p:notesTextViewPr>
  <p:sorterViewPr>
    <p:cViewPr>
      <p:scale>
        <a:sx n="100" d="100"/>
        <a:sy n="100" d="100"/>
      </p:scale>
      <p:origin x="0" y="-413"/>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151B4DD-15C8-4661-884B-618628EC12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6678A688-EE94-44BF-A9B6-FD51CF6D64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50357-9784-4A90-96B4-0B331B4230FA}" type="datetimeFigureOut">
              <a:rPr lang="en-US" smtClean="0"/>
              <a:t>5/10/2023</a:t>
            </a:fld>
            <a:endParaRPr lang="en-US" dirty="0"/>
          </a:p>
        </p:txBody>
      </p:sp>
      <p:sp>
        <p:nvSpPr>
          <p:cNvPr id="4" name="Footer Placeholder 3">
            <a:extLst>
              <a:ext uri="{FF2B5EF4-FFF2-40B4-BE49-F238E27FC236}">
                <a16:creationId xmlns:a16="http://schemas.microsoft.com/office/drawing/2014/main" xmlns="" id="{97CB2C68-562A-4D2A-9890-4436EDCEC7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041883F-BA65-4049-B6C2-7C1A5A6D08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150802-3B37-42FB-BECC-88074371FEFB}" type="slidenum">
              <a:rPr lang="en-US" smtClean="0"/>
              <a:t>‹#›</a:t>
            </a:fld>
            <a:endParaRPr lang="en-US" dirty="0"/>
          </a:p>
        </p:txBody>
      </p:sp>
    </p:spTree>
    <p:extLst>
      <p:ext uri="{BB962C8B-B14F-4D97-AF65-F5344CB8AC3E}">
        <p14:creationId xmlns:p14="http://schemas.microsoft.com/office/powerpoint/2010/main" val="968079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5/10/2023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1323590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4"/>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xmlns=""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xmlns=""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xmlns=""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xmlns=""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87995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xmlns=""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xmlns=""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xmlns=""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xmlns=""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xmlns=""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xmlns=""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xmlns=""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xmlns=""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xmlns=""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a16="http://schemas.microsoft.com/office/drawing/2014/main" xmlns=""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a16="http://schemas.microsoft.com/office/drawing/2014/main" xmlns=""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a16="http://schemas.microsoft.com/office/drawing/2014/main" xmlns=""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a16="http://schemas.microsoft.com/office/drawing/2014/main" xmlns=""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8" name="Content Placeholder 2">
            <a:extLst>
              <a:ext uri="{FF2B5EF4-FFF2-40B4-BE49-F238E27FC236}">
                <a16:creationId xmlns:a16="http://schemas.microsoft.com/office/drawing/2014/main" xmlns=""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xmlns=""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0" name="Content Placeholder 2">
            <a:extLst>
              <a:ext uri="{FF2B5EF4-FFF2-40B4-BE49-F238E27FC236}">
                <a16:creationId xmlns:a16="http://schemas.microsoft.com/office/drawing/2014/main" xmlns=""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xmlns=""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2" name="Content Placeholder 2">
            <a:extLst>
              <a:ext uri="{FF2B5EF4-FFF2-40B4-BE49-F238E27FC236}">
                <a16:creationId xmlns:a16="http://schemas.microsoft.com/office/drawing/2014/main" xmlns=""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xmlns=""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4" name="Content Placeholder 2">
            <a:extLst>
              <a:ext uri="{FF2B5EF4-FFF2-40B4-BE49-F238E27FC236}">
                <a16:creationId xmlns:a16="http://schemas.microsoft.com/office/drawing/2014/main" xmlns=""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xmlns=""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xmlns=""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xmlns=""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xmlns=""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xmlns=""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xmlns=""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xmlns=""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pic>
        <p:nvPicPr>
          <p:cNvPr id="18" name="Graphic 16" descr="Envelope">
            <a:extLst>
              <a:ext uri="{FF2B5EF4-FFF2-40B4-BE49-F238E27FC236}">
                <a16:creationId xmlns:a16="http://schemas.microsoft.com/office/drawing/2014/main" xmlns="" id="{E5B30B87-6C2E-48F1-9026-E4F6BEA1CFE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541475" y="4452337"/>
            <a:ext cx="387795" cy="387795"/>
          </a:xfrm>
          <a:prstGeom prst="rect">
            <a:avLst/>
          </a:prstGeom>
        </p:spPr>
      </p:pic>
      <p:pic>
        <p:nvPicPr>
          <p:cNvPr id="23" name="Graphic 17" descr="Network">
            <a:extLst>
              <a:ext uri="{FF2B5EF4-FFF2-40B4-BE49-F238E27FC236}">
                <a16:creationId xmlns:a16="http://schemas.microsoft.com/office/drawing/2014/main" xmlns="" id="{2DA3CFE0-4ED8-4345-A158-94E70F463E99}"/>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xmlns=""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xmlns=""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0078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xmlns=""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xmlns=""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xmlns=""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xmlns=""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xmlns=""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xmlns=""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67165219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xmlns=""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xmlns=""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xmlns=""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xmlns=""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Title 3">
            <a:extLst>
              <a:ext uri="{FF2B5EF4-FFF2-40B4-BE49-F238E27FC236}">
                <a16:creationId xmlns:a16="http://schemas.microsoft.com/office/drawing/2014/main" xmlns="" id="{48706DBD-D7E1-4734-A193-C7FE296EA001}"/>
              </a:ext>
            </a:extLst>
          </p:cNvPr>
          <p:cNvSpPr>
            <a:spLocks noGrp="1"/>
          </p:cNvSpPr>
          <p:nvPr>
            <p:ph type="title"/>
          </p:nvPr>
        </p:nvSpPr>
        <p:spPr>
          <a:xfrm>
            <a:off x="515938" y="365125"/>
            <a:ext cx="10837862" cy="1325563"/>
          </a:xfrm>
        </p:spPr>
        <p:txBody>
          <a:bodyPr/>
          <a:lstStyle/>
          <a:p>
            <a:r>
              <a:rPr lang="en-US" noProof="0" smtClean="0"/>
              <a:t>Click to edit Master title style</a:t>
            </a:r>
            <a:endParaRPr lang="en-US" noProof="0" dirty="0"/>
          </a:p>
        </p:txBody>
      </p:sp>
      <p:sp>
        <p:nvSpPr>
          <p:cNvPr id="27" name="Content Placeholder 2">
            <a:extLst>
              <a:ext uri="{FF2B5EF4-FFF2-40B4-BE49-F238E27FC236}">
                <a16:creationId xmlns:a16="http://schemas.microsoft.com/office/drawing/2014/main" xmlns="" id="{1A1F33A2-66F7-4D85-99DD-7B00F265AC6D}"/>
              </a:ext>
            </a:extLst>
          </p:cNvPr>
          <p:cNvSpPr>
            <a:spLocks noGrp="1"/>
          </p:cNvSpPr>
          <p:nvPr>
            <p:ph idx="1"/>
          </p:nvPr>
        </p:nvSpPr>
        <p:spPr>
          <a:xfrm>
            <a:off x="515938" y="1825625"/>
            <a:ext cx="10837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80385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xmlns=""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xmlns=""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xmlns=""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xmlns="" id="{ED1E32FD-35A0-490A-BE40-FBF894A7EC77}"/>
              </a:ext>
            </a:extLst>
          </p:cNvPr>
          <p:cNvSpPr>
            <a:spLocks noGrp="1"/>
          </p:cNvSpPr>
          <p:nvPr>
            <p:ph type="title"/>
          </p:nvPr>
        </p:nvSpPr>
        <p:spPr>
          <a:xfrm>
            <a:off x="515938" y="365125"/>
            <a:ext cx="10837862" cy="1325563"/>
          </a:xfrm>
        </p:spPr>
        <p:txBody>
          <a:bodyPr/>
          <a:lstStyle/>
          <a:p>
            <a:r>
              <a:rPr lang="en-US" noProof="0" smtClean="0"/>
              <a:t>Click to edit Master title style</a:t>
            </a:r>
            <a:endParaRPr lang="en-US" noProof="0" dirty="0"/>
          </a:p>
        </p:txBody>
      </p:sp>
      <p:sp>
        <p:nvSpPr>
          <p:cNvPr id="14" name="Content Placeholder 2">
            <a:extLst>
              <a:ext uri="{FF2B5EF4-FFF2-40B4-BE49-F238E27FC236}">
                <a16:creationId xmlns:a16="http://schemas.microsoft.com/office/drawing/2014/main" xmlns="" id="{079DA8F4-EDD3-4D62-A90B-8C3C1AFB0083}"/>
              </a:ext>
            </a:extLst>
          </p:cNvPr>
          <p:cNvSpPr>
            <a:spLocks noGrp="1"/>
          </p:cNvSpPr>
          <p:nvPr>
            <p:ph sz="half" idx="1"/>
          </p:nvPr>
        </p:nvSpPr>
        <p:spPr>
          <a:xfrm>
            <a:off x="515938" y="1825625"/>
            <a:ext cx="5503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a16="http://schemas.microsoft.com/office/drawing/2014/main" xmlns="" id="{DA0DA994-B4A9-447A-BEBF-3EA31D3755A2}"/>
              </a:ext>
            </a:extLst>
          </p:cNvPr>
          <p:cNvSpPr>
            <a:spLocks noGrp="1"/>
          </p:cNvSpPr>
          <p:nvPr>
            <p:ph sz="half" idx="2"/>
          </p:nvPr>
        </p:nvSpPr>
        <p:spPr>
          <a:xfrm>
            <a:off x="6172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461618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xmlns=""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xmlns=""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xmlns=""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xmlns="" id="{ED1E32FD-35A0-490A-BE40-FBF894A7EC77}"/>
              </a:ext>
            </a:extLst>
          </p:cNvPr>
          <p:cNvSpPr>
            <a:spLocks noGrp="1"/>
          </p:cNvSpPr>
          <p:nvPr>
            <p:ph type="title"/>
          </p:nvPr>
        </p:nvSpPr>
        <p:spPr>
          <a:xfrm>
            <a:off x="515938" y="365125"/>
            <a:ext cx="10837862" cy="1325563"/>
          </a:xfrm>
        </p:spPr>
        <p:txBody>
          <a:bodyPr/>
          <a:lstStyle/>
          <a:p>
            <a:r>
              <a:rPr lang="en-US" noProof="0" smtClean="0"/>
              <a:t>Click to edit Master title style</a:t>
            </a:r>
            <a:endParaRPr lang="en-US" noProof="0" dirty="0"/>
          </a:p>
        </p:txBody>
      </p:sp>
      <p:sp>
        <p:nvSpPr>
          <p:cNvPr id="14" name="Text Placeholder 2">
            <a:extLst>
              <a:ext uri="{FF2B5EF4-FFF2-40B4-BE49-F238E27FC236}">
                <a16:creationId xmlns:a16="http://schemas.microsoft.com/office/drawing/2014/main" xmlns=""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3">
            <a:extLst>
              <a:ext uri="{FF2B5EF4-FFF2-40B4-BE49-F238E27FC236}">
                <a16:creationId xmlns:a16="http://schemas.microsoft.com/office/drawing/2014/main" xmlns="" id="{67BA8B6E-A28D-4658-8C91-6CA7BD539B85}"/>
              </a:ext>
            </a:extLst>
          </p:cNvPr>
          <p:cNvSpPr>
            <a:spLocks noGrp="1"/>
          </p:cNvSpPr>
          <p:nvPr>
            <p:ph sz="half" idx="2"/>
          </p:nvPr>
        </p:nvSpPr>
        <p:spPr>
          <a:xfrm>
            <a:off x="515938" y="2505075"/>
            <a:ext cx="5157787"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a16="http://schemas.microsoft.com/office/drawing/2014/main" xmlns=""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Content Placeholder 5">
            <a:extLst>
              <a:ext uri="{FF2B5EF4-FFF2-40B4-BE49-F238E27FC236}">
                <a16:creationId xmlns:a16="http://schemas.microsoft.com/office/drawing/2014/main" xmlns="" id="{8DFD34E8-36CC-4FFE-926B-C170208FEDB8}"/>
              </a:ext>
            </a:extLst>
          </p:cNvPr>
          <p:cNvSpPr>
            <a:spLocks noGrp="1"/>
          </p:cNvSpPr>
          <p:nvPr>
            <p:ph sz="quarter" idx="4"/>
          </p:nvPr>
        </p:nvSpPr>
        <p:spPr>
          <a:xfrm>
            <a:off x="6172200" y="2505075"/>
            <a:ext cx="5183188"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476319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xmlns=""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a16="http://schemas.microsoft.com/office/drawing/2014/main" xmlns=""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76897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xmlns=""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xmlns=""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xmlns=""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xmlns=""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a16="http://schemas.microsoft.com/office/drawing/2014/main" xmlns=""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8" name="Content Placeholder 2">
            <a:extLst>
              <a:ext uri="{FF2B5EF4-FFF2-40B4-BE49-F238E27FC236}">
                <a16:creationId xmlns:a16="http://schemas.microsoft.com/office/drawing/2014/main" xmlns=""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31464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xmlns=""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xmlns=""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xmlns=""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xmlns=""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xmlns=""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xmlns=""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a16="http://schemas.microsoft.com/office/drawing/2014/main" xmlns=""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xmlns=""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xmlns=""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xmlns=""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xmlns=""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xmlns=""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a16="http://schemas.microsoft.com/office/drawing/2014/main" xmlns=""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1" name="Content Placeholder 2">
            <a:extLst>
              <a:ext uri="{FF2B5EF4-FFF2-40B4-BE49-F238E27FC236}">
                <a16:creationId xmlns:a16="http://schemas.microsoft.com/office/drawing/2014/main" xmlns=""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12" name="Picture Placeholder 11">
            <a:extLst>
              <a:ext uri="{FF2B5EF4-FFF2-40B4-BE49-F238E27FC236}">
                <a16:creationId xmlns:a16="http://schemas.microsoft.com/office/drawing/2014/main" xmlns=""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xmlns=""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xmlns=""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5" name="Content Placeholder 2">
            <a:extLst>
              <a:ext uri="{FF2B5EF4-FFF2-40B4-BE49-F238E27FC236}">
                <a16:creationId xmlns:a16="http://schemas.microsoft.com/office/drawing/2014/main" xmlns=""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xmlns=""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xmlns=""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xmlns=""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xmlns=""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xmlns=""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xmlns=""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xmlns=""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xmlns=""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xmlns=""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xmlns=""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xmlns=""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xmlns=""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ext Placeholder 2">
            <a:extLst>
              <a:ext uri="{FF2B5EF4-FFF2-40B4-BE49-F238E27FC236}">
                <a16:creationId xmlns:a16="http://schemas.microsoft.com/office/drawing/2014/main" xmlns="" id="{7E3A6D02-D902-4B4A-B727-07D0E5BBC359}"/>
              </a:ext>
            </a:extLst>
          </p:cNvPr>
          <p:cNvSpPr>
            <a:spLocks noGrp="1"/>
          </p:cNvSpPr>
          <p:nvPr>
            <p:ph type="body" sz="quarter" idx="13"/>
          </p:nvPr>
        </p:nvSpPr>
        <p:spPr>
          <a:xfrm>
            <a:off x="1447800" y="1847056"/>
            <a:ext cx="9296400" cy="3163888"/>
          </a:xfrm>
        </p:spPr>
        <p:txBody>
          <a:bodyPr anchor="ctr">
            <a:normAutofit/>
          </a:bodyPr>
          <a:lstStyle>
            <a:lvl1pPr marL="0" indent="0" algn="ctr">
              <a:buNone/>
              <a:defRPr sz="6000"/>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211575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5/10/2023</a:t>
            </a:fld>
            <a:endParaRPr lang="en-US" noProof="0" dirty="0"/>
          </a:p>
        </p:txBody>
      </p:sp>
      <p:sp>
        <p:nvSpPr>
          <p:cNvPr id="5" name="Footer Placeholder 4">
            <a:extLst>
              <a:ext uri="{FF2B5EF4-FFF2-40B4-BE49-F238E27FC236}">
                <a16:creationId xmlns:a16="http://schemas.microsoft.com/office/drawing/2014/main" xmlns=""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76" r:id="rId9"/>
    <p:sldLayoutId id="2147483675" r:id="rId10"/>
    <p:sldLayoutId id="2147483664" r:id="rId11"/>
    <p:sldLayoutId id="2147483665" r:id="rId12"/>
    <p:sldLayoutId id="2147483666" r:id="rId13"/>
    <p:sldLayoutId id="2147483667" r:id="rId14"/>
    <p:sldLayoutId id="2147483668" r:id="rId15"/>
    <p:sldLayoutId id="2147483669" r:id="rId16"/>
    <p:sldLayoutId id="2147483671" r:id="rId17"/>
    <p:sldLayoutId id="2147483672" r:id="rId18"/>
    <p:sldLayoutId id="2147483674" r:id="rId19"/>
    <p:sldLayoutId id="2147483673"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srcRect l="17803" r="17803"/>
          <a:stretch>
            <a:fillRect/>
          </a:stretch>
        </p:blipFill>
        <p:spPr>
          <a:xfrm>
            <a:off x="418891" y="935388"/>
            <a:ext cx="5264586" cy="4340872"/>
          </a:xfrm>
          <a:prstGeom prst="rect">
            <a:avLst/>
          </a:prstGeom>
        </p:spPr>
      </p:pic>
      <p:sp>
        <p:nvSpPr>
          <p:cNvPr id="8" name="Title 1"/>
          <p:cNvSpPr txBox="1">
            <a:spLocks/>
          </p:cNvSpPr>
          <p:nvPr/>
        </p:nvSpPr>
        <p:spPr>
          <a:xfrm>
            <a:off x="5204380" y="2946460"/>
            <a:ext cx="5328860" cy="105568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b="1" kern="1200" cap="all" baseline="0">
                <a:solidFill>
                  <a:schemeClr val="accent4"/>
                </a:solidFill>
                <a:latin typeface="+mj-lt"/>
                <a:ea typeface="+mj-ea"/>
                <a:cs typeface="+mj-cs"/>
              </a:defRPr>
            </a:lvl1pPr>
          </a:lstStyle>
          <a:p>
            <a:pPr algn="ctr"/>
            <a:r>
              <a:rPr lang="en-US" sz="4800" dirty="0" smtClean="0"/>
              <a:t>Bike Share Analysis</a:t>
            </a:r>
            <a:endParaRPr lang="en-US" sz="4800" dirty="0"/>
          </a:p>
        </p:txBody>
      </p:sp>
    </p:spTree>
    <p:extLst>
      <p:ext uri="{BB962C8B-B14F-4D97-AF65-F5344CB8AC3E}">
        <p14:creationId xmlns:p14="http://schemas.microsoft.com/office/powerpoint/2010/main" val="373798987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xmlns=""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xmlns="" id="{7FFD2133-BC23-492A-A99B-5D049116043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63769" y="1411692"/>
            <a:ext cx="10058400" cy="1279992"/>
          </a:xfrm>
        </p:spPr>
        <p:txBody>
          <a:bodyPr>
            <a:noAutofit/>
          </a:bodyPr>
          <a:lstStyle/>
          <a:p>
            <a:pPr algn="ctr"/>
            <a:r>
              <a:rPr lang="en-US" sz="4800" b="1" cap="all" dirty="0">
                <a:solidFill>
                  <a:schemeClr val="accent4"/>
                </a:solidFill>
              </a:rPr>
              <a:t>Bike </a:t>
            </a:r>
            <a:r>
              <a:rPr lang="en-US" sz="4800" b="1" cap="all" dirty="0">
                <a:solidFill>
                  <a:schemeClr val="accent4"/>
                </a:solidFill>
              </a:rPr>
              <a:t>Share</a:t>
            </a:r>
            <a:r>
              <a:rPr lang="en-US" sz="4800" b="1" cap="all" dirty="0">
                <a:solidFill>
                  <a:schemeClr val="accent4"/>
                </a:solidFill>
              </a:rPr>
              <a:t> Analysis</a:t>
            </a:r>
            <a:br>
              <a:rPr lang="en-US" sz="4800" b="1" cap="all" dirty="0">
                <a:solidFill>
                  <a:schemeClr val="accent4"/>
                </a:solidFill>
              </a:rPr>
            </a:br>
            <a:endParaRPr lang="en-US" sz="4800" b="1" cap="all" dirty="0">
              <a:solidFill>
                <a:schemeClr val="accent4"/>
              </a:solidFill>
            </a:endParaRPr>
          </a:p>
        </p:txBody>
      </p:sp>
      <p:graphicFrame>
        <p:nvGraphicFramePr>
          <p:cNvPr id="4" name="Content Placeholder 3"/>
          <p:cNvGraphicFramePr>
            <a:graphicFrameLocks noGrp="1"/>
          </p:cNvGraphicFramePr>
          <p:nvPr>
            <p:ph idx="1"/>
            <p:extLst/>
          </p:nvPr>
        </p:nvGraphicFramePr>
        <p:xfrm>
          <a:off x="1066800" y="3077817"/>
          <a:ext cx="10058400" cy="1010920"/>
        </p:xfrm>
        <a:graphic>
          <a:graphicData uri="http://schemas.openxmlformats.org/drawingml/2006/table">
            <a:tbl>
              <a:tblPr firstRow="1" bandRow="1">
                <a:tableStyleId>{21E4AEA4-8DFA-4A89-87EB-49C32662AFE0}</a:tableStyleId>
              </a:tblPr>
              <a:tblGrid>
                <a:gridCol w="2011680"/>
                <a:gridCol w="2011680"/>
                <a:gridCol w="2011680"/>
                <a:gridCol w="2011680"/>
                <a:gridCol w="2011680"/>
              </a:tblGrid>
              <a:tr h="370840">
                <a:tc>
                  <a:txBody>
                    <a:bodyPr/>
                    <a:lstStyle/>
                    <a:p>
                      <a:pPr algn="ctr"/>
                      <a:r>
                        <a:rPr lang="en-US" dirty="0" smtClean="0"/>
                        <a:t>Total</a:t>
                      </a:r>
                      <a:r>
                        <a:rPr lang="en-US" baseline="0" dirty="0" smtClean="0"/>
                        <a:t> Count of Trips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Total Stations</a:t>
                      </a:r>
                      <a:r>
                        <a:rPr lang="en-US" baseline="0" dirty="0" smtClean="0"/>
                        <a:t> Used</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t>Total </a:t>
                      </a:r>
                      <a:r>
                        <a:rPr lang="en-US" dirty="0" smtClean="0"/>
                        <a:t>Bikes Used</a:t>
                      </a:r>
                    </a:p>
                    <a:p>
                      <a:pPr algn="ctr"/>
                      <a:endParaRPr lang="en-US" dirty="0"/>
                    </a:p>
                  </a:txBody>
                  <a:tcPr/>
                </a:tc>
                <a:tc>
                  <a:txBody>
                    <a:bodyPr/>
                    <a:lstStyle/>
                    <a:p>
                      <a:pPr algn="ctr"/>
                      <a:r>
                        <a:rPr lang="en-US" dirty="0" smtClean="0"/>
                        <a:t>Average Duration of Trip</a:t>
                      </a:r>
                      <a:endParaRPr lang="en-US" dirty="0"/>
                    </a:p>
                  </a:txBody>
                  <a:tcPr/>
                </a:tc>
                <a:tc>
                  <a:txBody>
                    <a:bodyPr/>
                    <a:lstStyle/>
                    <a:p>
                      <a:pPr algn="ctr"/>
                      <a:r>
                        <a:rPr lang="en-US" dirty="0" smtClean="0"/>
                        <a:t>Average Distance of Trip</a:t>
                      </a:r>
                      <a:endParaRPr lang="en-US" dirty="0"/>
                    </a:p>
                  </a:txBody>
                  <a:tcPr/>
                </a:tc>
              </a:tr>
              <a:tr h="370840">
                <a:tc>
                  <a:txBody>
                    <a:bodyPr/>
                    <a:lstStyle/>
                    <a:p>
                      <a:pPr algn="ctr"/>
                      <a:r>
                        <a:rPr lang="en-US" dirty="0" smtClean="0"/>
                        <a:t>183412</a:t>
                      </a:r>
                      <a:endParaRPr lang="en-US" dirty="0"/>
                    </a:p>
                  </a:txBody>
                  <a:tcPr/>
                </a:tc>
                <a:tc>
                  <a:txBody>
                    <a:bodyPr/>
                    <a:lstStyle/>
                    <a:p>
                      <a:pPr algn="ctr"/>
                      <a:r>
                        <a:rPr lang="en-US" dirty="0" smtClean="0"/>
                        <a:t>329</a:t>
                      </a:r>
                      <a:endParaRPr lang="en-US" dirty="0"/>
                    </a:p>
                  </a:txBody>
                  <a:tcPr/>
                </a:tc>
                <a:tc>
                  <a:txBody>
                    <a:bodyPr/>
                    <a:lstStyle/>
                    <a:p>
                      <a:pPr algn="ctr"/>
                      <a:r>
                        <a:rPr lang="en-US" dirty="0" smtClean="0"/>
                        <a:t>4646</a:t>
                      </a:r>
                      <a:endParaRPr lang="en-US" dirty="0"/>
                    </a:p>
                  </a:txBody>
                  <a:tcPr/>
                </a:tc>
                <a:tc>
                  <a:txBody>
                    <a:bodyPr/>
                    <a:lstStyle/>
                    <a:p>
                      <a:pPr algn="ctr"/>
                      <a:r>
                        <a:rPr lang="en-US" dirty="0" smtClean="0"/>
                        <a:t>704 sec</a:t>
                      </a:r>
                      <a:endParaRPr lang="en-US" dirty="0"/>
                    </a:p>
                  </a:txBody>
                  <a:tcPr/>
                </a:tc>
                <a:tc>
                  <a:txBody>
                    <a:bodyPr/>
                    <a:lstStyle/>
                    <a:p>
                      <a:pPr algn="ctr"/>
                      <a:r>
                        <a:rPr lang="en-US" dirty="0" smtClean="0"/>
                        <a:t>1.7 Km</a:t>
                      </a:r>
                      <a:endParaRPr lang="en-US" dirty="0"/>
                    </a:p>
                  </a:txBody>
                  <a:tcPr/>
                </a:tc>
              </a:tr>
            </a:tbl>
          </a:graphicData>
        </a:graphic>
      </p:graphicFrame>
      <p:sp>
        <p:nvSpPr>
          <p:cNvPr id="5" name="Rectangle 4"/>
          <p:cNvSpPr/>
          <p:nvPr/>
        </p:nvSpPr>
        <p:spPr>
          <a:xfrm>
            <a:off x="3886200" y="2599768"/>
            <a:ext cx="4213538" cy="400110"/>
          </a:xfrm>
          <a:prstGeom prst="rect">
            <a:avLst/>
          </a:prstGeom>
        </p:spPr>
        <p:txBody>
          <a:bodyPr wrap="square">
            <a:spAutoFit/>
          </a:bodyPr>
          <a:lstStyle/>
          <a:p>
            <a:r>
              <a:rPr lang="en-US" sz="2000" b="1" dirty="0" smtClean="0"/>
              <a:t>Summary for the month of February</a:t>
            </a:r>
            <a:endParaRPr lang="en-US" sz="2000" b="1" dirty="0"/>
          </a:p>
        </p:txBody>
      </p:sp>
    </p:spTree>
    <p:extLst>
      <p:ext uri="{BB962C8B-B14F-4D97-AF65-F5344CB8AC3E}">
        <p14:creationId xmlns:p14="http://schemas.microsoft.com/office/powerpoint/2010/main" val="543934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txBox="1">
            <a:spLocks/>
          </p:cNvSpPr>
          <p:nvPr/>
        </p:nvSpPr>
        <p:spPr>
          <a:xfrm>
            <a:off x="785607" y="965915"/>
            <a:ext cx="10339589" cy="1171977"/>
          </a:xfrm>
          <a:prstGeom prst="rect">
            <a:avLst/>
          </a:prstGeom>
        </p:spPr>
        <p:txBody>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600" b="1" dirty="0" smtClean="0"/>
              <a:t>80% of trips occurred at distances less than 2.5 km between stations with the peak number of trips occurring at around 1 km.</a:t>
            </a:r>
          </a:p>
          <a:p>
            <a:r>
              <a:rPr lang="en-US" sz="1600" b="1" dirty="0" smtClean="0"/>
              <a:t>80% of trips occur at a duration less than 15 minutes.  The peak number of trips occurs at a duration from 300 to 400 seconds (approximately 5.5 to 6.5 minutes).</a:t>
            </a:r>
          </a:p>
          <a:p>
            <a:endParaRPr lang="en-US" dirty="0"/>
          </a:p>
        </p:txBody>
      </p:sp>
      <p:pic>
        <p:nvPicPr>
          <p:cNvPr id="5" name="Picture 4"/>
          <p:cNvPicPr>
            <a:picLocks noChangeAspect="1"/>
          </p:cNvPicPr>
          <p:nvPr/>
        </p:nvPicPr>
        <p:blipFill>
          <a:blip r:embed="rId2"/>
          <a:stretch>
            <a:fillRect/>
          </a:stretch>
        </p:blipFill>
        <p:spPr>
          <a:xfrm>
            <a:off x="336759" y="2693033"/>
            <a:ext cx="5618642" cy="3240325"/>
          </a:xfrm>
          <a:prstGeom prst="rect">
            <a:avLst/>
          </a:prstGeom>
        </p:spPr>
      </p:pic>
      <p:pic>
        <p:nvPicPr>
          <p:cNvPr id="6" name="Picture 5"/>
          <p:cNvPicPr>
            <a:picLocks noChangeAspect="1"/>
          </p:cNvPicPr>
          <p:nvPr/>
        </p:nvPicPr>
        <p:blipFill>
          <a:blip r:embed="rId3"/>
          <a:stretch>
            <a:fillRect/>
          </a:stretch>
        </p:blipFill>
        <p:spPr>
          <a:xfrm>
            <a:off x="6050518" y="2693033"/>
            <a:ext cx="5790292" cy="3272710"/>
          </a:xfrm>
          <a:prstGeom prst="rect">
            <a:avLst/>
          </a:prstGeom>
        </p:spPr>
      </p:pic>
      <p:sp>
        <p:nvSpPr>
          <p:cNvPr id="7" name="Title 2"/>
          <p:cNvSpPr>
            <a:spLocks noGrp="1"/>
          </p:cNvSpPr>
          <p:nvPr>
            <p:ph type="title"/>
          </p:nvPr>
        </p:nvSpPr>
        <p:spPr>
          <a:xfrm>
            <a:off x="3029755" y="410774"/>
            <a:ext cx="5792273" cy="555141"/>
          </a:xfrm>
        </p:spPr>
        <p:txBody>
          <a:bodyPr>
            <a:normAutofit/>
          </a:bodyPr>
          <a:lstStyle/>
          <a:p>
            <a:pPr algn="ctr"/>
            <a:r>
              <a:rPr lang="en-US" sz="3000" b="1" dirty="0" smtClean="0"/>
              <a:t>Trip Counts </a:t>
            </a:r>
            <a:endParaRPr lang="en-US" sz="3000" b="1" dirty="0"/>
          </a:p>
        </p:txBody>
      </p:sp>
    </p:spTree>
    <p:extLst>
      <p:ext uri="{BB962C8B-B14F-4D97-AF65-F5344CB8AC3E}">
        <p14:creationId xmlns:p14="http://schemas.microsoft.com/office/powerpoint/2010/main" val="4135715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6770" y="1573043"/>
            <a:ext cx="10320271"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 The average number of daily trips at weekdays is almost double the average daily trips at weekends.</a:t>
            </a:r>
          </a:p>
          <a:p>
            <a:r>
              <a:rPr lang="en-US" b="1" dirty="0">
                <a:latin typeface="Times New Roman" panose="02020603050405020304" pitchFamily="18" charset="0"/>
                <a:cs typeface="Times New Roman" panose="02020603050405020304" pitchFamily="18" charset="0"/>
              </a:rPr>
              <a:t>- The peak hours at weekdays is at 8-9 AM and 5-6 PM. At weekends the peak time is at around 1-4 pm.</a:t>
            </a:r>
            <a:endParaRPr lang="en-US" b="1" dirty="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93983" y="2635228"/>
            <a:ext cx="5249043" cy="3211777"/>
          </a:xfrm>
          <a:prstGeom prst="rect">
            <a:avLst/>
          </a:prstGeom>
        </p:spPr>
      </p:pic>
      <p:pic>
        <p:nvPicPr>
          <p:cNvPr id="5" name="Picture 4"/>
          <p:cNvPicPr>
            <a:picLocks noChangeAspect="1"/>
          </p:cNvPicPr>
          <p:nvPr/>
        </p:nvPicPr>
        <p:blipFill>
          <a:blip r:embed="rId3"/>
          <a:stretch>
            <a:fillRect/>
          </a:stretch>
        </p:blipFill>
        <p:spPr>
          <a:xfrm>
            <a:off x="386367" y="2635229"/>
            <a:ext cx="6040192" cy="3211777"/>
          </a:xfrm>
          <a:prstGeom prst="rect">
            <a:avLst/>
          </a:prstGeom>
        </p:spPr>
      </p:pic>
      <p:sp>
        <p:nvSpPr>
          <p:cNvPr id="6" name="Title 2"/>
          <p:cNvSpPr>
            <a:spLocks noGrp="1"/>
          </p:cNvSpPr>
          <p:nvPr>
            <p:ph type="title"/>
          </p:nvPr>
        </p:nvSpPr>
        <p:spPr>
          <a:xfrm>
            <a:off x="3029755" y="410774"/>
            <a:ext cx="5792273" cy="555141"/>
          </a:xfrm>
        </p:spPr>
        <p:txBody>
          <a:bodyPr>
            <a:normAutofit fontScale="90000"/>
          </a:bodyPr>
          <a:lstStyle/>
          <a:p>
            <a:pPr algn="ctr"/>
            <a:r>
              <a:rPr lang="en-US" sz="3000" b="1" dirty="0" smtClean="0"/>
              <a:t>Trip Daily and Hourly Counts </a:t>
            </a:r>
            <a:endParaRPr lang="en-US" sz="3000" b="1" dirty="0"/>
          </a:p>
        </p:txBody>
      </p:sp>
    </p:spTree>
    <p:extLst>
      <p:ext uri="{BB962C8B-B14F-4D97-AF65-F5344CB8AC3E}">
        <p14:creationId xmlns:p14="http://schemas.microsoft.com/office/powerpoint/2010/main" val="2392480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03030"/>
            <a:ext cx="12164347" cy="6593983"/>
          </a:xfrm>
          <a:prstGeom prst="rect">
            <a:avLst/>
          </a:prstGeom>
        </p:spPr>
      </p:pic>
    </p:spTree>
    <p:extLst>
      <p:ext uri="{BB962C8B-B14F-4D97-AF65-F5344CB8AC3E}">
        <p14:creationId xmlns:p14="http://schemas.microsoft.com/office/powerpoint/2010/main" val="2003754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9194" y="426617"/>
            <a:ext cx="11376339" cy="1077218"/>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- 75% of the </a:t>
            </a:r>
            <a:r>
              <a:rPr lang="en-US" sz="1600" b="1" dirty="0" smtClean="0">
                <a:latin typeface="Times New Roman" panose="02020603050405020304" pitchFamily="18" charset="0"/>
                <a:cs typeface="Times New Roman" panose="02020603050405020304" pitchFamily="18" charset="0"/>
              </a:rPr>
              <a:t>trips are </a:t>
            </a:r>
            <a:r>
              <a:rPr lang="en-US" sz="1600" b="1" dirty="0">
                <a:latin typeface="Times New Roman" panose="02020603050405020304" pitchFamily="18" charset="0"/>
                <a:cs typeface="Times New Roman" panose="02020603050405020304" pitchFamily="18" charset="0"/>
              </a:rPr>
              <a:t>males and 23% are females. However, males spend slightly less time and cover less distance on their trips than females and others.</a:t>
            </a:r>
          </a:p>
          <a:p>
            <a:r>
              <a:rPr lang="en-US" sz="1600" b="1" dirty="0">
                <a:latin typeface="Times New Roman" panose="02020603050405020304" pitchFamily="18" charset="0"/>
                <a:cs typeface="Times New Roman" panose="02020603050405020304" pitchFamily="18" charset="0"/>
              </a:rPr>
              <a:t>- 91% of the </a:t>
            </a:r>
            <a:r>
              <a:rPr lang="en-US" sz="1600" b="1" dirty="0" smtClean="0">
                <a:latin typeface="Times New Roman" panose="02020603050405020304" pitchFamily="18" charset="0"/>
                <a:cs typeface="Times New Roman" panose="02020603050405020304" pitchFamily="18" charset="0"/>
              </a:rPr>
              <a:t>trips are </a:t>
            </a:r>
            <a:r>
              <a:rPr lang="en-US" sz="1600" b="1" dirty="0">
                <a:latin typeface="Times New Roman" panose="02020603050405020304" pitchFamily="18" charset="0"/>
                <a:cs typeface="Times New Roman" panose="02020603050405020304" pitchFamily="18" charset="0"/>
              </a:rPr>
              <a:t>subscribers and customers are only 9%. Although customers use the </a:t>
            </a:r>
            <a:r>
              <a:rPr lang="en-US" sz="1600" b="1" dirty="0" err="1">
                <a:latin typeface="Times New Roman" panose="02020603050405020304" pitchFamily="18" charset="0"/>
                <a:cs typeface="Times New Roman" panose="02020603050405020304" pitchFamily="18" charset="0"/>
              </a:rPr>
              <a:t>bikeshare</a:t>
            </a:r>
            <a:r>
              <a:rPr lang="en-US" sz="1600" b="1" dirty="0">
                <a:latin typeface="Times New Roman" panose="02020603050405020304" pitchFamily="18" charset="0"/>
                <a:cs typeface="Times New Roman" panose="02020603050405020304" pitchFamily="18" charset="0"/>
              </a:rPr>
              <a:t> much less than subscribers, they do spend almost double the </a:t>
            </a:r>
            <a:r>
              <a:rPr lang="en-US" sz="1600" b="1" dirty="0" smtClean="0">
                <a:latin typeface="Times New Roman" panose="02020603050405020304" pitchFamily="18" charset="0"/>
                <a:cs typeface="Times New Roman" panose="02020603050405020304" pitchFamily="18" charset="0"/>
              </a:rPr>
              <a:t>duration </a:t>
            </a:r>
            <a:r>
              <a:rPr lang="en-US" sz="1600" b="1" dirty="0">
                <a:latin typeface="Times New Roman" panose="02020603050405020304" pitchFamily="18" charset="0"/>
                <a:cs typeface="Times New Roman" panose="02020603050405020304" pitchFamily="18" charset="0"/>
              </a:rPr>
              <a:t>of the subscribers and they do cover slightly </a:t>
            </a:r>
            <a:r>
              <a:rPr lang="en-US" sz="1600" b="1" dirty="0" smtClean="0">
                <a:latin typeface="Times New Roman" panose="02020603050405020304" pitchFamily="18" charset="0"/>
                <a:cs typeface="Times New Roman" panose="02020603050405020304" pitchFamily="18" charset="0"/>
              </a:rPr>
              <a:t>higher </a:t>
            </a:r>
            <a:r>
              <a:rPr lang="en-US" sz="1600" b="1" dirty="0">
                <a:latin typeface="Times New Roman" panose="02020603050405020304" pitchFamily="18" charset="0"/>
                <a:cs typeface="Times New Roman" panose="02020603050405020304" pitchFamily="18" charset="0"/>
              </a:rPr>
              <a:t>distance in their trips.</a:t>
            </a:r>
            <a:endParaRPr lang="en-US" sz="1600" b="1" dirty="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24876" y="1622736"/>
            <a:ext cx="2788817" cy="2430363"/>
          </a:xfrm>
          <a:prstGeom prst="rect">
            <a:avLst/>
          </a:prstGeom>
        </p:spPr>
      </p:pic>
      <p:pic>
        <p:nvPicPr>
          <p:cNvPr id="5" name="Picture 4"/>
          <p:cNvPicPr>
            <a:picLocks noChangeAspect="1"/>
          </p:cNvPicPr>
          <p:nvPr/>
        </p:nvPicPr>
        <p:blipFill>
          <a:blip r:embed="rId3"/>
          <a:stretch>
            <a:fillRect/>
          </a:stretch>
        </p:blipFill>
        <p:spPr>
          <a:xfrm>
            <a:off x="1324875" y="4194027"/>
            <a:ext cx="2788817" cy="2513787"/>
          </a:xfrm>
          <a:prstGeom prst="rect">
            <a:avLst/>
          </a:prstGeom>
        </p:spPr>
      </p:pic>
      <p:pic>
        <p:nvPicPr>
          <p:cNvPr id="2" name="Picture 1"/>
          <p:cNvPicPr>
            <a:picLocks noChangeAspect="1"/>
          </p:cNvPicPr>
          <p:nvPr/>
        </p:nvPicPr>
        <p:blipFill>
          <a:blip r:embed="rId4"/>
          <a:stretch>
            <a:fillRect/>
          </a:stretch>
        </p:blipFill>
        <p:spPr>
          <a:xfrm>
            <a:off x="4308399" y="1644763"/>
            <a:ext cx="6870463" cy="2430363"/>
          </a:xfrm>
          <a:prstGeom prst="rect">
            <a:avLst/>
          </a:prstGeom>
        </p:spPr>
      </p:pic>
      <p:pic>
        <p:nvPicPr>
          <p:cNvPr id="9" name="Picture 8"/>
          <p:cNvPicPr>
            <a:picLocks noChangeAspect="1"/>
          </p:cNvPicPr>
          <p:nvPr/>
        </p:nvPicPr>
        <p:blipFill>
          <a:blip r:embed="rId5"/>
          <a:stretch>
            <a:fillRect/>
          </a:stretch>
        </p:blipFill>
        <p:spPr>
          <a:xfrm>
            <a:off x="4308399" y="4194027"/>
            <a:ext cx="6870463" cy="2471242"/>
          </a:xfrm>
          <a:prstGeom prst="rect">
            <a:avLst/>
          </a:prstGeom>
        </p:spPr>
      </p:pic>
    </p:spTree>
    <p:extLst>
      <p:ext uri="{BB962C8B-B14F-4D97-AF65-F5344CB8AC3E}">
        <p14:creationId xmlns:p14="http://schemas.microsoft.com/office/powerpoint/2010/main" val="432382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830" y="1108087"/>
            <a:ext cx="11131639" cy="1569660"/>
          </a:xfrm>
          <a:prstGeom prst="rect">
            <a:avLst/>
          </a:prstGeom>
        </p:spPr>
        <p:txBody>
          <a:bodyPr wrap="square">
            <a:spAutoFit/>
          </a:bodyPr>
          <a:lstStyle/>
          <a:p>
            <a:r>
              <a:rPr lang="en-US" sz="1600" b="1" dirty="0" smtClean="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most used 20 stations range from about 1600 to 3700 trips with an average of around 2200 trips per station.</a:t>
            </a:r>
          </a:p>
          <a:p>
            <a:r>
              <a:rPr lang="en-US" sz="1600" dirty="0" smtClean="0">
                <a:latin typeface="Times New Roman" panose="02020603050405020304" pitchFamily="18" charset="0"/>
                <a:cs typeface="Times New Roman" panose="02020603050405020304" pitchFamily="18" charset="0"/>
              </a:rPr>
              <a:t>-</a:t>
            </a:r>
            <a:r>
              <a:rPr lang="en-US" sz="1600" b="1" dirty="0" smtClean="0">
                <a:latin typeface="Times New Roman" panose="02020603050405020304" pitchFamily="18" charset="0"/>
                <a:cs typeface="Times New Roman" panose="02020603050405020304" pitchFamily="18" charset="0"/>
              </a:rPr>
              <a:t>19 </a:t>
            </a:r>
            <a:r>
              <a:rPr lang="en-US" sz="1600" b="1" dirty="0">
                <a:latin typeface="Times New Roman" panose="02020603050405020304" pitchFamily="18" charset="0"/>
                <a:cs typeface="Times New Roman" panose="02020603050405020304" pitchFamily="18" charset="0"/>
              </a:rPr>
              <a:t>out of the top 20 used start stations are also in the top 20 used end stations and 19 out of the least 20 used start stations are also in the least 20 used end stations</a:t>
            </a:r>
            <a:r>
              <a:rPr lang="en-US" sz="1600" b="1" dirty="0" smtClean="0">
                <a:latin typeface="Times New Roman" panose="02020603050405020304" pitchFamily="18" charset="0"/>
                <a:cs typeface="Times New Roman" panose="02020603050405020304" pitchFamily="18" charset="0"/>
              </a:rPr>
              <a:t>.</a:t>
            </a:r>
          </a:p>
          <a:p>
            <a:r>
              <a:rPr lang="en-US" sz="1600" b="1" dirty="0" smtClean="0">
                <a:effectLst/>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The least used stations range from 2 to 32 trips with an average of 18 trips. There is so much difference in the number of trips between the most used stations and the least used stations.</a:t>
            </a:r>
          </a:p>
          <a:p>
            <a:endParaRPr lang="en-US" sz="1600" b="1" dirty="0">
              <a:effectLst/>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5973649" y="2465335"/>
            <a:ext cx="5718220" cy="4140007"/>
          </a:xfrm>
          <a:prstGeom prst="rect">
            <a:avLst/>
          </a:prstGeom>
        </p:spPr>
      </p:pic>
      <p:pic>
        <p:nvPicPr>
          <p:cNvPr id="9" name="Picture 8"/>
          <p:cNvPicPr>
            <a:picLocks noChangeAspect="1"/>
          </p:cNvPicPr>
          <p:nvPr/>
        </p:nvPicPr>
        <p:blipFill>
          <a:blip r:embed="rId3"/>
          <a:stretch>
            <a:fillRect/>
          </a:stretch>
        </p:blipFill>
        <p:spPr>
          <a:xfrm>
            <a:off x="407830" y="2465335"/>
            <a:ext cx="5490694" cy="4152708"/>
          </a:xfrm>
          <a:prstGeom prst="rect">
            <a:avLst/>
          </a:prstGeom>
        </p:spPr>
      </p:pic>
      <p:sp>
        <p:nvSpPr>
          <p:cNvPr id="10" name="Title 2"/>
          <p:cNvSpPr>
            <a:spLocks noGrp="1"/>
          </p:cNvSpPr>
          <p:nvPr>
            <p:ph type="title"/>
          </p:nvPr>
        </p:nvSpPr>
        <p:spPr>
          <a:xfrm>
            <a:off x="4790941" y="410581"/>
            <a:ext cx="1880315" cy="555141"/>
          </a:xfrm>
        </p:spPr>
        <p:txBody>
          <a:bodyPr>
            <a:normAutofit/>
          </a:bodyPr>
          <a:lstStyle/>
          <a:p>
            <a:pPr algn="ctr"/>
            <a:r>
              <a:rPr lang="en-US" sz="3000" b="1" dirty="0" smtClean="0"/>
              <a:t>Stations</a:t>
            </a:r>
            <a:endParaRPr lang="en-US" sz="3000" b="1" dirty="0"/>
          </a:p>
        </p:txBody>
      </p:sp>
    </p:spTree>
    <p:extLst>
      <p:ext uri="{BB962C8B-B14F-4D97-AF65-F5344CB8AC3E}">
        <p14:creationId xmlns:p14="http://schemas.microsoft.com/office/powerpoint/2010/main" val="4036024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93217" y="410581"/>
            <a:ext cx="1159099" cy="555141"/>
          </a:xfrm>
        </p:spPr>
        <p:txBody>
          <a:bodyPr>
            <a:normAutofit/>
          </a:bodyPr>
          <a:lstStyle/>
          <a:p>
            <a:pPr algn="ctr"/>
            <a:r>
              <a:rPr lang="en-US" sz="3000" b="1" dirty="0" smtClean="0"/>
              <a:t>Age </a:t>
            </a:r>
            <a:endParaRPr lang="en-US" sz="3000" b="1" dirty="0"/>
          </a:p>
        </p:txBody>
      </p:sp>
      <p:pic>
        <p:nvPicPr>
          <p:cNvPr id="5" name="Content Placeholder 4"/>
          <p:cNvPicPr>
            <a:picLocks noGrp="1" noChangeAspect="1"/>
          </p:cNvPicPr>
          <p:nvPr>
            <p:ph idx="1"/>
          </p:nvPr>
        </p:nvPicPr>
        <p:blipFill>
          <a:blip r:embed="rId2"/>
          <a:stretch>
            <a:fillRect/>
          </a:stretch>
        </p:blipFill>
        <p:spPr>
          <a:xfrm>
            <a:off x="455714" y="1794346"/>
            <a:ext cx="6838151" cy="4707607"/>
          </a:xfrm>
          <a:prstGeom prst="rect">
            <a:avLst/>
          </a:prstGeom>
        </p:spPr>
      </p:pic>
      <p:pic>
        <p:nvPicPr>
          <p:cNvPr id="7" name="Picture 6"/>
          <p:cNvPicPr>
            <a:picLocks noChangeAspect="1"/>
          </p:cNvPicPr>
          <p:nvPr/>
        </p:nvPicPr>
        <p:blipFill>
          <a:blip r:embed="rId3"/>
          <a:stretch>
            <a:fillRect/>
          </a:stretch>
        </p:blipFill>
        <p:spPr>
          <a:xfrm>
            <a:off x="7469746" y="4213270"/>
            <a:ext cx="4117753" cy="2288683"/>
          </a:xfrm>
          <a:prstGeom prst="rect">
            <a:avLst/>
          </a:prstGeom>
        </p:spPr>
      </p:pic>
      <p:pic>
        <p:nvPicPr>
          <p:cNvPr id="9" name="Picture 8"/>
          <p:cNvPicPr>
            <a:picLocks noChangeAspect="1"/>
          </p:cNvPicPr>
          <p:nvPr/>
        </p:nvPicPr>
        <p:blipFill>
          <a:blip r:embed="rId4"/>
          <a:stretch>
            <a:fillRect/>
          </a:stretch>
        </p:blipFill>
        <p:spPr>
          <a:xfrm>
            <a:off x="7469746" y="1794346"/>
            <a:ext cx="4117753" cy="2323079"/>
          </a:xfrm>
          <a:prstGeom prst="rect">
            <a:avLst/>
          </a:prstGeom>
        </p:spPr>
      </p:pic>
      <p:sp>
        <p:nvSpPr>
          <p:cNvPr id="10" name="Rectangle 9"/>
          <p:cNvSpPr/>
          <p:nvPr/>
        </p:nvSpPr>
        <p:spPr>
          <a:xfrm>
            <a:off x="455714" y="965722"/>
            <a:ext cx="9174627" cy="646331"/>
          </a:xfrm>
          <a:prstGeom prst="rect">
            <a:avLst/>
          </a:prstGeom>
        </p:spPr>
        <p:txBody>
          <a:bodyPr wrap="none">
            <a:spAutoFit/>
          </a:bodyPr>
          <a:lstStyle/>
          <a:p>
            <a:pPr marL="285750" indent="-285750">
              <a:buFontTx/>
              <a:buChar char="-"/>
            </a:pPr>
            <a:r>
              <a:rPr lang="en-US" b="1" dirty="0" smtClean="0">
                <a:latin typeface="Times New Roman" panose="02020603050405020304" pitchFamily="18" charset="0"/>
                <a:cs typeface="Times New Roman" panose="02020603050405020304" pitchFamily="18" charset="0"/>
              </a:rPr>
              <a:t>80% of trips are by bikers less than 41 years of age. The peak age is around 30 years old.</a:t>
            </a:r>
          </a:p>
          <a:p>
            <a:r>
              <a:rPr lang="en-US" b="1" dirty="0" smtClean="0">
                <a:latin typeface="Times New Roman" panose="02020603050405020304" pitchFamily="18" charset="0"/>
                <a:cs typeface="Times New Roman" panose="02020603050405020304" pitchFamily="18" charset="0"/>
              </a:rPr>
              <a:t>- The number of trips with high distance and duration spent also </a:t>
            </a:r>
            <a:r>
              <a:rPr lang="en-US" b="1" dirty="0" err="1" smtClean="0">
                <a:latin typeface="Times New Roman" panose="02020603050405020304" pitchFamily="18" charset="0"/>
                <a:cs typeface="Times New Roman" panose="02020603050405020304" pitchFamily="18" charset="0"/>
              </a:rPr>
              <a:t>dec</a:t>
            </a:r>
            <a:endParaRPr lang="en-US" dirty="0"/>
          </a:p>
        </p:txBody>
      </p:sp>
    </p:spTree>
    <p:extLst>
      <p:ext uri="{BB962C8B-B14F-4D97-AF65-F5344CB8AC3E}">
        <p14:creationId xmlns:p14="http://schemas.microsoft.com/office/powerpoint/2010/main" val="3575620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1014" y="1247902"/>
            <a:ext cx="10487696"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 The majority of the bikes have less than </a:t>
            </a:r>
            <a:r>
              <a:rPr lang="en-US" b="1" dirty="0" smtClean="0">
                <a:latin typeface="Times New Roman" panose="02020603050405020304" pitchFamily="18" charset="0"/>
                <a:cs typeface="Times New Roman" panose="02020603050405020304" pitchFamily="18" charset="0"/>
              </a:rPr>
              <a:t>50 trips </a:t>
            </a:r>
            <a:r>
              <a:rPr lang="en-US" b="1" dirty="0">
                <a:latin typeface="Times New Roman" panose="02020603050405020304" pitchFamily="18" charset="0"/>
                <a:cs typeface="Times New Roman" panose="02020603050405020304" pitchFamily="18" charset="0"/>
              </a:rPr>
              <a:t>(almost 75% of the bikes)  which shows that most of the bikes are not regularly used and there are a few number of bikes that are used repeatedly.</a:t>
            </a:r>
            <a:endParaRPr lang="en-US" b="1" dirty="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73219" y="1995221"/>
            <a:ext cx="8136698" cy="4467523"/>
          </a:xfrm>
          <a:prstGeom prst="rect">
            <a:avLst/>
          </a:prstGeom>
        </p:spPr>
      </p:pic>
      <p:sp>
        <p:nvSpPr>
          <p:cNvPr id="5" name="Title 2"/>
          <p:cNvSpPr>
            <a:spLocks noGrp="1"/>
          </p:cNvSpPr>
          <p:nvPr>
            <p:ph type="title"/>
          </p:nvPr>
        </p:nvSpPr>
        <p:spPr>
          <a:xfrm>
            <a:off x="4101385" y="462289"/>
            <a:ext cx="3486954" cy="555141"/>
          </a:xfrm>
        </p:spPr>
        <p:txBody>
          <a:bodyPr>
            <a:normAutofit/>
          </a:bodyPr>
          <a:lstStyle/>
          <a:p>
            <a:pPr algn="ctr"/>
            <a:r>
              <a:rPr lang="en-US" sz="3000" b="1" dirty="0" smtClean="0"/>
              <a:t>Bike Usage</a:t>
            </a:r>
            <a:endParaRPr lang="en-US" sz="3000" b="1" dirty="0"/>
          </a:p>
        </p:txBody>
      </p:sp>
    </p:spTree>
    <p:extLst>
      <p:ext uri="{BB962C8B-B14F-4D97-AF65-F5344CB8AC3E}">
        <p14:creationId xmlns:p14="http://schemas.microsoft.com/office/powerpoint/2010/main" val="241808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97677_Rose suite presentation_AAS_v4" id="{97C8BA14-D802-4795-89C7-EAA620DD846B}" vid="{D162D178-FB75-4B8B-B67A-CA51C6DCA1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72F8CF-3688-4B14-A13A-EB7FF46D2F4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94996C2-A795-46F9-93BE-0C463FDCD1BC}">
  <ds:schemaRefs>
    <ds:schemaRef ds:uri="http://schemas.microsoft.com/sharepoint/v3/contenttype/forms"/>
  </ds:schemaRefs>
</ds:datastoreItem>
</file>

<file path=customXml/itemProps3.xml><?xml version="1.0" encoding="utf-8"?>
<ds:datastoreItem xmlns:ds="http://schemas.openxmlformats.org/officeDocument/2006/customXml" ds:itemID="{75D9C8E3-B635-4963-8B68-3FC691872B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Rose suite presentation</Template>
  <TotalTime>0</TotalTime>
  <Words>389</Words>
  <Application>Microsoft Office PowerPoint</Application>
  <PresentationFormat>Widescreen</PresentationFormat>
  <Paragraphs>33</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Garamond</vt:lpstr>
      <vt:lpstr>Times New Roman</vt:lpstr>
      <vt:lpstr>Office Theme</vt:lpstr>
      <vt:lpstr>PowerPoint Presentation</vt:lpstr>
      <vt:lpstr>Bike Share Analysis </vt:lpstr>
      <vt:lpstr>Trip Counts </vt:lpstr>
      <vt:lpstr>Trip Daily and Hourly Counts </vt:lpstr>
      <vt:lpstr>PowerPoint Presentation</vt:lpstr>
      <vt:lpstr>PowerPoint Presentation</vt:lpstr>
      <vt:lpstr>Stations</vt:lpstr>
      <vt:lpstr>Age </vt:lpstr>
      <vt:lpstr>Bike Usage</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2023-05-10T08:05:22Z</dcterms:created>
  <dcterms:modified xsi:type="dcterms:W3CDTF">2023-05-10T08:23:32Z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