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79" r:id="rId17"/>
    <p:sldId id="269" r:id="rId18"/>
    <p:sldId id="272" r:id="rId19"/>
    <p:sldId id="274" r:id="rId20"/>
    <p:sldId id="281" r:id="rId21"/>
    <p:sldId id="282" r:id="rId22"/>
    <p:sldId id="286" r:id="rId23"/>
    <p:sldId id="294" r:id="rId24"/>
    <p:sldId id="295" r:id="rId25"/>
    <p:sldId id="296" r:id="rId26"/>
    <p:sldId id="291" r:id="rId27"/>
    <p:sldId id="293" r:id="rId28"/>
    <p:sldId id="292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422DE1-7776-4236-9C3C-079AB8F7ABA3}">
          <p14:sldIdLst>
            <p14:sldId id="256"/>
            <p14:sldId id="257"/>
            <p14:sldId id="258"/>
            <p14:sldId id="259"/>
            <p14:sldId id="260"/>
            <p14:sldId id="277"/>
            <p14:sldId id="278"/>
            <p14:sldId id="261"/>
            <p14:sldId id="262"/>
            <p14:sldId id="263"/>
            <p14:sldId id="264"/>
            <p14:sldId id="265"/>
            <p14:sldId id="266"/>
            <p14:sldId id="268"/>
            <p14:sldId id="271"/>
            <p14:sldId id="279"/>
            <p14:sldId id="269"/>
            <p14:sldId id="272"/>
            <p14:sldId id="274"/>
            <p14:sldId id="281"/>
            <p14:sldId id="282"/>
            <p14:sldId id="286"/>
            <p14:sldId id="294"/>
            <p14:sldId id="295"/>
            <p14:sldId id="296"/>
            <p14:sldId id="291"/>
            <p14:sldId id="293"/>
            <p14:sldId id="292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4E3F6-B1B1-49C1-87E3-9958DD89813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576B2-F33F-437C-9531-51B40AD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rectified-linear-activation-function-for-deep-learning-neural-network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smtClean="0"/>
              <a:t>Convolution Layer: </a:t>
            </a:r>
            <a:r>
              <a:rPr lang="en-US" b="0" dirty="0" smtClean="0"/>
              <a:t>C</a:t>
            </a:r>
            <a:r>
              <a:rPr lang="en-US" dirty="0" smtClean="0"/>
              <a:t>ontains a set of </a:t>
            </a:r>
            <a:r>
              <a:rPr lang="en-US" b="1" dirty="0" smtClean="0"/>
              <a:t>filters</a:t>
            </a:r>
            <a:r>
              <a:rPr lang="en-US" dirty="0" smtClean="0"/>
              <a:t>-</a:t>
            </a:r>
            <a:r>
              <a:rPr lang="en-US" baseline="0" dirty="0" smtClean="0"/>
              <a:t> parameters are learnt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height and weight of the filters are smaller than those of the input volume. </a:t>
            </a:r>
          </a:p>
          <a:p>
            <a:r>
              <a:rPr lang="en-US" dirty="0" smtClean="0"/>
              <a:t>Each filter is convolved with the input volume to compute an </a:t>
            </a:r>
            <a:r>
              <a:rPr lang="en-US" b="1" dirty="0" smtClean="0"/>
              <a:t>activation map</a:t>
            </a:r>
            <a:r>
              <a:rPr lang="en-US" dirty="0" smtClean="0"/>
              <a:t> made of </a:t>
            </a:r>
            <a:r>
              <a:rPr lang="en-US" b="1" dirty="0" smtClean="0"/>
              <a:t>neurons.</a:t>
            </a:r>
          </a:p>
          <a:p>
            <a:endParaRPr lang="de-DE" b="1" dirty="0" smtClean="0"/>
          </a:p>
          <a:p>
            <a:r>
              <a:rPr lang="de-DE" b="1" u="sng" dirty="0" smtClean="0"/>
              <a:t>Max-Pooling Layer:</a:t>
            </a:r>
            <a:r>
              <a:rPr lang="de-DE" b="1" dirty="0" smtClean="0"/>
              <a:t> </a:t>
            </a:r>
            <a:r>
              <a:rPr lang="en-US" b="0" dirty="0" smtClean="0"/>
              <a:t>A pooling operation that calculates the maximum</a:t>
            </a:r>
            <a:r>
              <a:rPr lang="en-US" b="0" baseline="0" dirty="0" smtClean="0"/>
              <a:t> </a:t>
            </a:r>
            <a:r>
              <a:rPr lang="en-US" b="0" dirty="0" smtClean="0"/>
              <a:t>value in each patch of each feature map.</a:t>
            </a:r>
          </a:p>
          <a:p>
            <a:r>
              <a:rPr lang="en-US" b="0" dirty="0" smtClean="0"/>
              <a:t>The results are down sampled that highlight the most present feature in the patch.</a:t>
            </a:r>
          </a:p>
          <a:p>
            <a:endParaRPr lang="de-DE" b="0" dirty="0" smtClean="0"/>
          </a:p>
          <a:p>
            <a:r>
              <a:rPr lang="de-DE" b="1" i="0" u="sng" dirty="0" smtClean="0"/>
              <a:t>FullyConnected</a:t>
            </a:r>
            <a:r>
              <a:rPr lang="de-DE" b="1" i="0" u="sng" baseline="0" dirty="0" smtClean="0"/>
              <a:t> Layer:</a:t>
            </a:r>
            <a:r>
              <a:rPr lang="de-DE" b="1" baseline="0" dirty="0" smtClean="0"/>
              <a:t> </a:t>
            </a:r>
            <a:r>
              <a:rPr lang="en-US" b="0" baseline="0" dirty="0" smtClean="0"/>
              <a:t>Takes the output of the previous layers, “flattens” them and turns them into a single vector that can be an input for the next stage.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[1] Sigmoid Function Plot : </a:t>
            </a:r>
            <a:r>
              <a:rPr lang="en-US" dirty="0" smtClean="0"/>
              <a:t>By </a:t>
            </a:r>
            <a:r>
              <a:rPr lang="en-US" dirty="0" err="1" smtClean="0"/>
              <a:t>Qef</a:t>
            </a:r>
            <a:r>
              <a:rPr lang="en-US" dirty="0" smtClean="0"/>
              <a:t> (talk) - Created from scratch with </a:t>
            </a:r>
            <a:r>
              <a:rPr lang="en-US" dirty="0" err="1" smtClean="0"/>
              <a:t>gnuplot</a:t>
            </a:r>
            <a:r>
              <a:rPr lang="en-US" dirty="0" smtClean="0"/>
              <a:t>, Public Domain, https://commons.wikimedia.org/w/index.php?curid=4310325</a:t>
            </a:r>
          </a:p>
          <a:p>
            <a:r>
              <a:rPr lang="de-DE" dirty="0" smtClean="0"/>
              <a:t>[2] ReLU Function Plot : </a:t>
            </a:r>
            <a:r>
              <a:rPr lang="en-US" dirty="0" smtClean="0">
                <a:hlinkClick r:id="rId3"/>
              </a:rPr>
              <a:t>https://machinelearningmastery.com/rectified-linear-activation-function-for-deep-learning-neural-networks/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de-DE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UseCase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Requirements</a:t>
            </a:r>
            <a:r>
              <a:rPr lang="de-DE" baseline="0" dirty="0" smtClean="0"/>
              <a:t> Design and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System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Tools Used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Application</a:t>
            </a:r>
            <a:r>
              <a:rPr lang="de-DE" b="1" baseline="0" dirty="0" smtClean="0"/>
              <a:t>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Application Architecture – Component</a:t>
            </a:r>
            <a:r>
              <a:rPr lang="de-DE" baseline="0" dirty="0" smtClean="0"/>
              <a:t>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Execution Sequence – UML</a:t>
            </a:r>
            <a:r>
              <a:rPr lang="de-DE" baseline="0" dirty="0" smtClean="0"/>
              <a:t> Sequence Diagram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Class Diagram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Machine Learning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Theory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Architecture of CNN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Data Preperation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PreProcessing and Training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/>
              <a:t>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Performance</a:t>
            </a:r>
            <a:r>
              <a:rPr lang="de-DE" baseline="0" dirty="0" smtClean="0"/>
              <a:t>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Training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[1,2]National</a:t>
            </a:r>
            <a:r>
              <a:rPr lang="de-DE" b="1" baseline="0" dirty="0" smtClean="0"/>
              <a:t> Health Interview Survey </a:t>
            </a:r>
            <a:r>
              <a:rPr lang="de-DE" b="1" baseline="0" smtClean="0"/>
              <a:t>: </a:t>
            </a:r>
          </a:p>
          <a:p>
            <a:r>
              <a:rPr lang="en-I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://www.nidcd.nih.gov/health/statistics/quick-statistics-voice-speech-language</a:t>
            </a:r>
            <a:endParaRPr lang="de-DE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https://www.cdc.gov/nchs/products/databriefs/db205.htm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="1" dirty="0" smtClean="0"/>
          </a:p>
          <a:p>
            <a:r>
              <a:rPr lang="de-DE" b="1" dirty="0" smtClean="0"/>
              <a:t>Reason</a:t>
            </a:r>
            <a:r>
              <a:rPr lang="de-DE" b="1" baseline="0" dirty="0" smtClean="0"/>
              <a:t> </a:t>
            </a:r>
            <a:r>
              <a:rPr lang="de-DE" b="1" baseline="0" dirty="0" smtClean="0"/>
              <a:t>for less medical intervention: </a:t>
            </a:r>
            <a:r>
              <a:rPr lang="de-DE" baseline="0" dirty="0" smtClean="0"/>
              <a:t>Social stigma, Cost of medical help, access to medical professionals in the field.</a:t>
            </a:r>
          </a:p>
          <a:p>
            <a:endParaRPr lang="de-DE" baseline="0" dirty="0" smtClean="0"/>
          </a:p>
          <a:p>
            <a:r>
              <a:rPr lang="de-DE" b="1" baseline="0" dirty="0" smtClean="0"/>
              <a:t>Reason for proposing a smart phone for the solution: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 Apollo Guidance Computer (AGC) had 32,768 bits of RAM memory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72kb of ROM. </a:t>
            </a:r>
          </a:p>
          <a:p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0.043MHz Processor.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smart phone (iPhone) usually has up to 4GB of RAM and 512GB ROM, processor 2490MHz.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Image processing done on Android</a:t>
            </a:r>
            <a:r>
              <a:rPr lang="de-DE" baseline="0" dirty="0" smtClean="0"/>
              <a:t>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Predicitons done on the remote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Removes the load of running MachineLearning Component on the Android device.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Can be moved to any high end server based on the needs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The machine learning model can be updated independently of the Android application.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Retrain the model and deploy on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[1]By Source (WP:NFCC#4), Fair use, https://en.wikipedia.org/w/index.php?curid=38682289</a:t>
            </a:r>
          </a:p>
          <a:p>
            <a:r>
              <a:rPr lang="en-US" dirty="0" smtClean="0"/>
              <a:t>[2]By </a:t>
            </a:r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Shavit</a:t>
            </a:r>
            <a:r>
              <a:rPr lang="en-US" dirty="0" smtClean="0"/>
              <a:t> - http://opencv.willowgarage.com/wiki/OpenCVLogo, Public Domain, https://commons.wikimedia.org/w/index.php?curid=26547749</a:t>
            </a:r>
          </a:p>
          <a:p>
            <a:r>
              <a:rPr lang="en-US" dirty="0" smtClean="0"/>
              <a:t>[3]By Google - https://blog.google/products/android/evolving-android-brand/, Public Domain, https://commons.wikimedia.org/w/index.php?curid=81564513</a:t>
            </a:r>
          </a:p>
          <a:p>
            <a:r>
              <a:rPr lang="en-US" dirty="0" smtClean="0"/>
              <a:t>[4]By www.python.org - http://www.python.org/community/logos/, GPL, https://commons.wikimedia.org/w/index.php?curid=34991637</a:t>
            </a:r>
          </a:p>
          <a:p>
            <a:r>
              <a:rPr lang="en-US" dirty="0" smtClean="0"/>
              <a:t>[5]By </a:t>
            </a:r>
            <a:r>
              <a:rPr lang="en-US" dirty="0" err="1" smtClean="0"/>
              <a:t>TensorFlow</a:t>
            </a:r>
            <a:r>
              <a:rPr lang="en-US" dirty="0" smtClean="0"/>
              <a:t> - vectors combined, edited - </a:t>
            </a:r>
            <a:r>
              <a:rPr lang="en-US" dirty="0" err="1" smtClean="0"/>
              <a:t>Begoon</a:t>
            </a:r>
            <a:r>
              <a:rPr lang="en-US" dirty="0" smtClean="0"/>
              <a:t> - https://github.com/tensorflow/tensorflowhttps://github.com/valohai/ml-logos/blob/master/tensorflow-text.svghttps://github.com/valohai/ml-logos/blob/master/tensorflow-tf.svg, Apache License 2.0, https://commons.wikimedia.org/w/index.php?curid=65268375</a:t>
            </a:r>
          </a:p>
          <a:p>
            <a:r>
              <a:rPr lang="en-US" dirty="0" smtClean="0"/>
              <a:t>[6] By Francois </a:t>
            </a:r>
            <a:r>
              <a:rPr lang="en-US" dirty="0" err="1" smtClean="0"/>
              <a:t>Chollet</a:t>
            </a:r>
            <a:r>
              <a:rPr lang="en-US" dirty="0" smtClean="0"/>
              <a:t> - Keras Logo, Public Domain, https://commons.wikimedia.org/w/index.php?curid=51518645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Transfer learning </a:t>
            </a:r>
            <a:r>
              <a:rPr lang="en-US" dirty="0" smtClean="0"/>
              <a:t>: A machine learning method where a model developed for a task is reused as the starting point for a model on a second task.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Oxford VGG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Google Inception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 err="1" smtClean="0"/>
              <a:t>ResNet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In CNNs - features are more generic in early layers and more original-dataset-specific in later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576B2-F33F-437C-9531-51B40AD724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6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9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FAA27-88ED-48D2-9F71-AE6DB08CEB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C9465-184D-4798-8255-5732E09A62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0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adhmirza/Avatar-RO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1.xml"/><Relationship Id="rId5" Type="http://schemas.openxmlformats.org/officeDocument/2006/relationships/image" Target="../media/image28.png"/><Relationship Id="rId4" Type="http://schemas.openxmlformats.org/officeDocument/2006/relationships/slide" Target="slide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" TargetMode="External"/><Relationship Id="rId2" Type="http://schemas.openxmlformats.org/officeDocument/2006/relationships/hyperlink" Target="http://www.robots.ox.ac.uk/~vgg/research/very_dee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ssinglink.ai/guides/convolutional-neural-networks/fully-connected-layers-convolutional-neural-networks-complete-guide/" TargetMode="External"/><Relationship Id="rId4" Type="http://schemas.openxmlformats.org/officeDocument/2006/relationships/hyperlink" Target="https://www.sciencedirect.com/topics/engineering/convolutional-laye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6983" y="0"/>
            <a:ext cx="10515600" cy="1951245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u="sng" dirty="0"/>
              <a:t>P</a:t>
            </a:r>
            <a:r>
              <a:rPr lang="en-US" sz="4400" b="1" u="sng" dirty="0"/>
              <a:t>ROJECT</a:t>
            </a:r>
            <a:r>
              <a:rPr lang="en-US" sz="6000" b="1" u="sng" dirty="0"/>
              <a:t> A</a:t>
            </a:r>
            <a:r>
              <a:rPr lang="en-US" sz="4400" b="1" u="sng" dirty="0"/>
              <a:t>VATAR</a:t>
            </a:r>
            <a:endParaRPr lang="en-US" sz="4400" b="1" dirty="0"/>
          </a:p>
          <a:p>
            <a:pPr marL="0" indent="0" algn="ctr">
              <a:buNone/>
            </a:pPr>
            <a:r>
              <a:rPr lang="en-US" b="1" dirty="0"/>
              <a:t>Facial Landmarks Detection and Lip Reading On a Distributed System Based on </a:t>
            </a:r>
            <a:r>
              <a:rPr lang="en-US" b="1" dirty="0" smtClean="0"/>
              <a:t>an Android </a:t>
            </a:r>
            <a:r>
              <a:rPr lang="en-US" b="1" dirty="0"/>
              <a:t>Device and Remote </a:t>
            </a:r>
            <a:r>
              <a:rPr lang="en-US" b="1" dirty="0" smtClean="0"/>
              <a:t>Server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0455" y="2656658"/>
            <a:ext cx="3948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 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Ahmad Hassan Mirza (7104716)</a:t>
            </a:r>
          </a:p>
          <a:p>
            <a:r>
              <a:rPr lang="de-DE" dirty="0"/>
              <a:t>a</a:t>
            </a:r>
            <a:r>
              <a:rPr lang="de-DE" dirty="0" smtClean="0"/>
              <a:t>hmad.mirza001@stud.fh-dortmund.de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6983" y="5446643"/>
            <a:ext cx="241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Supervisor:</a:t>
            </a:r>
          </a:p>
          <a:p>
            <a:r>
              <a:rPr lang="de-DE" dirty="0" smtClean="0"/>
              <a:t>Prof. </a:t>
            </a:r>
            <a:r>
              <a:rPr lang="de-DE" dirty="0"/>
              <a:t>Dr.-Ing. Jörg Thiem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71" y="5155519"/>
            <a:ext cx="2862675" cy="10305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7370">
            <a:off x="10082592" y="1822414"/>
            <a:ext cx="1949884" cy="15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sz="6000" dirty="0" smtClean="0"/>
              <a:t>PPLICATION</a:t>
            </a:r>
            <a:r>
              <a:rPr lang="en-US" dirty="0" smtClean="0"/>
              <a:t> D</a:t>
            </a:r>
            <a:r>
              <a:rPr lang="en-US" sz="6000" dirty="0" smtClean="0"/>
              <a:t>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0" y="134938"/>
            <a:ext cx="1981200" cy="614362"/>
          </a:xfrm>
        </p:spPr>
        <p:txBody>
          <a:bodyPr/>
          <a:lstStyle/>
          <a:p>
            <a:r>
              <a:rPr lang="de-DE" dirty="0" smtClean="0"/>
              <a:t>Section-2</a:t>
            </a:r>
            <a:endParaRPr lang="en-US" dirty="0"/>
          </a:p>
        </p:txBody>
      </p:sp>
      <p:sp>
        <p:nvSpPr>
          <p:cNvPr id="2" name="Cloud 1"/>
          <p:cNvSpPr/>
          <p:nvPr/>
        </p:nvSpPr>
        <p:spPr>
          <a:xfrm>
            <a:off x="10613814" y="5497688"/>
            <a:ext cx="1487875" cy="75635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hlinkClick r:id="rId2"/>
              </a:rPr>
              <a:t>Git-Repo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36"/>
            <a:ext cx="10515600" cy="1325563"/>
          </a:xfrm>
        </p:spPr>
        <p:txBody>
          <a:bodyPr>
            <a:normAutofit/>
          </a:bodyPr>
          <a:lstStyle/>
          <a:p>
            <a:r>
              <a:rPr lang="de-DE" sz="6000" dirty="0" smtClean="0"/>
              <a:t>A</a:t>
            </a:r>
            <a:r>
              <a:rPr lang="de-DE" dirty="0" smtClean="0"/>
              <a:t>PPLICATION</a:t>
            </a:r>
            <a:r>
              <a:rPr lang="de-DE" sz="6000" dirty="0" smtClean="0"/>
              <a:t> A</a:t>
            </a:r>
            <a:r>
              <a:rPr lang="de-DE" dirty="0" smtClean="0"/>
              <a:t>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09" y="1755952"/>
            <a:ext cx="6768181" cy="4485037"/>
          </a:xfrm>
        </p:spPr>
      </p:pic>
    </p:spTree>
    <p:extLst>
      <p:ext uri="{BB962C8B-B14F-4D97-AF65-F5344CB8AC3E}">
        <p14:creationId xmlns:p14="http://schemas.microsoft.com/office/powerpoint/2010/main" val="8528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937"/>
            <a:ext cx="10515600" cy="1325563"/>
          </a:xfrm>
        </p:spPr>
        <p:txBody>
          <a:bodyPr/>
          <a:lstStyle/>
          <a:p>
            <a:r>
              <a:rPr lang="de-DE" sz="6000" dirty="0" smtClean="0"/>
              <a:t>S</a:t>
            </a:r>
            <a:r>
              <a:rPr lang="de-DE" dirty="0" smtClean="0"/>
              <a:t>EQUENCE </a:t>
            </a:r>
            <a:r>
              <a:rPr lang="de-DE" sz="6000" dirty="0" smtClean="0"/>
              <a:t>M</a:t>
            </a:r>
            <a:r>
              <a:rPr lang="de-DE" dirty="0" smtClean="0"/>
              <a:t>ODEL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6" y="1822517"/>
            <a:ext cx="4362972" cy="4277756"/>
          </a:xfr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6" y="1822517"/>
            <a:ext cx="4362972" cy="4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C</a:t>
            </a:r>
            <a:r>
              <a:rPr lang="de-DE" dirty="0" smtClean="0"/>
              <a:t>LASS </a:t>
            </a:r>
            <a:r>
              <a:rPr lang="de-DE" sz="6000" dirty="0" smtClean="0"/>
              <a:t>D</a:t>
            </a:r>
            <a:r>
              <a:rPr lang="de-DE" dirty="0" smtClean="0"/>
              <a:t>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76001"/>
            <a:ext cx="4938712" cy="39632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1815889"/>
            <a:ext cx="4937760" cy="4023360"/>
          </a:xfrm>
        </p:spPr>
        <p:txBody>
          <a:bodyPr>
            <a:normAutofit/>
          </a:bodyPr>
          <a:lstStyle/>
          <a:p>
            <a:r>
              <a:rPr lang="de-DE" sz="1600" b="1" u="sng" dirty="0" smtClean="0"/>
              <a:t>Libraries: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smtClean="0"/>
              <a:t>OpenCV ver 3.4.3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smtClean="0"/>
              <a:t>ROS Kinetic Kane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smtClean="0"/>
              <a:t>Dlib</a:t>
            </a:r>
          </a:p>
          <a:p>
            <a:pPr marL="0" indent="0">
              <a:buNone/>
            </a:pPr>
            <a:r>
              <a:rPr lang="de-DE" sz="1600" b="1" u="sng" dirty="0" smtClean="0"/>
              <a:t>Artefacts/Dependancies: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smtClean="0"/>
              <a:t>Lbpcascade_frontalface.xml – OpenCV face detection pre-trained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 smtClean="0"/>
              <a:t>Shape_predictor_68_face_landmarks.dat – Dlib template for 68 facial landmarks detection</a:t>
            </a:r>
            <a:r>
              <a:rPr lang="de-DE" sz="1400" dirty="0"/>
              <a:t>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99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96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1520" y="342392"/>
            <a:ext cx="10058400" cy="236016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</a:t>
            </a:r>
            <a:r>
              <a:rPr lang="en-US" sz="6600" dirty="0" smtClean="0">
                <a:solidFill>
                  <a:schemeClr val="bg2"/>
                </a:solidFill>
              </a:rPr>
              <a:t>ACHINE</a:t>
            </a:r>
            <a:r>
              <a:rPr lang="en-US" dirty="0" smtClean="0">
                <a:solidFill>
                  <a:schemeClr val="bg2"/>
                </a:solidFill>
              </a:rPr>
              <a:t> L</a:t>
            </a:r>
            <a:r>
              <a:rPr lang="en-US" sz="6600" dirty="0" smtClean="0">
                <a:solidFill>
                  <a:schemeClr val="bg2"/>
                </a:solidFill>
              </a:rPr>
              <a:t>EARNING</a:t>
            </a:r>
            <a:r>
              <a:rPr lang="en-US" dirty="0" smtClean="0">
                <a:solidFill>
                  <a:schemeClr val="bg2"/>
                </a:solidFill>
              </a:rPr>
              <a:t> M</a:t>
            </a:r>
            <a:r>
              <a:rPr lang="en-US" sz="6600" dirty="0" smtClean="0">
                <a:solidFill>
                  <a:schemeClr val="bg2"/>
                </a:solidFill>
              </a:rPr>
              <a:t>ODULE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0" y="134938"/>
            <a:ext cx="1981200" cy="614362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Section-3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T</a:t>
            </a:r>
            <a:r>
              <a:rPr lang="de-DE" dirty="0" smtClean="0"/>
              <a:t>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Artificial Intelligence </a:t>
            </a:r>
            <a:r>
              <a:rPr lang="en-IN" dirty="0" smtClean="0"/>
              <a:t> - Broad concept</a:t>
            </a:r>
          </a:p>
          <a:p>
            <a:pPr lvl="1"/>
            <a:r>
              <a:rPr lang="en-IN" b="1" dirty="0" smtClean="0"/>
              <a:t>Idea </a:t>
            </a:r>
            <a:r>
              <a:rPr lang="en-IN" dirty="0" smtClean="0"/>
              <a:t>-  Machines should </a:t>
            </a:r>
            <a:r>
              <a:rPr lang="en-IN" dirty="0"/>
              <a:t>be able to perform tasks in a way that could be classified as smart without human </a:t>
            </a:r>
            <a:r>
              <a:rPr lang="en-IN" dirty="0" smtClean="0"/>
              <a:t>intervention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Machine Learning</a:t>
            </a:r>
          </a:p>
          <a:p>
            <a:pPr lvl="1"/>
            <a:r>
              <a:rPr lang="en-IN" dirty="0" smtClean="0"/>
              <a:t>To enable the </a:t>
            </a:r>
            <a:r>
              <a:rPr lang="en-IN" dirty="0"/>
              <a:t>machines to learn for themselves </a:t>
            </a:r>
            <a:r>
              <a:rPr lang="en-IN" dirty="0" smtClean="0"/>
              <a:t>by iterating over </a:t>
            </a:r>
            <a:r>
              <a:rPr lang="en-IN" dirty="0"/>
              <a:t>large amount of </a:t>
            </a:r>
            <a:r>
              <a:rPr lang="en-IN" dirty="0" smtClean="0"/>
              <a:t>data.</a:t>
            </a:r>
          </a:p>
          <a:p>
            <a:endParaRPr lang="en-IN" dirty="0" smtClean="0"/>
          </a:p>
          <a:p>
            <a:r>
              <a:rPr lang="en-IN" dirty="0" smtClean="0"/>
              <a:t>Types of Machine Learning architectures used:</a:t>
            </a:r>
          </a:p>
          <a:p>
            <a:pPr lvl="1"/>
            <a:r>
              <a:rPr lang="en-IN" dirty="0" smtClean="0"/>
              <a:t>Convolutional Neural Networks</a:t>
            </a:r>
          </a:p>
          <a:p>
            <a:pPr lvl="2"/>
            <a:r>
              <a:rPr lang="en-IN" dirty="0" smtClean="0">
                <a:hlinkClick r:id="rId3" action="ppaction://hlinksldjump"/>
              </a:rPr>
              <a:t>VGG16</a:t>
            </a:r>
            <a:r>
              <a:rPr lang="en-IN" dirty="0" smtClean="0"/>
              <a:t> + </a:t>
            </a:r>
            <a:r>
              <a:rPr lang="en-IN" dirty="0" smtClean="0">
                <a:hlinkClick r:id="rId4" action="ppaction://hlinksldjump"/>
              </a:rPr>
              <a:t>Custom Layers</a:t>
            </a:r>
            <a:endParaRPr lang="en-IN" dirty="0" smtClean="0"/>
          </a:p>
          <a:p>
            <a:pPr lvl="1"/>
            <a:r>
              <a:rPr lang="en-IN" dirty="0" smtClean="0"/>
              <a:t>Recurrent Neural Networks</a:t>
            </a:r>
          </a:p>
          <a:p>
            <a:pPr lvl="2"/>
            <a:r>
              <a:rPr lang="en-IN" dirty="0" smtClean="0">
                <a:hlinkClick r:id="rId4" action="ppaction://hlinksldjump"/>
              </a:rPr>
              <a:t>Vanilla LSTM</a:t>
            </a:r>
            <a:endParaRPr lang="en-IN" dirty="0" smtClean="0"/>
          </a:p>
          <a:p>
            <a:pPr lvl="2"/>
            <a:r>
              <a:rPr lang="en-IN" dirty="0" smtClean="0">
                <a:hlinkClick r:id="rId4" action="ppaction://hlinksldjump"/>
              </a:rPr>
              <a:t>Stacked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A</a:t>
            </a:r>
            <a:r>
              <a:rPr lang="de-DE" dirty="0" smtClean="0"/>
              <a:t>RCHITECTURE </a:t>
            </a:r>
            <a:r>
              <a:rPr lang="de-DE" sz="6000" dirty="0" smtClean="0"/>
              <a:t>O</a:t>
            </a:r>
            <a:r>
              <a:rPr lang="de-DE" dirty="0" smtClean="0"/>
              <a:t>F </a:t>
            </a:r>
            <a:r>
              <a:rPr lang="de-DE" sz="6000" dirty="0" smtClean="0"/>
              <a:t>A</a:t>
            </a:r>
            <a:r>
              <a:rPr lang="de-DE" dirty="0" smtClean="0"/>
              <a:t> </a:t>
            </a:r>
            <a:r>
              <a:rPr lang="de-DE" sz="6000" dirty="0" smtClean="0"/>
              <a:t>C</a:t>
            </a:r>
            <a:r>
              <a:rPr lang="de-DE" dirty="0" smtClean="0"/>
              <a:t>NN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45365" y="31242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016485" y="320548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3097765" y="32766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3179045" y="334772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3250165" y="34290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5023085" y="337312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5099285" y="359664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6389605" y="31242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460725" y="320548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542005" y="32766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623285" y="334772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6694405" y="342900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8337785" y="334772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8413985" y="357124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 flipH="1">
            <a:off x="10730465" y="4180841"/>
            <a:ext cx="243840" cy="335280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 flipH="1">
            <a:off x="10730465" y="3916681"/>
            <a:ext cx="243840" cy="335280"/>
          </a:xfrm>
          <a:prstGeom prst="cub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 flipH="1">
            <a:off x="10730465" y="3693161"/>
            <a:ext cx="243840" cy="335280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 flipH="1">
            <a:off x="10730465" y="3429001"/>
            <a:ext cx="243840" cy="335280"/>
          </a:xfrm>
          <a:prstGeom prst="cube">
            <a:avLst/>
          </a:prstGeom>
          <a:solidFill>
            <a:schemeClr val="accent3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291" y="1818640"/>
            <a:ext cx="1550670" cy="1640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3" y="1913092"/>
            <a:ext cx="1381957" cy="1448260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4394435" y="3845561"/>
            <a:ext cx="78613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321285" y="351028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989555" y="3845561"/>
            <a:ext cx="69977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5185645" y="376428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7716120" y="3835401"/>
            <a:ext cx="78613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6765525" y="3510281"/>
            <a:ext cx="1137920" cy="1056640"/>
          </a:xfrm>
          <a:prstGeom prst="cube">
            <a:avLst>
              <a:gd name="adj" fmla="val 4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955765" y="4038601"/>
            <a:ext cx="786130" cy="19304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3458" y="3967480"/>
            <a:ext cx="1499797" cy="1630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9" y="4038601"/>
            <a:ext cx="1408783" cy="1461414"/>
          </a:xfrm>
          <a:prstGeom prst="rect">
            <a:avLst/>
          </a:prstGeom>
        </p:spPr>
      </p:pic>
      <p:sp>
        <p:nvSpPr>
          <p:cNvPr id="39" name="Bent Arrow 38"/>
          <p:cNvSpPr/>
          <p:nvPr/>
        </p:nvSpPr>
        <p:spPr>
          <a:xfrm rot="10060042" flipH="1">
            <a:off x="1687112" y="3364685"/>
            <a:ext cx="1210437" cy="382274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11066654" flipH="1" flipV="1">
            <a:off x="1651130" y="3637416"/>
            <a:ext cx="1257522" cy="404837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9945605" y="3530601"/>
            <a:ext cx="786130" cy="193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 flipH="1">
            <a:off x="9793205" y="3108961"/>
            <a:ext cx="345440" cy="153416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066130" y="3835401"/>
            <a:ext cx="78613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500345" y="3738881"/>
            <a:ext cx="863600" cy="721360"/>
          </a:xfrm>
          <a:prstGeom prst="cube">
            <a:avLst>
              <a:gd name="adj" fmla="val 186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53017" y="4565431"/>
            <a:ext cx="194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Convolution Layer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2801" y="3112669"/>
            <a:ext cx="127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MaxPoolLayer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28560" y="4565432"/>
            <a:ext cx="161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>
                <a:solidFill>
                  <a:srgbClr val="000000"/>
                </a:solidFill>
              </a:rPr>
              <a:t>Convolution Layer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2141" y="3070424"/>
            <a:ext cx="122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MaxPoolLayer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066130" y="4607561"/>
            <a:ext cx="1823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FullyConnectedLayer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334494" y="3131384"/>
            <a:ext cx="111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OutputLayer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3303" y="3561558"/>
            <a:ext cx="1127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Input Images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2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D</a:t>
            </a:r>
            <a:r>
              <a:rPr lang="de-DE" dirty="0" smtClean="0"/>
              <a:t>ATA-</a:t>
            </a:r>
            <a:r>
              <a:rPr lang="de-DE" sz="6000" dirty="0" smtClean="0"/>
              <a:t>S</a:t>
            </a:r>
            <a:r>
              <a:rPr lang="de-DE" dirty="0" smtClean="0"/>
              <a:t>ET </a:t>
            </a:r>
            <a:r>
              <a:rPr lang="de-DE" sz="6000" dirty="0" smtClean="0"/>
              <a:t>P</a:t>
            </a:r>
            <a:r>
              <a:rPr lang="de-DE" dirty="0" smtClean="0"/>
              <a:t>REPERATION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9167225"/>
              </p:ext>
            </p:extLst>
          </p:nvPr>
        </p:nvGraphicFramePr>
        <p:xfrm>
          <a:off x="6742706" y="2053939"/>
          <a:ext cx="432948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971"/>
                <a:gridCol w="1012810"/>
                <a:gridCol w="844826"/>
                <a:gridCol w="1162879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Phrase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Samples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are you?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p01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Nice to meet you!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p02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Thank you.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p03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76" y="3742119"/>
            <a:ext cx="2595233" cy="2126975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097280" y="2034578"/>
            <a:ext cx="49377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Three phrases.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Spoken by</a:t>
            </a:r>
            <a:r>
              <a:rPr lang="de-DE" sz="2000" dirty="0" smtClean="0"/>
              <a:t> six people.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5-8 samples for each phrase.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Frame Extraction -&gt;Face </a:t>
            </a:r>
            <a:r>
              <a:rPr lang="de-DE" sz="2000" dirty="0"/>
              <a:t>Extraction -&gt; Lip ROI extraction</a:t>
            </a:r>
            <a:r>
              <a:rPr lang="de-DE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D</a:t>
            </a:r>
            <a:r>
              <a:rPr lang="de-DE" dirty="0" smtClean="0"/>
              <a:t>ATA </a:t>
            </a:r>
            <a:r>
              <a:rPr lang="de-DE" sz="6000" dirty="0" smtClean="0"/>
              <a:t>P</a:t>
            </a:r>
            <a:r>
              <a:rPr lang="de-DE" dirty="0" smtClean="0"/>
              <a:t>RE-</a:t>
            </a:r>
            <a:r>
              <a:rPr lang="de-DE" sz="6000" dirty="0" smtClean="0"/>
              <a:t>P</a:t>
            </a:r>
            <a:r>
              <a:rPr lang="de-DE" dirty="0" smtClean="0"/>
              <a:t>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CNN </a:t>
            </a:r>
            <a:r>
              <a:rPr lang="de-DE" dirty="0"/>
              <a:t>– Architecture: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Resized to 244*244*3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Concatenate image to a single large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Flatten the image</a:t>
            </a:r>
            <a:r>
              <a:rPr lang="de-DE" dirty="0" smtClean="0"/>
              <a:t>.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LSTM – Architecture: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Resized to 244*244-GRAY_SCALE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Read all images in np.Array data struct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Reshape to 3d Samples,TimeSteps,Features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98" y="1949628"/>
            <a:ext cx="2662998" cy="1727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95" y="3981185"/>
            <a:ext cx="3302938" cy="17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sz="6000" dirty="0" smtClean="0"/>
              <a:t>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0" y="134938"/>
            <a:ext cx="1981200" cy="614362"/>
          </a:xfrm>
        </p:spPr>
        <p:txBody>
          <a:bodyPr/>
          <a:lstStyle/>
          <a:p>
            <a:r>
              <a:rPr lang="de-DE" dirty="0" smtClean="0"/>
              <a:t>Section-4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A</a:t>
            </a:r>
            <a:r>
              <a:rPr lang="de-DE" sz="5400" b="1" dirty="0" smtClean="0"/>
              <a:t>GENDA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Section-1 : Introduction</a:t>
            </a:r>
          </a:p>
          <a:p>
            <a:r>
              <a:rPr lang="de-DE" dirty="0" smtClean="0"/>
              <a:t>Section-2 : Application Development</a:t>
            </a:r>
          </a:p>
          <a:p>
            <a:r>
              <a:rPr lang="de-DE" dirty="0" smtClean="0"/>
              <a:t>Section-3 : MachineLearning Module</a:t>
            </a:r>
          </a:p>
          <a:p>
            <a:r>
              <a:rPr lang="de-DE" dirty="0" smtClean="0"/>
              <a:t>Section-4 : Results</a:t>
            </a:r>
          </a:p>
          <a:p>
            <a:pPr marL="0" indent="0">
              <a:buNone/>
            </a:pPr>
            <a:r>
              <a:rPr lang="de-DE" dirty="0" smtClean="0"/>
              <a:t>                    ==Demo==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P</a:t>
            </a:r>
            <a:r>
              <a:rPr lang="de-DE" dirty="0" smtClean="0"/>
              <a:t>ERFORMANCE </a:t>
            </a:r>
            <a:r>
              <a:rPr lang="de-DE" sz="6000" dirty="0" smtClean="0"/>
              <a:t>M</a:t>
            </a:r>
            <a:r>
              <a:rPr lang="de-DE" dirty="0" smtClean="0"/>
              <a:t>ETRICS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Frame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Without Image Processing Tasks  = 23-26 FPS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With Image Processing Tasks = 9-11 FPS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Memory Consumption : 80.9MB to 100.6MB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Energy Consumption : Light to Medium (No quantitative results available)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CPU Usage : ~ 10%</a:t>
            </a:r>
            <a:endParaRPr lang="en-US" dirty="0"/>
          </a:p>
        </p:txBody>
      </p:sp>
      <p:pic>
        <p:nvPicPr>
          <p:cNvPr id="3" name="Content Placeholder 2">
            <a:hlinkClick r:id="rId2" action="ppaction://hlinksldjump"/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46" y="2084422"/>
            <a:ext cx="2262146" cy="1258144"/>
          </a:xfr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46" y="3342566"/>
            <a:ext cx="2266778" cy="1268383"/>
          </a:xfrm>
          <a:prstGeom prst="rect">
            <a:avLst/>
          </a:prstGeom>
        </p:spPr>
      </p:pic>
      <p:pic>
        <p:nvPicPr>
          <p:cNvPr id="5" name="Picture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46" y="4610950"/>
            <a:ext cx="2262146" cy="12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T</a:t>
            </a:r>
            <a:r>
              <a:rPr lang="de-DE" dirty="0" smtClean="0"/>
              <a:t>RAINING </a:t>
            </a:r>
            <a:r>
              <a:rPr lang="de-DE" sz="6000" dirty="0" smtClean="0"/>
              <a:t>S</a:t>
            </a:r>
            <a:r>
              <a:rPr lang="de-DE" dirty="0" smtClean="0"/>
              <a:t>TATISTICS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43218"/>
              </p:ext>
            </p:extLst>
          </p:nvPr>
        </p:nvGraphicFramePr>
        <p:xfrm>
          <a:off x="1246117" y="1988469"/>
          <a:ext cx="4985716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619"/>
                <a:gridCol w="689625"/>
                <a:gridCol w="694486"/>
                <a:gridCol w="694486"/>
                <a:gridCol w="925750"/>
                <a:gridCol w="925750"/>
              </a:tblGrid>
              <a:tr h="487975"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Neurons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Epochs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Batch Size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Loss (%)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Accuracy (%)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30221">
                <a:tc rowSpan="4"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vLSTM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14.7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3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13.2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53.8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3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65.4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</a:tr>
              <a:tr h="23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13.7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65.4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30221">
                <a:tc rowSpan="2">
                  <a:txBody>
                    <a:bodyPr/>
                    <a:lstStyle/>
                    <a:p>
                      <a:pPr marL="0" marR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sLSTM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53.8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3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65.4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13" y="1818860"/>
            <a:ext cx="2727790" cy="1770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3343" y="3671133"/>
            <a:ext cx="210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vLSTM – Configuration 3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61" y="3978910"/>
            <a:ext cx="2817242" cy="1841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2284" y="5819947"/>
            <a:ext cx="210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sLSTM – Configuration 2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81" y="4168169"/>
            <a:ext cx="2727790" cy="17420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85300" y="5910202"/>
            <a:ext cx="120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CNN Network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93249" y="4969565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OverFit!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6000" dirty="0" smtClean="0"/>
              <a:t>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Thanks For your time and 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http://www.robots.ox.ac.uk/~vgg/research/very_deep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https://machinelearningmastery.com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www.sciencedirect.com/topics/engineering/convolutional-layer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https://missinglink.ai/guides/convolutional-neural-networks/fully-connected-layers-convolutional-neural-networks-complete-guide/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" b="11276"/>
          <a:stretch/>
        </p:blipFill>
        <p:spPr>
          <a:xfrm>
            <a:off x="1958890" y="0"/>
            <a:ext cx="8451654" cy="6287911"/>
          </a:xfrm>
          <a:prstGeom prst="rect">
            <a:avLst/>
          </a:prstGeo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7" y="82690"/>
            <a:ext cx="6612338" cy="6250377"/>
          </a:xfrm>
          <a:prstGeom prst="rect">
            <a:avLst/>
          </a:prstGeo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VGG16 – Model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93" y="1858618"/>
            <a:ext cx="7678973" cy="4325821"/>
          </a:xfrm>
          <a:prstGeom prst="rect">
            <a:avLst/>
          </a:prstGeom>
        </p:spPr>
      </p:pic>
      <p:sp>
        <p:nvSpPr>
          <p:cNvPr id="7" name="Up Arrow 6">
            <a:hlinkClick r:id="rId4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Architectures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15" y="4191278"/>
            <a:ext cx="4472703" cy="17390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05" y="1916207"/>
            <a:ext cx="3657917" cy="1913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81" y="2066851"/>
            <a:ext cx="3657917" cy="1828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55157" y="3456640"/>
            <a:ext cx="18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/>
              <a:t>s</a:t>
            </a:r>
            <a:r>
              <a:rPr lang="en-US" dirty="0" err="1" smtClean="0"/>
              <a:t>LSTM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0588" y="3460666"/>
            <a:ext cx="18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 err="1" smtClean="0"/>
              <a:t>vLSTM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33322" y="5560962"/>
            <a:ext cx="18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CNN</a:t>
            </a:r>
            <a:endParaRPr lang="en-US" dirty="0"/>
          </a:p>
        </p:txBody>
      </p:sp>
      <p:sp>
        <p:nvSpPr>
          <p:cNvPr id="12" name="Up Arrow 11">
            <a:hlinkClick r:id="rId5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Activation/Squashing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Softmax</a:t>
                </a:r>
                <a:r>
                  <a:rPr lang="en-US" b="1" dirty="0" smtClean="0"/>
                  <a:t> function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dirty="0"/>
                  <a:t>S</a:t>
                </a:r>
                <a:r>
                  <a:rPr lang="en-US" i="1" dirty="0" smtClean="0"/>
                  <a:t>quashes</a:t>
                </a:r>
                <a:r>
                  <a:rPr lang="en-US" dirty="0"/>
                  <a:t> the final layer's activations/</a:t>
                </a:r>
                <a:r>
                  <a:rPr lang="en-US" dirty="0" err="1"/>
                  <a:t>logits</a:t>
                </a:r>
                <a:r>
                  <a:rPr lang="en-US" dirty="0"/>
                  <a:t> into the range [0, 1].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Allows final </a:t>
                </a:r>
                <a:r>
                  <a:rPr lang="en-US" dirty="0"/>
                  <a:t>outputs to be directly interpreted as </a:t>
                </a:r>
                <a:r>
                  <a:rPr lang="en-US" dirty="0" smtClean="0"/>
                  <a:t>probabilities.</a:t>
                </a:r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Sigmoid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ReLU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91" y="3856383"/>
            <a:ext cx="3179777" cy="2119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0" y="3909538"/>
            <a:ext cx="2883627" cy="20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Memory Consumption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4" y="1846263"/>
            <a:ext cx="7844223" cy="4362744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7280" y="2506132"/>
            <a:ext cx="10058400" cy="1818979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I</a:t>
            </a:r>
            <a:r>
              <a:rPr lang="de-DE" sz="6000" dirty="0" smtClean="0"/>
              <a:t>NTRODUCTION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8539" y="196229"/>
            <a:ext cx="1828800" cy="612153"/>
          </a:xfrm>
        </p:spPr>
        <p:txBody>
          <a:bodyPr/>
          <a:lstStyle/>
          <a:p>
            <a:r>
              <a:rPr lang="de-DE" dirty="0" smtClean="0"/>
              <a:t>Section-1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Energy Consumption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77" y="1846263"/>
            <a:ext cx="7189171" cy="4022725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CPU 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84" y="1846263"/>
            <a:ext cx="9313357" cy="4022725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208722" y="5731929"/>
            <a:ext cx="447261" cy="4770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U</a:t>
            </a:r>
            <a:r>
              <a:rPr lang="de-DE" dirty="0" smtClean="0"/>
              <a:t>SE</a:t>
            </a:r>
            <a:r>
              <a:rPr lang="de-DE" sz="6000" dirty="0" smtClean="0"/>
              <a:t>-C</a:t>
            </a:r>
            <a:r>
              <a:rPr lang="de-DE" dirty="0" smtClean="0"/>
              <a:t>ASE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78987" cy="4023360"/>
          </a:xfrm>
        </p:spPr>
        <p:txBody>
          <a:bodyPr/>
          <a:lstStyle/>
          <a:p>
            <a:r>
              <a:rPr lang="de-DE" dirty="0" smtClean="0"/>
              <a:t>Almost 8% of children aged 3-17 had a communication disorder.</a:t>
            </a:r>
            <a:r>
              <a:rPr lang="de-DE" sz="1400" dirty="0" smtClean="0"/>
              <a:t>[1,2]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Out of these only 55% have received any medical help.</a:t>
            </a:r>
          </a:p>
          <a:p>
            <a:pPr lvl="1"/>
            <a:endParaRPr lang="de-DE" dirty="0"/>
          </a:p>
          <a:p>
            <a:r>
              <a:rPr lang="de-DE" dirty="0" smtClean="0"/>
              <a:t>To address this demographic, a smart phone based solution is proposed:</a:t>
            </a:r>
          </a:p>
          <a:p>
            <a:pPr lvl="1"/>
            <a:r>
              <a:rPr lang="de-DE" dirty="0" smtClean="0"/>
              <a:t>Wide availability of smart phones</a:t>
            </a:r>
          </a:p>
          <a:p>
            <a:pPr lvl="1"/>
            <a:r>
              <a:rPr lang="de-DE" dirty="0" smtClean="0"/>
              <a:t>Huge processing power of these devices can be exploited.</a:t>
            </a:r>
          </a:p>
          <a:p>
            <a:pPr lvl="1"/>
            <a:endParaRPr lang="de-DE" dirty="0"/>
          </a:p>
          <a:p>
            <a:r>
              <a:rPr lang="de-DE" dirty="0" smtClean="0"/>
              <a:t>Proposal – Smartphone application that can recognise and evaluate irregularities in speech.</a:t>
            </a:r>
          </a:p>
          <a:p>
            <a:pPr lvl="1"/>
            <a:endParaRPr lang="de-DE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7628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[1] https://www.nidcd.nih.gov/health/statistics/quick-statistics-voice-speech-language</a:t>
            </a:r>
            <a:endParaRPr lang="en-US" sz="1050" dirty="0"/>
          </a:p>
          <a:p>
            <a:r>
              <a:rPr lang="en-IN" sz="1050" dirty="0"/>
              <a:t>[2] https://www.cdc.gov/nchs/products/databriefs/db205.htm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63" y="4821428"/>
            <a:ext cx="1938528" cy="149047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9499954" y="3498574"/>
            <a:ext cx="2506515" cy="121448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Software, die </a:t>
            </a:r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l</a:t>
            </a:r>
            <a:r>
              <a:rPr lang="de-DE" dirty="0" smtClean="0">
                <a:solidFill>
                  <a:schemeClr val="tx1"/>
                </a:solidFill>
              </a:rPr>
              <a:t>ücklich macht!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6000" dirty="0" smtClean="0"/>
              <a:t>R</a:t>
            </a:r>
            <a:r>
              <a:rPr lang="de-DE" dirty="0" smtClean="0"/>
              <a:t>EQUIREMENTS</a:t>
            </a:r>
            <a:r>
              <a:rPr lang="de-DE" sz="6000" dirty="0" smtClean="0"/>
              <a:t> D</a:t>
            </a:r>
            <a:r>
              <a:rPr lang="de-DE" dirty="0" smtClean="0"/>
              <a:t>ESIGN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Phase </a:t>
            </a:r>
            <a:r>
              <a:rPr lang="de-DE" b="1" dirty="0" smtClean="0"/>
              <a:t>-1</a:t>
            </a:r>
          </a:p>
          <a:p>
            <a:pPr lvl="1"/>
            <a:r>
              <a:rPr lang="en-US" dirty="0"/>
              <a:t>Analysis and comparison of facial and landmarks detection </a:t>
            </a:r>
            <a:r>
              <a:rPr lang="en-US" dirty="0" smtClean="0"/>
              <a:t>techniques</a:t>
            </a:r>
            <a:r>
              <a:rPr lang="de-DE" dirty="0" smtClean="0"/>
              <a:t> </a:t>
            </a:r>
          </a:p>
          <a:p>
            <a:r>
              <a:rPr lang="de-DE" b="1" dirty="0" smtClean="0"/>
              <a:t>Phase -2</a:t>
            </a:r>
          </a:p>
          <a:p>
            <a:pPr lvl="1"/>
            <a:r>
              <a:rPr lang="en-US" dirty="0"/>
              <a:t>Real-Time Facial Landmarks Detection on Live Camera </a:t>
            </a:r>
            <a:r>
              <a:rPr lang="en-US" dirty="0" smtClean="0"/>
              <a:t>Stream</a:t>
            </a:r>
            <a:endParaRPr lang="de-DE" dirty="0" smtClean="0"/>
          </a:p>
          <a:p>
            <a:r>
              <a:rPr lang="de-DE" b="1" dirty="0" smtClean="0"/>
              <a:t>Phase -3 </a:t>
            </a:r>
          </a:p>
          <a:p>
            <a:pPr lvl="1"/>
            <a:r>
              <a:rPr lang="en-US" dirty="0"/>
              <a:t>Implementation of wireless data transfer to a remote computer</a:t>
            </a:r>
            <a:endParaRPr lang="de-DE" dirty="0" smtClean="0"/>
          </a:p>
          <a:p>
            <a:r>
              <a:rPr lang="de-DE" b="1" dirty="0" smtClean="0"/>
              <a:t>Phase -4</a:t>
            </a:r>
          </a:p>
          <a:p>
            <a:pPr lvl="1"/>
            <a:r>
              <a:rPr lang="en-US" dirty="0"/>
              <a:t>Implementation of Machine Learning Component</a:t>
            </a:r>
            <a:endParaRPr lang="de-DE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08" y="3476977"/>
            <a:ext cx="3598005" cy="27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UML</a:t>
            </a:r>
            <a:r>
              <a:rPr lang="de-DE" dirty="0" smtClean="0"/>
              <a:t> </a:t>
            </a:r>
            <a:r>
              <a:rPr lang="de-DE" sz="6000" dirty="0" smtClean="0"/>
              <a:t>M</a:t>
            </a:r>
            <a:r>
              <a:rPr lang="de-DE" dirty="0" smtClean="0"/>
              <a:t>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52" y="1827671"/>
            <a:ext cx="4957456" cy="44529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86" y="0"/>
            <a:ext cx="5092347" cy="6336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52" y="1827671"/>
            <a:ext cx="4490792" cy="4490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10" y="1864024"/>
            <a:ext cx="5803185" cy="44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0"/>
            <a:ext cx="6705601" cy="63549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z="6000" dirty="0" smtClean="0"/>
              <a:t>B</a:t>
            </a:r>
            <a:r>
              <a:rPr lang="de-DE" dirty="0" smtClean="0"/>
              <a:t>IGGER </a:t>
            </a:r>
            <a:r>
              <a:rPr lang="de-DE" sz="6000" dirty="0" smtClean="0"/>
              <a:t>P</a:t>
            </a:r>
            <a:r>
              <a:rPr lang="de-DE" dirty="0" smtClean="0"/>
              <a:t>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S</a:t>
            </a:r>
            <a:r>
              <a:rPr lang="de-DE" dirty="0" smtClean="0"/>
              <a:t>YSTEM </a:t>
            </a:r>
            <a:r>
              <a:rPr lang="de-DE" sz="6000" dirty="0" smtClean="0"/>
              <a:t>D</a:t>
            </a:r>
            <a:r>
              <a:rPr lang="de-DE" dirty="0" smtClean="0"/>
              <a:t>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433616"/>
            <a:ext cx="6324600" cy="574334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559300" cy="4351338"/>
          </a:xfrm>
        </p:spPr>
        <p:txBody>
          <a:bodyPr/>
          <a:lstStyle/>
          <a:p>
            <a:r>
              <a:rPr lang="de-DE" dirty="0" smtClean="0"/>
              <a:t>Distributed Architecture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Better Performance.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Segregation of components.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Each system can be updated without effecting the other.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Easy to expand depending on user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950" y="248588"/>
            <a:ext cx="10515600" cy="1325563"/>
          </a:xfrm>
        </p:spPr>
        <p:txBody>
          <a:bodyPr/>
          <a:lstStyle/>
          <a:p>
            <a:r>
              <a:rPr lang="de-DE" sz="6000" dirty="0" smtClean="0"/>
              <a:t>T</a:t>
            </a:r>
            <a:r>
              <a:rPr lang="de-DE" dirty="0" smtClean="0"/>
              <a:t>OOLS </a:t>
            </a:r>
            <a:r>
              <a:rPr lang="de-DE" sz="6000" dirty="0" smtClean="0"/>
              <a:t>U</a:t>
            </a:r>
            <a:r>
              <a:rPr lang="de-DE" dirty="0" smtClean="0"/>
              <a:t>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35950" y="2244725"/>
            <a:ext cx="5181600" cy="4351338"/>
          </a:xfrm>
        </p:spPr>
        <p:txBody>
          <a:bodyPr/>
          <a:lstStyle/>
          <a:p>
            <a:r>
              <a:rPr lang="de-DE" dirty="0" smtClean="0"/>
              <a:t>Android Studio</a:t>
            </a:r>
          </a:p>
          <a:p>
            <a:r>
              <a:rPr lang="de-DE" dirty="0" smtClean="0"/>
              <a:t>Python</a:t>
            </a:r>
          </a:p>
          <a:p>
            <a:r>
              <a:rPr lang="de-DE" dirty="0" smtClean="0"/>
              <a:t>Tensor Flow</a:t>
            </a:r>
          </a:p>
          <a:p>
            <a:r>
              <a:rPr lang="de-DE" dirty="0" smtClean="0"/>
              <a:t>Keras</a:t>
            </a:r>
          </a:p>
          <a:p>
            <a:r>
              <a:rPr lang="de-DE" dirty="0" smtClean="0"/>
              <a:t>OpenCV</a:t>
            </a:r>
          </a:p>
          <a:p>
            <a:r>
              <a:rPr lang="de-DE" dirty="0" smtClean="0"/>
              <a:t>dLib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698" y="1876281"/>
            <a:ext cx="2032000" cy="14499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00" y="2465652"/>
            <a:ext cx="1842350" cy="2270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50" y="955800"/>
            <a:ext cx="4064000" cy="618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50" y="3531682"/>
            <a:ext cx="2286000" cy="677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50" y="4620011"/>
            <a:ext cx="1556952" cy="15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1106</Words>
  <Application>Microsoft Office PowerPoint</Application>
  <PresentationFormat>Widescreen</PresentationFormat>
  <Paragraphs>265</Paragraphs>
  <Slides>31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Retrospect</vt:lpstr>
      <vt:lpstr>PowerPoint Presentation</vt:lpstr>
      <vt:lpstr>AGENDA</vt:lpstr>
      <vt:lpstr>INTRODUCTION</vt:lpstr>
      <vt:lpstr>USE-CASE</vt:lpstr>
      <vt:lpstr>REQUIREMENTS DESIGN</vt:lpstr>
      <vt:lpstr>UML MODEL</vt:lpstr>
      <vt:lpstr>BIGGER PICTURE</vt:lpstr>
      <vt:lpstr>SYSTEM DESIGN</vt:lpstr>
      <vt:lpstr>TOOLS USED</vt:lpstr>
      <vt:lpstr>APPLICATION DEVELOPMENT</vt:lpstr>
      <vt:lpstr>APPLICATION ARCHITECTURE</vt:lpstr>
      <vt:lpstr>SEQUENCE MODEL</vt:lpstr>
      <vt:lpstr>CLASS DIAGRAM</vt:lpstr>
      <vt:lpstr>MACHINE LEARNING MODULE</vt:lpstr>
      <vt:lpstr>THEORY</vt:lpstr>
      <vt:lpstr>ARCHITECTURE OF A CNN</vt:lpstr>
      <vt:lpstr>DATA-SET PREPERATION</vt:lpstr>
      <vt:lpstr>DATA PRE-PROCESSING</vt:lpstr>
      <vt:lpstr>RESULTS</vt:lpstr>
      <vt:lpstr>PERFORMANCE METRICS</vt:lpstr>
      <vt:lpstr>TRAINING STATISTICS</vt:lpstr>
      <vt:lpstr>DEMO</vt:lpstr>
      <vt:lpstr>References</vt:lpstr>
      <vt:lpstr>PowerPoint Presentation</vt:lpstr>
      <vt:lpstr>PowerPoint Presentation</vt:lpstr>
      <vt:lpstr>VGG16 – Model Architecture</vt:lpstr>
      <vt:lpstr>Custom Model Architectures</vt:lpstr>
      <vt:lpstr>Activation/Squashing Functions</vt:lpstr>
      <vt:lpstr>Memory Consumption</vt:lpstr>
      <vt:lpstr>Energy Consumption</vt:lpstr>
      <vt:lpstr>CPU Usage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Mirza</dc:creator>
  <cp:lastModifiedBy>Ahmad Mirza</cp:lastModifiedBy>
  <cp:revision>68</cp:revision>
  <dcterms:created xsi:type="dcterms:W3CDTF">2020-02-01T14:52:47Z</dcterms:created>
  <dcterms:modified xsi:type="dcterms:W3CDTF">2020-02-03T11:35:36Z</dcterms:modified>
</cp:coreProperties>
</file>