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81" r:id="rId4"/>
    <p:sldId id="258" r:id="rId5"/>
    <p:sldId id="259" r:id="rId6"/>
    <p:sldId id="261" r:id="rId7"/>
    <p:sldId id="260" r:id="rId8"/>
    <p:sldId id="263" r:id="rId9"/>
    <p:sldId id="262" r:id="rId10"/>
    <p:sldId id="282" r:id="rId11"/>
    <p:sldId id="264" r:id="rId12"/>
    <p:sldId id="266" r:id="rId13"/>
    <p:sldId id="267" r:id="rId14"/>
    <p:sldId id="268" r:id="rId15"/>
    <p:sldId id="269" r:id="rId16"/>
    <p:sldId id="271" r:id="rId17"/>
    <p:sldId id="283" r:id="rId18"/>
    <p:sldId id="286" r:id="rId19"/>
    <p:sldId id="287" r:id="rId20"/>
    <p:sldId id="288" r:id="rId21"/>
    <p:sldId id="272" r:id="rId22"/>
    <p:sldId id="273" r:id="rId23"/>
    <p:sldId id="275" r:id="rId24"/>
    <p:sldId id="284" r:id="rId25"/>
    <p:sldId id="276" r:id="rId26"/>
    <p:sldId id="277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3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6C73F-0F5F-4D35-A238-50E80ECB3849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BD9E7-D24C-4ADA-B1F8-8B72EE757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0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parting.com/free-car-clipart-1120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positphotos.com/vector-images/house.html" TargetMode="External"/><Relationship Id="rId5" Type="http://schemas.openxmlformats.org/officeDocument/2006/relationships/hyperlink" Target="https://www.vectorportal.com/StockVectors/Icons/Office-building-vector/14505.aspx" TargetMode="External"/><Relationship Id="rId4" Type="http://schemas.openxmlformats.org/officeDocument/2006/relationships/hyperlink" Target="https://www.vecteezy.com/vector-art/658885-radio-wifi-signa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Car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: </a:t>
            </a:r>
            <a:r>
              <a:rPr lang="de-DE" dirty="0">
                <a:hlinkClick r:id="rId3"/>
              </a:rPr>
              <a:t>https://cliparting.com/free-car-clipart-1120/</a:t>
            </a:r>
            <a:endParaRPr lang="de-DE" dirty="0"/>
          </a:p>
          <a:p>
            <a:r>
              <a:rPr lang="de-DE" dirty="0">
                <a:hlinkClick r:id="rId4"/>
              </a:rPr>
              <a:t>https://www.vecteezy.com/vector-art/658885-radio-wifi-signal</a:t>
            </a:r>
            <a:endParaRPr lang="de-DE" dirty="0"/>
          </a:p>
          <a:p>
            <a:r>
              <a:rPr lang="de-DE" dirty="0">
                <a:hlinkClick r:id="rId5"/>
              </a:rPr>
              <a:t>https://www.vectorportal.com/StockVectors/Icons/Office-building-vector/14505.aspx</a:t>
            </a:r>
            <a:endParaRPr lang="de-DE" dirty="0"/>
          </a:p>
          <a:p>
            <a:r>
              <a:rPr lang="de-DE">
                <a:hlinkClick r:id="rId6"/>
              </a:rPr>
              <a:t>https://depositphotos.com/vector-images/house.html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46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81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3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74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6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and </a:t>
            </a:r>
            <a:r>
              <a:rPr lang="de-DE" dirty="0" err="1"/>
              <a:t>delivered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final </a:t>
            </a:r>
            <a:r>
              <a:rPr lang="de-DE" dirty="0" err="1"/>
              <a:t>product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74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7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OEM: Original Equipment </a:t>
            </a:r>
            <a:r>
              <a:rPr lang="de-DE" dirty="0" err="1"/>
              <a:t>Manufacturer</a:t>
            </a:r>
            <a:r>
              <a:rPr lang="de-DE" dirty="0"/>
              <a:t>.</a:t>
            </a:r>
          </a:p>
          <a:p>
            <a:r>
              <a:rPr lang="de-DE" dirty="0"/>
              <a:t>Bosch GmbH: Tier-1 supplier.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98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Software-</a:t>
            </a:r>
            <a:r>
              <a:rPr lang="de-DE" dirty="0" err="1"/>
              <a:t>as</a:t>
            </a:r>
            <a:r>
              <a:rPr lang="de-DE" dirty="0"/>
              <a:t>-a-Service : SaaS</a:t>
            </a:r>
          </a:p>
          <a:p>
            <a:r>
              <a:rPr lang="de-DE" dirty="0"/>
              <a:t>Service-</a:t>
            </a:r>
            <a:r>
              <a:rPr lang="de-DE" dirty="0" err="1"/>
              <a:t>Oriented</a:t>
            </a:r>
            <a:r>
              <a:rPr lang="de-DE" dirty="0"/>
              <a:t>-Architecture: SOA</a:t>
            </a:r>
          </a:p>
          <a:p>
            <a:endParaRPr lang="de-DE" dirty="0"/>
          </a:p>
          <a:p>
            <a:r>
              <a:rPr lang="en-US" dirty="0"/>
              <a:t>JSON/XML for returning responses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7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Cloud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via simple API </a:t>
            </a:r>
            <a:r>
              <a:rPr lang="de-DE" dirty="0" err="1"/>
              <a:t>calls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distributed architecture allows offering high-end infrastructure available on-campus as a service to low-end devices. Further reducing costs.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*The cloud model has no physical need for indirect distribution because it is not distributed physically and is deployed almost instantaneously, thereby negating the need for traditional partners and middlemen.</a:t>
            </a:r>
            <a:endParaRPr lang="de-DE" dirty="0"/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disk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SaaS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subscirption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payments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5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29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poorly designed or poorly documented API could have an adverse effect on the quality of the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good API can lead to long term customers and a bad one can have a very adverse effect on an organization’s image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basic guiding principle an API should be very easy to use and hard to misuse, and thorough documentation should be available for complex APIs. </a:t>
            </a:r>
            <a:endParaRPr lang="de-D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34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poorly designed or poorly documented API could have an adverse effect on the quality of the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good API can lead to long term customers and a bad one can have a very adverse effect on an organization’s image 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basic guiding principle an API should be very easy to use and hard to misuse, and thorough documentation should be available for complex APIs. </a:t>
            </a:r>
            <a:endParaRPr lang="de-D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BD9E7-D24C-4ADA-B1F8-8B72EE757E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8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0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1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3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570B3E-D877-4F5B-95A7-CE265163B0A5}" type="datetimeFigureOut">
              <a:rPr lang="de-DE" smtClean="0"/>
              <a:t>25.08.2020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194B7-672B-4BFC-9E99-0CD3A344BD93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68D4-0EDA-4465-8A12-76AD072C3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683"/>
            <a:ext cx="9144000" cy="17754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Development of an Inter-Company Software Collaboration Platform Using S.O.A and RestAPIs</a:t>
            </a:r>
            <a:endParaRPr lang="de-D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F30EB-9276-4B78-A9C0-D970BDC6C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62"/>
            <a:ext cx="9144000" cy="383309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 MONOLITHIC ARCHITECTURE TO FLEXIBLE MICRO-SERVICES</a:t>
            </a:r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D959B6-90C7-449F-A4E3-4A5E61335A0F}"/>
              </a:ext>
            </a:extLst>
          </p:cNvPr>
          <p:cNvSpPr txBox="1">
            <a:spLocks/>
          </p:cNvSpPr>
          <p:nvPr/>
        </p:nvSpPr>
        <p:spPr>
          <a:xfrm>
            <a:off x="1524000" y="4426719"/>
            <a:ext cx="9144000" cy="1554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By: Ahmad Hassan Mirza</a:t>
            </a: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Supervisor: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Dr.-Ing.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Jörg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Thiem</a:t>
            </a:r>
            <a:endParaRPr lang="de-D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Supervisor: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Dipl.-Ing. Martin Kisser</a:t>
            </a:r>
            <a:endParaRPr lang="de-DE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DAEDD-A0BC-4A61-AB85-007EBB49BE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" y="190959"/>
            <a:ext cx="2532380" cy="911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FFB55B-2010-452A-957D-7AAD68375F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40" y="231072"/>
            <a:ext cx="2540635" cy="8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REST?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1904C-42E2-4416-911D-205E5018900D}"/>
              </a:ext>
            </a:extLst>
          </p:cNvPr>
          <p:cNvSpPr txBox="1"/>
          <p:nvPr/>
        </p:nvSpPr>
        <p:spPr>
          <a:xfrm>
            <a:off x="4906631" y="1758455"/>
            <a:ext cx="390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Table-3: Rest vs. gRPC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3AD2FD-5451-44CD-B905-4CAF154AA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81908"/>
              </p:ext>
            </p:extLst>
          </p:nvPr>
        </p:nvGraphicFramePr>
        <p:xfrm>
          <a:off x="1813261" y="2179249"/>
          <a:ext cx="8626438" cy="2226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7338">
                  <a:extLst>
                    <a:ext uri="{9D8B030D-6E8A-4147-A177-3AD203B41FA5}">
                      <a16:colId xmlns:a16="http://schemas.microsoft.com/office/drawing/2014/main" val="1907924909"/>
                    </a:ext>
                  </a:extLst>
                </a:gridCol>
                <a:gridCol w="2906233">
                  <a:extLst>
                    <a:ext uri="{9D8B030D-6E8A-4147-A177-3AD203B41FA5}">
                      <a16:colId xmlns:a16="http://schemas.microsoft.com/office/drawing/2014/main" val="1832379813"/>
                    </a:ext>
                  </a:extLst>
                </a:gridCol>
                <a:gridCol w="3482867">
                  <a:extLst>
                    <a:ext uri="{9D8B030D-6E8A-4147-A177-3AD203B41FA5}">
                      <a16:colId xmlns:a16="http://schemas.microsoft.com/office/drawing/2014/main" val="4214977624"/>
                    </a:ext>
                  </a:extLst>
                </a:gridCol>
              </a:tblGrid>
              <a:tr h="445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Domain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REST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gRPC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45907"/>
                  </a:ext>
                </a:extLst>
              </a:tr>
              <a:tr h="445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Payload format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JSON (most commonly used)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Protocol Buffers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824930"/>
                  </a:ext>
                </a:extLst>
              </a:tr>
              <a:tr h="445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protocol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HTTP (typically 1.1)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HTTP/2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616913"/>
                  </a:ext>
                </a:extLst>
              </a:tr>
              <a:tr h="445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Interface definitions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Uses HTTP verbs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Structured messages/ interfaces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638982"/>
                  </a:ext>
                </a:extLst>
              </a:tr>
              <a:tr h="445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Communication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Request-Response model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Allows bi-directional data streaming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088304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F86BF3D-3FDC-42C4-B30C-F3D3465D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261" y="4564554"/>
            <a:ext cx="5809138" cy="169127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payload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en-US" dirty="0"/>
              <a:t>requirements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virtually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usecase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Well </a:t>
            </a:r>
            <a:r>
              <a:rPr lang="de-DE" dirty="0" err="1"/>
              <a:t>documented</a:t>
            </a:r>
            <a:r>
              <a:rPr lang="de-DE" dirty="0"/>
              <a:t> and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userbase</a:t>
            </a:r>
            <a:r>
              <a:rPr lang="de-DE" dirty="0"/>
              <a:t> and support </a:t>
            </a:r>
            <a:r>
              <a:rPr lang="de-DE" dirty="0" err="1"/>
              <a:t>community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5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6CA006-27ED-4505-95A3-AC28C6064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DE" u="sng">
                <a:solidFill>
                  <a:srgbClr val="FFFFFF"/>
                </a:solidFill>
              </a:rPr>
              <a:t>P.o.c. cloud native application == HyAPI</a:t>
            </a:r>
            <a:endParaRPr lang="de-DE" u="sng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98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DD5C-04A1-46C8-8BD4-46B10B90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and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(Saas and IaaS) – HyAPI.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Migration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monolithic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Services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Services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– CLI </a:t>
            </a:r>
            <a:r>
              <a:rPr lang="de-DE" dirty="0" err="1"/>
              <a:t>based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and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Usecases</a:t>
            </a:r>
            <a:r>
              <a:rPr lang="de-DE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File </a:t>
            </a:r>
            <a:r>
              <a:rPr lang="de-DE" dirty="0" err="1"/>
              <a:t>transfer</a:t>
            </a:r>
            <a:r>
              <a:rPr lang="de-DE" dirty="0"/>
              <a:t> (</a:t>
            </a:r>
            <a:r>
              <a:rPr lang="de-DE" dirty="0" err="1"/>
              <a:t>upload</a:t>
            </a:r>
            <a:r>
              <a:rPr lang="de-DE" dirty="0"/>
              <a:t> and </a:t>
            </a:r>
            <a:r>
              <a:rPr lang="de-DE" dirty="0" err="1"/>
              <a:t>download</a:t>
            </a:r>
            <a:r>
              <a:rPr lang="de-DE" dirty="0"/>
              <a:t>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UML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FDK (software-</a:t>
            </a:r>
            <a:r>
              <a:rPr lang="de-DE" dirty="0" err="1"/>
              <a:t>sharing</a:t>
            </a:r>
            <a:r>
              <a:rPr lang="de-DE" dirty="0"/>
              <a:t>) </a:t>
            </a:r>
            <a:r>
              <a:rPr lang="de-DE" dirty="0" err="1"/>
              <a:t>services</a:t>
            </a:r>
            <a:r>
              <a:rPr lang="de-DE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toolkit</a:t>
            </a:r>
            <a:r>
              <a:rPr lang="de-DE" dirty="0"/>
              <a:t> (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72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Application Design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6CA006-27ED-4505-95A3-AC28C6064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de-DE" u="sng" dirty="0"/>
              <a:t>HyAPI</a:t>
            </a:r>
          </a:p>
        </p:txBody>
      </p:sp>
      <p:pic>
        <p:nvPicPr>
          <p:cNvPr id="20" name="Graphic 19" descr="Design">
            <a:extLst>
              <a:ext uri="{FF2B5EF4-FFF2-40B4-BE49-F238E27FC236}">
                <a16:creationId xmlns:a16="http://schemas.microsoft.com/office/drawing/2014/main" id="{22732C0F-5E40-4CF3-885A-137DF57F0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08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259" y="768486"/>
            <a:ext cx="3645599" cy="2040672"/>
          </a:xfrm>
        </p:spPr>
        <p:txBody>
          <a:bodyPr/>
          <a:lstStyle/>
          <a:p>
            <a:pPr algn="ctr"/>
            <a:r>
              <a:rPr lang="en-US" u="sng" dirty="0"/>
              <a:t>Monolithic</a:t>
            </a:r>
            <a:r>
              <a:rPr lang="de-DE" u="sng" dirty="0"/>
              <a:t> Architecture - </a:t>
            </a:r>
            <a:r>
              <a:rPr lang="en-US" u="sng" dirty="0"/>
              <a:t>Legacy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64DB4-9C16-4553-A141-D16939A2E7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58" y="323385"/>
            <a:ext cx="8101883" cy="5963115"/>
          </a:xfrm>
        </p:spPr>
      </p:pic>
    </p:spTree>
    <p:extLst>
      <p:ext uri="{BB962C8B-B14F-4D97-AF65-F5344CB8AC3E}">
        <p14:creationId xmlns:p14="http://schemas.microsoft.com/office/powerpoint/2010/main" val="419088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Oriented</a:t>
            </a:r>
            <a:r>
              <a:rPr lang="de-DE" dirty="0"/>
              <a:t> Architecture - </a:t>
            </a:r>
            <a:r>
              <a:rPr lang="de-DE" dirty="0" err="1"/>
              <a:t>Proposed</a:t>
            </a:r>
            <a:endParaRPr lang="de-DE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5F406E-73E2-4714-A187-3248759D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53" y="1737360"/>
            <a:ext cx="9177454" cy="4524994"/>
          </a:xfrm>
        </p:spPr>
      </p:pic>
    </p:spTree>
    <p:extLst>
      <p:ext uri="{BB962C8B-B14F-4D97-AF65-F5344CB8AC3E}">
        <p14:creationId xmlns:p14="http://schemas.microsoft.com/office/powerpoint/2010/main" val="355488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713" y="947270"/>
            <a:ext cx="3579541" cy="1450975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/>
              <a:t>HyAPI </a:t>
            </a:r>
            <a:r>
              <a:rPr lang="de-DE" u="sng" dirty="0" err="1"/>
              <a:t>Platform</a:t>
            </a:r>
            <a:r>
              <a:rPr lang="de-DE" u="sng" dirty="0"/>
              <a:t> Architecture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9082607-0FAC-4658-9C40-D43371F8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10" y="139152"/>
            <a:ext cx="6728456" cy="60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713" y="947270"/>
            <a:ext cx="3579541" cy="1450975"/>
          </a:xfrm>
        </p:spPr>
        <p:txBody>
          <a:bodyPr>
            <a:normAutofit fontScale="90000"/>
          </a:bodyPr>
          <a:lstStyle/>
          <a:p>
            <a:pPr algn="ctr"/>
            <a:r>
              <a:rPr lang="de-DE" u="sng" dirty="0" err="1"/>
              <a:t>Machine</a:t>
            </a:r>
            <a:r>
              <a:rPr lang="de-DE" u="sng" dirty="0"/>
              <a:t> Learning Toolkit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082607-0FAC-4658-9C40-D43371F8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6966" y="642790"/>
            <a:ext cx="7129900" cy="55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9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Securing</a:t>
            </a:r>
            <a:r>
              <a:rPr lang="de-DE" dirty="0"/>
              <a:t> a Cloud Native </a:t>
            </a:r>
            <a:r>
              <a:rPr lang="de-DE" dirty="0" err="1"/>
              <a:t>Application</a:t>
            </a:r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E8052D-105E-4C90-AF06-2E890D9F4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190714"/>
              </p:ext>
            </p:extLst>
          </p:nvPr>
        </p:nvGraphicFramePr>
        <p:xfrm>
          <a:off x="2175764" y="2106692"/>
          <a:ext cx="8979916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16">
                  <a:extLst>
                    <a:ext uri="{9D8B030D-6E8A-4147-A177-3AD203B41FA5}">
                      <a16:colId xmlns:a16="http://schemas.microsoft.com/office/drawing/2014/main" val="17963577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2778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Security </a:t>
                      </a:r>
                      <a:r>
                        <a:rPr lang="de-DE" dirty="0" err="1"/>
                        <a:t>Vulnerability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Mitigation </a:t>
                      </a:r>
                      <a:r>
                        <a:rPr lang="de-DE" dirty="0" err="1"/>
                        <a:t>Techniques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7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Injection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Attacks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Input </a:t>
                      </a:r>
                      <a:r>
                        <a:rPr lang="de-DE" dirty="0" err="1"/>
                        <a:t>sanitization</a:t>
                      </a:r>
                      <a:r>
                        <a:rPr lang="de-D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Broken</a:t>
                      </a:r>
                      <a:r>
                        <a:rPr lang="de-DE" dirty="0"/>
                        <a:t> Authentication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Multi-</a:t>
                      </a:r>
                      <a:r>
                        <a:rPr lang="de-DE" dirty="0" err="1"/>
                        <a:t>factor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authentication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using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randomly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strings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session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management</a:t>
                      </a:r>
                      <a:r>
                        <a:rPr lang="de-DE" dirty="0"/>
                        <a:t>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Improper protection of sensitive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Using</a:t>
                      </a:r>
                      <a:r>
                        <a:rPr lang="de-DE" dirty="0"/>
                        <a:t> strong </a:t>
                      </a:r>
                      <a:r>
                        <a:rPr lang="de-DE" dirty="0" err="1"/>
                        <a:t>hashes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encryption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protocols</a:t>
                      </a:r>
                      <a:r>
                        <a:rPr lang="de-DE" dirty="0"/>
                        <a:t> (HTTPs/TLS).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3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Processing of external entity references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Use JSON </a:t>
                      </a:r>
                      <a:r>
                        <a:rPr lang="de-DE" dirty="0" err="1"/>
                        <a:t>instead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XML, </a:t>
                      </a:r>
                      <a:r>
                        <a:rPr lang="de-DE" dirty="0" err="1"/>
                        <a:t>avoid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serialization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sensitive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6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Insufficient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logging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Implementing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detailed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across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software</a:t>
                      </a:r>
                      <a:r>
                        <a:rPr lang="de-D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4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Distributed </a:t>
                      </a:r>
                      <a:r>
                        <a:rPr lang="de-DE" dirty="0" err="1"/>
                        <a:t>Denial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/>
                        <a:t>Web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firewall</a:t>
                      </a:r>
                      <a:r>
                        <a:rPr lang="de-DE" dirty="0"/>
                        <a:t>, API </a:t>
                      </a:r>
                      <a:r>
                        <a:rPr lang="de-DE" dirty="0" err="1"/>
                        <a:t>gateway</a:t>
                      </a:r>
                      <a:r>
                        <a:rPr lang="de-DE" dirty="0"/>
                        <a:t> , Rate </a:t>
                      </a:r>
                      <a:r>
                        <a:rPr lang="de-DE" dirty="0" err="1"/>
                        <a:t>limiting</a:t>
                      </a:r>
                      <a:r>
                        <a:rPr lang="de-DE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2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Cross Site Scripting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054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605096-0851-41DB-9792-D2CBF1084929}"/>
              </a:ext>
            </a:extLst>
          </p:cNvPr>
          <p:cNvSpPr txBox="1"/>
          <p:nvPr/>
        </p:nvSpPr>
        <p:spPr>
          <a:xfrm>
            <a:off x="2751772" y="1737360"/>
            <a:ext cx="67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Table-4: Security vulnerabilities and suggested mitigation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10558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76BB-152D-4289-9B40-23B20900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2-Tier Authentication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234A233-D472-4130-8E61-A7B99088A2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28801"/>
            <a:ext cx="8035886" cy="452018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ED2E-ABD6-4625-BD68-25B25C03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388" y="5252224"/>
            <a:ext cx="4937760" cy="839895"/>
          </a:xfrm>
        </p:spPr>
        <p:txBody>
          <a:bodyPr/>
          <a:lstStyle/>
          <a:p>
            <a:pPr lvl="1"/>
            <a:r>
              <a:rPr lang="de-DE" dirty="0"/>
              <a:t>API-Key </a:t>
            </a:r>
            <a:r>
              <a:rPr lang="de-DE" dirty="0" err="1"/>
              <a:t>Verification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Request </a:t>
            </a:r>
            <a:r>
              <a:rPr lang="de-DE" dirty="0" err="1"/>
              <a:t>Content‘s</a:t>
            </a:r>
            <a:r>
              <a:rPr lang="de-DE" dirty="0"/>
              <a:t> </a:t>
            </a:r>
            <a:r>
              <a:rPr lang="de-DE" dirty="0" err="1"/>
              <a:t>Signature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9CD-CE66-43E4-8B0E-C94DF397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1A46-6350-4FE3-B742-70A0D7F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Research Question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en-US" dirty="0"/>
              <a:t>Requirements</a:t>
            </a:r>
            <a:r>
              <a:rPr lang="de-DE" dirty="0"/>
              <a:t> &amp; Research Questions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Design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and </a:t>
            </a:r>
            <a:r>
              <a:rPr lang="de-DE" dirty="0" err="1"/>
              <a:t>Results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Conclusion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Future </a:t>
            </a:r>
            <a:r>
              <a:rPr lang="en-US" dirty="0"/>
              <a:t>improvements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2B1FBE91-0F33-4980-A15D-75FD5C8EEDCE}"/>
              </a:ext>
            </a:extLst>
          </p:cNvPr>
          <p:cNvSpPr/>
          <p:nvPr/>
        </p:nvSpPr>
        <p:spPr>
          <a:xfrm>
            <a:off x="9307139" y="2135649"/>
            <a:ext cx="801278" cy="706057"/>
          </a:xfrm>
          <a:prstGeom prst="su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B3E8144-4946-4E47-BC77-CEDE31816FA3}"/>
              </a:ext>
            </a:extLst>
          </p:cNvPr>
          <p:cNvSpPr/>
          <p:nvPr/>
        </p:nvSpPr>
        <p:spPr>
          <a:xfrm>
            <a:off x="8889655" y="2557993"/>
            <a:ext cx="1498862" cy="819785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ABB87-D70E-41D9-A5B5-5A5043AE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89" y="4262931"/>
            <a:ext cx="1286565" cy="857710"/>
          </a:xfrm>
          <a:prstGeom prst="rect">
            <a:avLst/>
          </a:prstGeom>
        </p:spPr>
      </p:pic>
      <p:pic>
        <p:nvPicPr>
          <p:cNvPr id="24" name="Picture 23" descr="A close up of a building&#10;&#10;Description automatically generated">
            <a:extLst>
              <a:ext uri="{FF2B5EF4-FFF2-40B4-BE49-F238E27FC236}">
                <a16:creationId xmlns:a16="http://schemas.microsoft.com/office/drawing/2014/main" id="{B02A97D5-9948-4A93-B28F-CF29DCCF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2" y="4986319"/>
            <a:ext cx="1576793" cy="1198363"/>
          </a:xfrm>
          <a:prstGeom prst="rect">
            <a:avLst/>
          </a:prstGeom>
        </p:spPr>
      </p:pic>
      <p:pic>
        <p:nvPicPr>
          <p:cNvPr id="26" name="Picture 25" descr="A picture containing toy, box, table&#10;&#10;Description automatically generated">
            <a:extLst>
              <a:ext uri="{FF2B5EF4-FFF2-40B4-BE49-F238E27FC236}">
                <a16:creationId xmlns:a16="http://schemas.microsoft.com/office/drawing/2014/main" id="{9DE6FC2F-B90B-48DB-8FEA-7E24D5D6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6238"/>
            <a:ext cx="1974715" cy="2222770"/>
          </a:xfrm>
          <a:prstGeom prst="rect">
            <a:avLst/>
          </a:prstGeom>
        </p:spPr>
      </p:pic>
      <p:sp>
        <p:nvSpPr>
          <p:cNvPr id="30" name="Cloud 29">
            <a:extLst>
              <a:ext uri="{FF2B5EF4-FFF2-40B4-BE49-F238E27FC236}">
                <a16:creationId xmlns:a16="http://schemas.microsoft.com/office/drawing/2014/main" id="{3A1A620C-7239-4463-B511-3ABB560954F0}"/>
              </a:ext>
            </a:extLst>
          </p:cNvPr>
          <p:cNvSpPr/>
          <p:nvPr/>
        </p:nvSpPr>
        <p:spPr>
          <a:xfrm>
            <a:off x="7908717" y="2666367"/>
            <a:ext cx="1498862" cy="819785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D01DE2-95BE-4FBC-B792-C2EBA7453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42" y="1771836"/>
            <a:ext cx="1005070" cy="819785"/>
          </a:xfrm>
          <a:prstGeom prst="rect">
            <a:avLst/>
          </a:prstGeom>
        </p:spPr>
      </p:pic>
      <p:sp>
        <p:nvSpPr>
          <p:cNvPr id="28" name="Cloud 27">
            <a:extLst>
              <a:ext uri="{FF2B5EF4-FFF2-40B4-BE49-F238E27FC236}">
                <a16:creationId xmlns:a16="http://schemas.microsoft.com/office/drawing/2014/main" id="{BD7C8DBD-B2BD-4198-B5C1-F0853491BF77}"/>
              </a:ext>
            </a:extLst>
          </p:cNvPr>
          <p:cNvSpPr/>
          <p:nvPr/>
        </p:nvSpPr>
        <p:spPr>
          <a:xfrm>
            <a:off x="8208916" y="2149905"/>
            <a:ext cx="1498862" cy="819785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99082D-52F2-431E-BE13-AE49E2DFE8FF}"/>
              </a:ext>
            </a:extLst>
          </p:cNvPr>
          <p:cNvCxnSpPr>
            <a:cxnSpLocks/>
          </p:cNvCxnSpPr>
          <p:nvPr/>
        </p:nvCxnSpPr>
        <p:spPr>
          <a:xfrm flipV="1">
            <a:off x="7908717" y="3356757"/>
            <a:ext cx="1329269" cy="743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05FD35-3B07-48C3-9140-ABDEBF3253D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9228841" y="3356757"/>
            <a:ext cx="3928" cy="1629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E8A0C9-8901-450D-A1E8-CE041F84515A}"/>
              </a:ext>
            </a:extLst>
          </p:cNvPr>
          <p:cNvCxnSpPr>
            <a:cxnSpLocks/>
          </p:cNvCxnSpPr>
          <p:nvPr/>
        </p:nvCxnSpPr>
        <p:spPr>
          <a:xfrm flipH="1" flipV="1">
            <a:off x="9228841" y="3356757"/>
            <a:ext cx="1336866" cy="97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8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A607-1789-4658-A965-DD779831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 Authentication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ADA159-6867-4CA6-9813-5E17CE98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Autofit/>
          </a:bodyPr>
          <a:lstStyle/>
          <a:p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customer</a:t>
            </a:r>
            <a:r>
              <a:rPr lang="de-DE" sz="1800" dirty="0"/>
              <a:t> a </a:t>
            </a:r>
            <a:r>
              <a:rPr lang="de-DE" sz="1800" dirty="0" err="1"/>
              <a:t>unique</a:t>
            </a:r>
            <a:r>
              <a:rPr lang="de-DE" sz="1800" dirty="0"/>
              <a:t> </a:t>
            </a:r>
            <a:r>
              <a:rPr lang="de-DE" sz="1800" dirty="0" err="1"/>
              <a:t>AccessID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EncodingKey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generated</a:t>
            </a:r>
            <a:r>
              <a:rPr lang="de-DE" sz="1800" dirty="0"/>
              <a:t>.</a:t>
            </a:r>
          </a:p>
          <a:p>
            <a:pPr lvl="1"/>
            <a:r>
              <a:rPr lang="de-DE" sz="1400" dirty="0"/>
              <a:t>Util_AccessID_Generator.py</a:t>
            </a:r>
          </a:p>
          <a:p>
            <a:pPr lvl="1"/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Authorized</a:t>
            </a:r>
            <a:r>
              <a:rPr lang="de-DE" sz="1400" dirty="0"/>
              <a:t> </a:t>
            </a:r>
            <a:r>
              <a:rPr lang="de-DE" sz="1400" dirty="0" err="1"/>
              <a:t>personel</a:t>
            </a:r>
            <a:r>
              <a:rPr lang="de-DE" sz="1400" dirty="0"/>
              <a:t> </a:t>
            </a:r>
            <a:r>
              <a:rPr lang="de-DE" sz="1400" dirty="0" err="1"/>
              <a:t>shall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access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script</a:t>
            </a:r>
            <a:r>
              <a:rPr lang="de-DE" sz="1400" dirty="0"/>
              <a:t>.</a:t>
            </a:r>
          </a:p>
          <a:p>
            <a:pPr lvl="1"/>
            <a:endParaRPr lang="de-DE" sz="1400" dirty="0"/>
          </a:p>
          <a:p>
            <a:r>
              <a:rPr lang="de-DE" sz="1800" dirty="0"/>
              <a:t>New Customer </a:t>
            </a:r>
            <a:r>
              <a:rPr lang="de-DE" sz="1800" dirty="0" err="1"/>
              <a:t>receives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on-boarding:</a:t>
            </a:r>
          </a:p>
          <a:p>
            <a:pPr lvl="1"/>
            <a:r>
              <a:rPr lang="de-DE" sz="1400" dirty="0" err="1"/>
              <a:t>AccessID</a:t>
            </a:r>
            <a:endParaRPr lang="de-DE" sz="1400" dirty="0"/>
          </a:p>
          <a:p>
            <a:pPr lvl="1"/>
            <a:r>
              <a:rPr lang="de-DE" sz="1400" dirty="0" err="1"/>
              <a:t>EncodingKey</a:t>
            </a:r>
            <a:endParaRPr lang="de-DE" sz="1400" dirty="0"/>
          </a:p>
          <a:p>
            <a:pPr lvl="1"/>
            <a:r>
              <a:rPr lang="de-DE" sz="1400" dirty="0"/>
              <a:t>Script (util_Generate_Signature.py)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instructions</a:t>
            </a:r>
            <a:r>
              <a:rPr lang="de-DE" sz="1400" dirty="0"/>
              <a:t> on </a:t>
            </a: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generate</a:t>
            </a:r>
            <a:r>
              <a:rPr lang="de-DE" sz="1400" dirty="0"/>
              <a:t> </a:t>
            </a:r>
            <a:r>
              <a:rPr lang="de-DE" sz="1400" dirty="0" err="1"/>
              <a:t>signature</a:t>
            </a:r>
            <a:r>
              <a:rPr lang="de-DE" sz="1400" dirty="0"/>
              <a:t>.</a:t>
            </a:r>
          </a:p>
          <a:p>
            <a:pPr lvl="1"/>
            <a:endParaRPr lang="de-DE" sz="1400" dirty="0"/>
          </a:p>
          <a:p>
            <a:r>
              <a:rPr lang="de-DE" sz="1800" dirty="0" err="1"/>
              <a:t>Moving</a:t>
            </a:r>
            <a:r>
              <a:rPr lang="de-DE" sz="1800" dirty="0"/>
              <a:t> </a:t>
            </a:r>
            <a:r>
              <a:rPr lang="de-DE" sz="1800" dirty="0" err="1"/>
              <a:t>forward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request</a:t>
            </a:r>
            <a:r>
              <a:rPr lang="de-DE" sz="1800" dirty="0"/>
              <a:t> (API-call) must </a:t>
            </a:r>
            <a:r>
              <a:rPr lang="de-DE" sz="1800" dirty="0" err="1"/>
              <a:t>contain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following</a:t>
            </a:r>
            <a:r>
              <a:rPr lang="de-DE" sz="1800" dirty="0"/>
              <a:t> </a:t>
            </a:r>
            <a:r>
              <a:rPr lang="de-DE" sz="1800" dirty="0" err="1"/>
              <a:t>elements</a:t>
            </a:r>
            <a:r>
              <a:rPr lang="de-DE" sz="1800" dirty="0"/>
              <a:t>.</a:t>
            </a:r>
          </a:p>
          <a:p>
            <a:pPr lvl="1"/>
            <a:r>
              <a:rPr lang="de-DE" sz="1400" dirty="0" err="1"/>
              <a:t>AccessID</a:t>
            </a:r>
            <a:r>
              <a:rPr lang="de-DE" sz="1400" dirty="0"/>
              <a:t> (API-Key)</a:t>
            </a:r>
          </a:p>
          <a:p>
            <a:pPr lvl="1"/>
            <a:r>
              <a:rPr lang="de-DE" sz="1400" dirty="0"/>
              <a:t>http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e.g</a:t>
            </a:r>
            <a:r>
              <a:rPr lang="de-DE" sz="1400" dirty="0"/>
              <a:t> </a:t>
            </a:r>
            <a:r>
              <a:rPr lang="de-DE" sz="1400" dirty="0" err="1"/>
              <a:t>excel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r>
              <a:rPr lang="de-DE" sz="1400" dirty="0"/>
              <a:t>, </a:t>
            </a:r>
            <a:r>
              <a:rPr lang="de-DE" sz="1400" dirty="0" err="1"/>
              <a:t>json</a:t>
            </a:r>
            <a:r>
              <a:rPr lang="de-DE" sz="1400" dirty="0"/>
              <a:t>, </a:t>
            </a:r>
            <a:r>
              <a:rPr lang="de-DE" sz="1400" dirty="0" err="1"/>
              <a:t>image</a:t>
            </a:r>
            <a:r>
              <a:rPr lang="de-DE" sz="1400" dirty="0"/>
              <a:t>, </a:t>
            </a:r>
            <a:r>
              <a:rPr lang="de-DE" sz="1400" dirty="0" err="1"/>
              <a:t>string</a:t>
            </a:r>
            <a:r>
              <a:rPr lang="de-DE" sz="1400" dirty="0"/>
              <a:t> etc.</a:t>
            </a:r>
          </a:p>
          <a:p>
            <a:pPr lvl="1"/>
            <a:r>
              <a:rPr lang="de-DE" sz="1400" dirty="0"/>
              <a:t>Unique </a:t>
            </a:r>
            <a:r>
              <a:rPr lang="de-DE" sz="1400" dirty="0" err="1"/>
              <a:t>signature</a:t>
            </a:r>
            <a:r>
              <a:rPr lang="de-DE" sz="1400" dirty="0"/>
              <a:t>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r>
              <a:rPr lang="de-DE" sz="1400" dirty="0"/>
              <a:t> on HMAC </a:t>
            </a:r>
            <a:r>
              <a:rPr lang="de-DE" sz="1400" dirty="0" err="1"/>
              <a:t>encoding</a:t>
            </a:r>
            <a:r>
              <a:rPr lang="de-DE" sz="1400" dirty="0"/>
              <a:t>.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948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600" dirty="0"/>
              <a:t>Application Overview and </a:t>
            </a:r>
            <a:br>
              <a:rPr lang="en-US" sz="6600" dirty="0"/>
            </a:br>
            <a:r>
              <a:rPr lang="en-US" sz="6600" dirty="0"/>
              <a:t>Results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6CA006-27ED-4505-95A3-AC28C6064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de-DE" u="sng" dirty="0"/>
              <a:t>HyAPI</a:t>
            </a:r>
          </a:p>
        </p:txBody>
      </p:sp>
      <p:pic>
        <p:nvPicPr>
          <p:cNvPr id="33" name="Graphic 32" descr="Questionnaire">
            <a:extLst>
              <a:ext uri="{FF2B5EF4-FFF2-40B4-BE49-F238E27FC236}">
                <a16:creationId xmlns:a16="http://schemas.microsoft.com/office/drawing/2014/main" id="{F87853AD-C447-4F87-AC20-E0F52445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476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HyApi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B69BDE-4EDC-41C9-9B1D-C40B0473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3" y="1884811"/>
            <a:ext cx="7911374" cy="4444180"/>
          </a:xfrm>
        </p:spPr>
      </p:pic>
    </p:spTree>
    <p:extLst>
      <p:ext uri="{BB962C8B-B14F-4D97-AF65-F5344CB8AC3E}">
        <p14:creationId xmlns:p14="http://schemas.microsoft.com/office/powerpoint/2010/main" val="23380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178-0973-4A28-AE8F-D1AD3AD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Scalability</a:t>
            </a:r>
            <a:r>
              <a:rPr lang="de-DE" dirty="0"/>
              <a:t> and Performance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F6CD8-CB8B-4F37-8C8C-B0CDC2974B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75" y="1845735"/>
            <a:ext cx="9516450" cy="284356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62BDC9-A091-4A8E-981D-42F1F1A5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4797670"/>
            <a:ext cx="10058399" cy="1450757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Server Machine: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Lenovo Legion Y520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OS: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Linux 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GPU: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Nvidia GeForce GTX1010i GPU 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CPU: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 core i7 with 2.8GHz and 8 CPUs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3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178-0973-4A28-AE8F-D1AD3AD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Scalability</a:t>
            </a:r>
            <a:r>
              <a:rPr lang="de-DE" dirty="0"/>
              <a:t> and Performance </a:t>
            </a:r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CF6CD8-CB8B-4F37-8C8C-B0CDC2974B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3001" y="1845735"/>
            <a:ext cx="8189266" cy="284356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62BDC9-A091-4A8E-981D-42F1F1A5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4797671"/>
            <a:ext cx="10058399" cy="1450757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Client machine: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Samsung Galaxy Tab A </a:t>
            </a: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OS: </a:t>
            </a:r>
            <a:r>
              <a:rPr lang="en-US" dirty="0"/>
              <a:t>Android 8.1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/>
              <a:t>CPU: </a:t>
            </a:r>
            <a:r>
              <a:rPr lang="en-US" dirty="0"/>
              <a:t>1.6 GHz Cortex-A53, Octa-core.</a:t>
            </a:r>
          </a:p>
          <a:p>
            <a:r>
              <a:rPr lang="en-US" b="1" dirty="0"/>
              <a:t>GPU: </a:t>
            </a:r>
            <a:r>
              <a:rPr lang="en-US" dirty="0"/>
              <a:t>Mali-T830 MP1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AAD1A-96BB-40A1-A392-9C73D9A136AE}"/>
              </a:ext>
            </a:extLst>
          </p:cNvPr>
          <p:cNvSpPr txBox="1"/>
          <p:nvPr/>
        </p:nvSpPr>
        <p:spPr>
          <a:xfrm>
            <a:off x="9694680" y="2136338"/>
            <a:ext cx="2001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CPU: 10%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Memory: 32MB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Energy: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12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6CA006-27ED-4505-95A3-AC28C6064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de-DE" u="sng">
                <a:solidFill>
                  <a:srgbClr val="FFFFFF"/>
                </a:solidFill>
              </a:rPr>
              <a:t>HyAPI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0029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178-0973-4A28-AE8F-D1AD3AD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21D9-CB6C-42BD-AE37-BEA7F27D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Service </a:t>
            </a:r>
            <a:r>
              <a:rPr lang="de-DE" dirty="0" err="1"/>
              <a:t>Oriented</a:t>
            </a:r>
            <a:r>
              <a:rPr lang="de-DE" dirty="0"/>
              <a:t> Architecture </a:t>
            </a:r>
            <a:r>
              <a:rPr lang="de-DE" dirty="0" err="1"/>
              <a:t>adds</a:t>
            </a:r>
            <a:r>
              <a:rPr lang="de-DE" dirty="0"/>
              <a:t> a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eco</a:t>
            </a:r>
            <a:r>
              <a:rPr lang="de-DE" dirty="0"/>
              <a:t>-system.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Enables easier cooperate for developing software, as well as collaboration across company boundaries.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Wide ensemble of design patterns available for SOA.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Promotes highly scalable system designs.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Interface design using RESTful APIs.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Simplicity (for use and development).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Lightweight HTTP for faster data transfer.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Wide range of platform compatibility.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Proposed architecture allows for a faster time to market, shorter time for rolling out updates.</a:t>
            </a:r>
          </a:p>
        </p:txBody>
      </p:sp>
    </p:spTree>
    <p:extLst>
      <p:ext uri="{BB962C8B-B14F-4D97-AF65-F5344CB8AC3E}">
        <p14:creationId xmlns:p14="http://schemas.microsoft.com/office/powerpoint/2010/main" val="352513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178-0973-4A28-AE8F-D1AD3AD8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21D9-CB6C-42BD-AE37-BEA7F27D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372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Making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Operation </a:t>
            </a:r>
            <a:r>
              <a:rPr lang="de-DE" dirty="0" err="1"/>
              <a:t>with</a:t>
            </a:r>
            <a:r>
              <a:rPr lang="de-DE" dirty="0"/>
              <a:t> an API Gateway.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time </a:t>
            </a:r>
            <a:r>
              <a:rPr lang="de-DE" dirty="0" err="1"/>
              <a:t>applications</a:t>
            </a:r>
            <a:r>
              <a:rPr lang="de-DE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APIs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Integration and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8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6CA006-27ED-4505-95A3-AC28C6064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496089"/>
            <a:ext cx="9622971" cy="771743"/>
          </a:xfrm>
        </p:spPr>
        <p:txBody>
          <a:bodyPr>
            <a:normAutofit/>
          </a:bodyPr>
          <a:lstStyle/>
          <a:p>
            <a:pPr algn="ctr"/>
            <a:r>
              <a:rPr lang="de-DE" sz="1700" u="sng">
                <a:solidFill>
                  <a:schemeClr val="tx1">
                    <a:lumMod val="85000"/>
                    <a:lumOff val="15000"/>
                  </a:schemeClr>
                </a:solidFill>
              </a:rPr>
              <a:t>HyAPI – The Future is in the clouds</a:t>
            </a:r>
          </a:p>
          <a:p>
            <a:pPr algn="ctr"/>
            <a:r>
              <a:rPr lang="de-DE" sz="1700">
                <a:solidFill>
                  <a:schemeClr val="tx1">
                    <a:lumMod val="85000"/>
                    <a:lumOff val="15000"/>
                  </a:schemeClr>
                </a:solidFill>
              </a:rPr>
              <a:t>Demo and Questions.</a:t>
            </a:r>
          </a:p>
          <a:p>
            <a:pPr algn="ctr"/>
            <a:endParaRPr lang="de-DE" sz="1700" u="sn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48E11CB0-FDFF-4E10-9DA8-A40924EBF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2E2DAF-F155-417D-BDF8-1CD2907228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9" y="139152"/>
            <a:ext cx="2001484" cy="629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389E6-7DF0-422E-9F0C-A463AF9E47E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17" y="80842"/>
            <a:ext cx="2001484" cy="6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93-E506-487F-9F0E-64DF7C26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64C3-61BB-4731-AC36-D72E4D4C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3"/>
            <a:ext cx="9931278" cy="4343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existing software cooperation workflows can be simplified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Inter-company collaboration.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Between OEMs and Bosch – software sharing.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Automation ready solution (based on CLI instead of a GUI).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Intra-company collaboration.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Within different departments of Bosch.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Multi party software integration.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Remote Testing.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Providing remote access to testing software (SaaS).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Providing access to software running on special hardware on-campus. (IaaS).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Remote AI &amp; ML services.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Fast and simple setup on client side for using such services.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Support for low-end devices such as raspberry-pi, mobile phones/tablets or ECUs.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488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EB67-849A-4228-A2C8-BC5DB705D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B82-2DBE-4D92-A15B-24B43590D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957614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software sharing.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aa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Why SOA and a Cloud-Based Solution?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Application Programming Interface.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API Architectures.</a:t>
            </a:r>
          </a:p>
          <a:p>
            <a:pPr lvl="1" algn="l"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8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8A93-E506-487F-9F0E-64DF7C26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64C3-61BB-4731-AC36-D72E4D4CC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OEMs and Bosch work together to generate code for ECUs.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OEMs add their proprietary code in the dummy adapters without having to share the proprietary code with T-1 supplier removing the need for making new contracts and legal documents.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Development Timeline: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Manual process 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Automated process with a monolithic architecture.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400" dirty="0"/>
              <a:t>Automated process with service-oriented architecture (SOA).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3893C-53C6-4B05-9A99-56C1B63114DD}"/>
              </a:ext>
            </a:extLst>
          </p:cNvPr>
          <p:cNvSpPr/>
          <p:nvPr/>
        </p:nvSpPr>
        <p:spPr>
          <a:xfrm>
            <a:off x="9153953" y="1845734"/>
            <a:ext cx="1940768" cy="4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Bosch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29F34-4C97-45AC-A0C1-7CEE1BBA12F9}"/>
              </a:ext>
            </a:extLst>
          </p:cNvPr>
          <p:cNvSpPr/>
          <p:nvPr/>
        </p:nvSpPr>
        <p:spPr>
          <a:xfrm>
            <a:off x="6718038" y="1845735"/>
            <a:ext cx="1940768" cy="44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OEM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6CE928-74EF-4E43-A08F-262912AEFCAF}"/>
              </a:ext>
            </a:extLst>
          </p:cNvPr>
          <p:cNvSpPr/>
          <p:nvPr/>
        </p:nvSpPr>
        <p:spPr>
          <a:xfrm>
            <a:off x="6918435" y="2611491"/>
            <a:ext cx="1539974" cy="524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Configuration Files </a:t>
            </a:r>
            <a:r>
              <a:rPr lang="de-DE" sz="1100" dirty="0"/>
              <a:t>(</a:t>
            </a:r>
            <a:r>
              <a:rPr lang="de-DE" sz="1100" dirty="0" err="1"/>
              <a:t>usually</a:t>
            </a:r>
            <a:r>
              <a:rPr lang="de-DE" sz="1100" dirty="0"/>
              <a:t> </a:t>
            </a:r>
            <a:r>
              <a:rPr lang="de-DE" sz="1100" dirty="0" err="1"/>
              <a:t>excel</a:t>
            </a:r>
            <a:r>
              <a:rPr lang="de-DE" sz="1100" dirty="0"/>
              <a:t> and </a:t>
            </a:r>
            <a:r>
              <a:rPr lang="de-DE" sz="1100" dirty="0" err="1"/>
              <a:t>xml</a:t>
            </a:r>
            <a:r>
              <a:rPr lang="de-DE" sz="1100" dirty="0"/>
              <a:t> </a:t>
            </a:r>
            <a:r>
              <a:rPr lang="de-DE" sz="1100" dirty="0" err="1"/>
              <a:t>files</a:t>
            </a:r>
            <a:r>
              <a:rPr lang="de-DE" sz="1100" dirty="0"/>
              <a:t>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BB80E-BD2D-429A-BE49-274234619286}"/>
              </a:ext>
            </a:extLst>
          </p:cNvPr>
          <p:cNvSpPr/>
          <p:nvPr/>
        </p:nvSpPr>
        <p:spPr>
          <a:xfrm>
            <a:off x="9349401" y="3995323"/>
            <a:ext cx="1549870" cy="7453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Generate </a:t>
            </a:r>
            <a:r>
              <a:rPr lang="de-DE" sz="1100" dirty="0" err="1"/>
              <a:t>new</a:t>
            </a:r>
            <a:r>
              <a:rPr lang="de-DE" sz="1100" dirty="0"/>
              <a:t> code </a:t>
            </a:r>
            <a:r>
              <a:rPr lang="de-DE" sz="1100" dirty="0" err="1"/>
              <a:t>adapters</a:t>
            </a:r>
            <a:r>
              <a:rPr lang="de-DE" sz="1100" dirty="0"/>
              <a:t> and </a:t>
            </a:r>
            <a:r>
              <a:rPr lang="de-DE" sz="1100" dirty="0" err="1"/>
              <a:t>integrate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software</a:t>
            </a:r>
            <a:endParaRPr lang="de-DE" sz="1100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B1379F22-6A96-4CA8-AB6B-CC95D65BF213}"/>
              </a:ext>
            </a:extLst>
          </p:cNvPr>
          <p:cNvSpPr/>
          <p:nvPr/>
        </p:nvSpPr>
        <p:spPr>
          <a:xfrm>
            <a:off x="9877270" y="2687893"/>
            <a:ext cx="494133" cy="363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73F832-DBFA-4D9B-94CC-D7B8E0D29B38}"/>
              </a:ext>
            </a:extLst>
          </p:cNvPr>
          <p:cNvSpPr/>
          <p:nvPr/>
        </p:nvSpPr>
        <p:spPr>
          <a:xfrm>
            <a:off x="9349401" y="4983726"/>
            <a:ext cx="1549870" cy="4630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Test and perform partial </a:t>
            </a:r>
            <a:r>
              <a:rPr lang="de-DE" sz="1100" dirty="0" err="1"/>
              <a:t>build</a:t>
            </a:r>
            <a:endParaRPr lang="de-DE" sz="1100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98ED5BFC-0FA2-4C13-BD7E-650ED2FDAD81}"/>
              </a:ext>
            </a:extLst>
          </p:cNvPr>
          <p:cNvSpPr/>
          <p:nvPr/>
        </p:nvSpPr>
        <p:spPr>
          <a:xfrm>
            <a:off x="7441355" y="3631114"/>
            <a:ext cx="494133" cy="363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0679600-720D-42DD-8AEA-2EFA7B301D5E}"/>
              </a:ext>
            </a:extLst>
          </p:cNvPr>
          <p:cNvSpPr/>
          <p:nvPr/>
        </p:nvSpPr>
        <p:spPr>
          <a:xfrm>
            <a:off x="8428518" y="5960648"/>
            <a:ext cx="1549870" cy="2724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End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3D97F8FC-772B-49D4-A1E7-B890CF0BBAFE}"/>
              </a:ext>
            </a:extLst>
          </p:cNvPr>
          <p:cNvSpPr/>
          <p:nvPr/>
        </p:nvSpPr>
        <p:spPr>
          <a:xfrm>
            <a:off x="7448442" y="5915260"/>
            <a:ext cx="494133" cy="3631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8843F3-4C06-40BD-A15F-BC5FA169D2A6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688422" y="2288790"/>
            <a:ext cx="0" cy="32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D2CBE-FCDC-48B9-8EBD-3C274C68AB74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10124336" y="3731662"/>
            <a:ext cx="0" cy="2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36B8BA-28F0-4D4C-B37B-B1994BA51E1A}"/>
              </a:ext>
            </a:extLst>
          </p:cNvPr>
          <p:cNvSpPr/>
          <p:nvPr/>
        </p:nvSpPr>
        <p:spPr>
          <a:xfrm>
            <a:off x="9349401" y="3268591"/>
            <a:ext cx="1549870" cy="4630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Verify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input</a:t>
            </a:r>
            <a:r>
              <a:rPr lang="de-DE" sz="1100" dirty="0"/>
              <a:t> </a:t>
            </a:r>
            <a:r>
              <a:rPr lang="de-DE" sz="1100" dirty="0" err="1"/>
              <a:t>files</a:t>
            </a:r>
            <a:endParaRPr lang="de-DE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98CD1D-9A1E-43BE-A586-A4FF93AABC0A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0124336" y="4740709"/>
            <a:ext cx="0" cy="2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7D600D-0642-4A4F-B701-A1B26245A26B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flipH="1">
            <a:off x="10124336" y="3051082"/>
            <a:ext cx="1" cy="21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BCF908-5722-412D-BCD5-156997A967B9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 flipV="1">
            <a:off x="8458409" y="2869488"/>
            <a:ext cx="1418861" cy="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FB4078-FFBA-4453-A588-E002FD4CCFA4}"/>
              </a:ext>
            </a:extLst>
          </p:cNvPr>
          <p:cNvCxnSpPr>
            <a:cxnSpLocks/>
            <a:endCxn id="43" idx="3"/>
          </p:cNvCxnSpPr>
          <p:nvPr/>
        </p:nvCxnSpPr>
        <p:spPr>
          <a:xfrm flipH="1" flipV="1">
            <a:off x="7935488" y="3812709"/>
            <a:ext cx="952790" cy="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F4DDD6-2C9E-4773-BBDF-C98AE1BA650E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7688422" y="5678511"/>
            <a:ext cx="7087" cy="23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255132-EF5C-49DA-BF35-5E483B9DF7C1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7942575" y="6096855"/>
            <a:ext cx="48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AC74CF-6F64-4D7A-965A-846E9E433566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713539" y="6096854"/>
            <a:ext cx="73490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C37EB11-9F7B-428B-830E-868DEBD34979}"/>
              </a:ext>
            </a:extLst>
          </p:cNvPr>
          <p:cNvCxnSpPr>
            <a:cxnSpLocks/>
          </p:cNvCxnSpPr>
          <p:nvPr/>
        </p:nvCxnSpPr>
        <p:spPr>
          <a:xfrm flipV="1">
            <a:off x="6718038" y="2869487"/>
            <a:ext cx="0" cy="32273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355E35-7291-4B6A-B1BC-45753D021A2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713539" y="2873924"/>
            <a:ext cx="204896" cy="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8C37F7-BA91-441E-9F51-5EEAFC28FFB1}"/>
              </a:ext>
            </a:extLst>
          </p:cNvPr>
          <p:cNvCxnSpPr>
            <a:cxnSpLocks/>
          </p:cNvCxnSpPr>
          <p:nvPr/>
        </p:nvCxnSpPr>
        <p:spPr>
          <a:xfrm flipV="1">
            <a:off x="8888278" y="3821769"/>
            <a:ext cx="0" cy="13934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AEC885-A09D-4834-8233-321F08DB819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83329" y="5215261"/>
            <a:ext cx="46607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AEF8082-E209-46DD-B43C-B3D54B5C9E52}"/>
              </a:ext>
            </a:extLst>
          </p:cNvPr>
          <p:cNvSpPr/>
          <p:nvPr/>
        </p:nvSpPr>
        <p:spPr>
          <a:xfrm>
            <a:off x="6913487" y="4276440"/>
            <a:ext cx="1549870" cy="4630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Add OEM </a:t>
            </a:r>
            <a:r>
              <a:rPr lang="de-DE" sz="1100" dirty="0" err="1"/>
              <a:t>specific</a:t>
            </a:r>
            <a:r>
              <a:rPr lang="de-DE" sz="1100" dirty="0"/>
              <a:t> code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adapters</a:t>
            </a:r>
            <a:endParaRPr lang="de-DE" sz="11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6F50263-6D39-425C-B072-3C6913702A61}"/>
              </a:ext>
            </a:extLst>
          </p:cNvPr>
          <p:cNvSpPr/>
          <p:nvPr/>
        </p:nvSpPr>
        <p:spPr>
          <a:xfrm>
            <a:off x="6913487" y="5215440"/>
            <a:ext cx="1549870" cy="4630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Perform </a:t>
            </a:r>
            <a:r>
              <a:rPr lang="de-DE" sz="1100" dirty="0" err="1"/>
              <a:t>full</a:t>
            </a:r>
            <a:r>
              <a:rPr lang="de-DE" sz="1100" dirty="0"/>
              <a:t> </a:t>
            </a:r>
            <a:r>
              <a:rPr lang="de-DE" sz="1100" dirty="0" err="1"/>
              <a:t>build</a:t>
            </a:r>
            <a:r>
              <a:rPr lang="de-DE" sz="1100" dirty="0"/>
              <a:t> and </a:t>
            </a:r>
            <a:r>
              <a:rPr lang="de-DE" sz="1100" dirty="0" err="1"/>
              <a:t>flash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ECU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84D169-87EC-4266-BB76-26BD9023652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7688422" y="3994303"/>
            <a:ext cx="0" cy="2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B1D9DDB-D5E7-4569-8E38-8BA2A6201ADC}"/>
              </a:ext>
            </a:extLst>
          </p:cNvPr>
          <p:cNvSpPr/>
          <p:nvPr/>
        </p:nvSpPr>
        <p:spPr>
          <a:xfrm>
            <a:off x="9591480" y="2304277"/>
            <a:ext cx="1065712" cy="2724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Base-software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6C7702-6E4D-4830-969E-869343A3CDFA}"/>
              </a:ext>
            </a:extLst>
          </p:cNvPr>
          <p:cNvCxnSpPr>
            <a:cxnSpLocks/>
            <a:stCxn id="113" idx="2"/>
            <a:endCxn id="37" idx="0"/>
          </p:cNvCxnSpPr>
          <p:nvPr/>
        </p:nvCxnSpPr>
        <p:spPr>
          <a:xfrm>
            <a:off x="10124336" y="2576690"/>
            <a:ext cx="1" cy="11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14804A-FC7D-4F9D-8286-74B3A57238B5}"/>
              </a:ext>
            </a:extLst>
          </p:cNvPr>
          <p:cNvCxnSpPr>
            <a:cxnSpLocks/>
            <a:stCxn id="90" idx="2"/>
            <a:endCxn id="45" idx="0"/>
          </p:cNvCxnSpPr>
          <p:nvPr/>
        </p:nvCxnSpPr>
        <p:spPr>
          <a:xfrm>
            <a:off x="7688422" y="4739511"/>
            <a:ext cx="0" cy="47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2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46FC90A-8EAC-44E4-B53F-AE23E5BD60E1}"/>
              </a:ext>
            </a:extLst>
          </p:cNvPr>
          <p:cNvGrpSpPr/>
          <p:nvPr/>
        </p:nvGrpSpPr>
        <p:grpSpPr>
          <a:xfrm>
            <a:off x="4197807" y="4436957"/>
            <a:ext cx="1106807" cy="1367367"/>
            <a:chOff x="2368639" y="4677038"/>
            <a:chExt cx="1106807" cy="136736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C342E1F-CC29-4DC1-9499-BDCC2777C35D}"/>
                </a:ext>
              </a:extLst>
            </p:cNvPr>
            <p:cNvSpPr/>
            <p:nvPr/>
          </p:nvSpPr>
          <p:spPr>
            <a:xfrm>
              <a:off x="2368639" y="5233721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B7AA61-6988-4103-9960-0145ACF34ADC}"/>
                </a:ext>
              </a:extLst>
            </p:cNvPr>
            <p:cNvSpPr/>
            <p:nvPr/>
          </p:nvSpPr>
          <p:spPr>
            <a:xfrm>
              <a:off x="2905851" y="5551221"/>
              <a:ext cx="569595" cy="4931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B307A6D-F8D7-4DAB-9090-CAFA91B6AFA3}"/>
                </a:ext>
              </a:extLst>
            </p:cNvPr>
            <p:cNvSpPr/>
            <p:nvPr/>
          </p:nvSpPr>
          <p:spPr>
            <a:xfrm>
              <a:off x="2905850" y="49945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0E7D49-0D37-4295-9D48-2D910EEB5539}"/>
                </a:ext>
              </a:extLst>
            </p:cNvPr>
            <p:cNvSpPr/>
            <p:nvPr/>
          </p:nvSpPr>
          <p:spPr>
            <a:xfrm>
              <a:off x="2369113" y="46770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SaaS &amp; SOA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1DE11B-5BA5-44C2-8CEF-8AE3F43C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Software </a:t>
            </a:r>
            <a:r>
              <a:rPr lang="de-DE" u="sng" dirty="0" err="1"/>
              <a:t>as</a:t>
            </a:r>
            <a:r>
              <a:rPr lang="de-DE" u="sng" dirty="0"/>
              <a:t> a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34D4F-7669-4799-AF80-C843BEFDA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167619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SaaS: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en-US" dirty="0"/>
              <a:t>centrally</a:t>
            </a:r>
            <a:r>
              <a:rPr lang="de-DE" dirty="0"/>
              <a:t> </a:t>
            </a:r>
            <a:r>
              <a:rPr lang="de-DE" dirty="0" err="1"/>
              <a:t>hosted</a:t>
            </a:r>
            <a:r>
              <a:rPr lang="de-DE" dirty="0"/>
              <a:t> on a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Other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IaaS: Infrastructure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PaaS: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84D4DE-F2F1-45F0-8DA7-C54D72B72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u="sng" dirty="0"/>
              <a:t>Service </a:t>
            </a:r>
            <a:r>
              <a:rPr lang="de-DE" u="sng" dirty="0" err="1"/>
              <a:t>oriented</a:t>
            </a:r>
            <a:r>
              <a:rPr lang="de-DE" u="sng" dirty="0"/>
              <a:t> </a:t>
            </a:r>
            <a:r>
              <a:rPr lang="de-DE" u="sng" dirty="0" err="1"/>
              <a:t>architecture</a:t>
            </a:r>
            <a:endParaRPr lang="de-DE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15256-C11F-4DB2-939E-D5E24E1F71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SOA: Architecture/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SaaS, IaaS, PaaS.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app is structured as a set of loosely coupled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service addresses a single use case.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Promotes granularity/modularity.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Services communicate with each other and clients via message passing using a lightweight protocol such as HTTP.</a:t>
            </a:r>
            <a:endParaRPr lang="de-DE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6A0FF-571E-4FF5-AAAF-C7C3E7111E56}"/>
              </a:ext>
            </a:extLst>
          </p:cNvPr>
          <p:cNvSpPr/>
          <p:nvPr/>
        </p:nvSpPr>
        <p:spPr>
          <a:xfrm>
            <a:off x="523875" y="4436957"/>
            <a:ext cx="1438275" cy="104986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721D0A-B8C2-489C-966D-DAD0B9AAE650}"/>
              </a:ext>
            </a:extLst>
          </p:cNvPr>
          <p:cNvSpPr/>
          <p:nvPr/>
        </p:nvSpPr>
        <p:spPr>
          <a:xfrm>
            <a:off x="1642946" y="4633080"/>
            <a:ext cx="996326" cy="88549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9AC028E-D9D1-4F03-BFB4-BBF4D271C045}"/>
              </a:ext>
            </a:extLst>
          </p:cNvPr>
          <p:cNvSpPr/>
          <p:nvPr/>
        </p:nvSpPr>
        <p:spPr>
          <a:xfrm>
            <a:off x="2424615" y="4815377"/>
            <a:ext cx="559451" cy="5275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EE9705-1E91-4BDD-A1D8-3032F711C304}"/>
              </a:ext>
            </a:extLst>
          </p:cNvPr>
          <p:cNvGrpSpPr/>
          <p:nvPr/>
        </p:nvGrpSpPr>
        <p:grpSpPr>
          <a:xfrm>
            <a:off x="3025960" y="4739740"/>
            <a:ext cx="387590" cy="689339"/>
            <a:chOff x="2368639" y="4677038"/>
            <a:chExt cx="1106807" cy="136736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854A732-E005-4DD2-97A2-6174C12E9F04}"/>
                </a:ext>
              </a:extLst>
            </p:cNvPr>
            <p:cNvSpPr/>
            <p:nvPr/>
          </p:nvSpPr>
          <p:spPr>
            <a:xfrm>
              <a:off x="2368639" y="5233721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5FCE73-DB42-47DC-A00C-EDDF25887DD5}"/>
                </a:ext>
              </a:extLst>
            </p:cNvPr>
            <p:cNvSpPr/>
            <p:nvPr/>
          </p:nvSpPr>
          <p:spPr>
            <a:xfrm>
              <a:off x="2905851" y="5551221"/>
              <a:ext cx="569595" cy="4931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204FAD8-2AF7-446B-84B5-748A1F504283}"/>
                </a:ext>
              </a:extLst>
            </p:cNvPr>
            <p:cNvSpPr/>
            <p:nvPr/>
          </p:nvSpPr>
          <p:spPr>
            <a:xfrm>
              <a:off x="2905850" y="49945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3637D4F-1162-4D84-8655-225800F6553B}"/>
                </a:ext>
              </a:extLst>
            </p:cNvPr>
            <p:cNvSpPr/>
            <p:nvPr/>
          </p:nvSpPr>
          <p:spPr>
            <a:xfrm>
              <a:off x="2369113" y="46770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EF2F71-5099-449F-BF12-2C098AF184D3}"/>
              </a:ext>
            </a:extLst>
          </p:cNvPr>
          <p:cNvGrpSpPr/>
          <p:nvPr/>
        </p:nvGrpSpPr>
        <p:grpSpPr>
          <a:xfrm>
            <a:off x="3423161" y="4633080"/>
            <a:ext cx="859169" cy="948399"/>
            <a:chOff x="2368639" y="4677038"/>
            <a:chExt cx="1106807" cy="136736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049DCB4-7294-4FD8-8CB3-1E2683595FEC}"/>
                </a:ext>
              </a:extLst>
            </p:cNvPr>
            <p:cNvSpPr/>
            <p:nvPr/>
          </p:nvSpPr>
          <p:spPr>
            <a:xfrm>
              <a:off x="2368639" y="5233721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89AED70-A1C8-4EF3-BCDD-54933144F4F8}"/>
                </a:ext>
              </a:extLst>
            </p:cNvPr>
            <p:cNvSpPr/>
            <p:nvPr/>
          </p:nvSpPr>
          <p:spPr>
            <a:xfrm>
              <a:off x="2905851" y="5551221"/>
              <a:ext cx="569595" cy="493184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23B06C3-CAA5-4D76-AD79-39E2F597E6F6}"/>
                </a:ext>
              </a:extLst>
            </p:cNvPr>
            <p:cNvSpPr/>
            <p:nvPr/>
          </p:nvSpPr>
          <p:spPr>
            <a:xfrm>
              <a:off x="2905850" y="49945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EA931D6-1C2A-4960-A76A-AD9AA0DBA6FF}"/>
                </a:ext>
              </a:extLst>
            </p:cNvPr>
            <p:cNvSpPr/>
            <p:nvPr/>
          </p:nvSpPr>
          <p:spPr>
            <a:xfrm>
              <a:off x="2369113" y="4677038"/>
              <a:ext cx="569595" cy="493184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54E1BAD-D9DF-4194-901A-59C3401C5CE1}"/>
              </a:ext>
            </a:extLst>
          </p:cNvPr>
          <p:cNvCxnSpPr/>
          <p:nvPr/>
        </p:nvCxnSpPr>
        <p:spPr>
          <a:xfrm>
            <a:off x="1962150" y="5121080"/>
            <a:ext cx="2099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67970A-4F9C-4CE3-8774-3A5644F6E037}"/>
              </a:ext>
            </a:extLst>
          </p:cNvPr>
          <p:cNvSpPr txBox="1"/>
          <p:nvPr/>
        </p:nvSpPr>
        <p:spPr>
          <a:xfrm>
            <a:off x="291015" y="5703277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Monolithic</a:t>
            </a:r>
            <a:r>
              <a:rPr lang="de-DE" sz="1600" dirty="0"/>
              <a:t> </a:t>
            </a:r>
            <a:r>
              <a:rPr lang="de-DE" sz="1600" dirty="0" err="1"/>
              <a:t>software</a:t>
            </a:r>
            <a:r>
              <a:rPr lang="de-DE" sz="1600" dirty="0"/>
              <a:t> </a:t>
            </a:r>
            <a:r>
              <a:rPr lang="de-DE" sz="1600" dirty="0" err="1"/>
              <a:t>package</a:t>
            </a:r>
            <a:endParaRPr lang="de-DE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109835-302E-424C-BF1E-DB665DAC97F1}"/>
              </a:ext>
            </a:extLst>
          </p:cNvPr>
          <p:cNvSpPr txBox="1"/>
          <p:nvPr/>
        </p:nvSpPr>
        <p:spPr>
          <a:xfrm>
            <a:off x="3700602" y="594091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Modular S.O.A</a:t>
            </a:r>
          </a:p>
        </p:txBody>
      </p:sp>
    </p:spTree>
    <p:extLst>
      <p:ext uri="{BB962C8B-B14F-4D97-AF65-F5344CB8AC3E}">
        <p14:creationId xmlns:p14="http://schemas.microsoft.com/office/powerpoint/2010/main" val="33412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  <p:bldP spid="61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S.O.A. and a Cloud-</a:t>
            </a:r>
            <a:r>
              <a:rPr lang="de-DE" dirty="0" err="1"/>
              <a:t>Based</a:t>
            </a:r>
            <a:r>
              <a:rPr lang="de-DE" dirty="0"/>
              <a:t>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DD5C-04A1-46C8-8BD4-46B10B90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Simplifies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OEMs and Tier-1 </a:t>
            </a:r>
            <a:r>
              <a:rPr lang="de-DE" dirty="0" err="1"/>
              <a:t>companies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intercompany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-operation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HOW?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Choice: </a:t>
            </a:r>
            <a:r>
              <a:rPr lang="de-DE" dirty="0"/>
              <a:t>Clients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Cost</a:t>
            </a:r>
            <a:r>
              <a:rPr lang="de-DE" b="1" dirty="0"/>
              <a:t> </a:t>
            </a:r>
            <a:r>
              <a:rPr lang="de-DE" b="1" dirty="0" err="1"/>
              <a:t>effective</a:t>
            </a:r>
            <a:r>
              <a:rPr lang="de-DE" b="1" dirty="0"/>
              <a:t>: 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medium </a:t>
            </a:r>
            <a:r>
              <a:rPr lang="de-DE" dirty="0" err="1"/>
              <a:t>needed</a:t>
            </a:r>
            <a:r>
              <a:rPr lang="de-DE" dirty="0"/>
              <a:t>* . Pay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/</a:t>
            </a:r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Efficient</a:t>
            </a:r>
            <a:r>
              <a:rPr lang="de-DE" b="1" dirty="0"/>
              <a:t> </a:t>
            </a:r>
            <a:r>
              <a:rPr lang="de-DE" b="1" dirty="0" err="1"/>
              <a:t>Processes</a:t>
            </a:r>
            <a:r>
              <a:rPr lang="de-DE" b="1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T-1 </a:t>
            </a:r>
            <a:r>
              <a:rPr lang="de-DE" dirty="0" err="1"/>
              <a:t>engineers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and </a:t>
            </a:r>
            <a:r>
              <a:rPr lang="de-DE" dirty="0" err="1"/>
              <a:t>configuration</a:t>
            </a:r>
            <a:r>
              <a:rPr lang="de-DE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Independence: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on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deploying</a:t>
            </a:r>
            <a:r>
              <a:rPr lang="de-DE" dirty="0"/>
              <a:t> and </a:t>
            </a:r>
            <a:r>
              <a:rPr lang="de-DE" dirty="0" err="1"/>
              <a:t>maintaining</a:t>
            </a:r>
            <a:r>
              <a:rPr lang="de-DE" dirty="0"/>
              <a:t> a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Simplicity</a:t>
            </a:r>
            <a:r>
              <a:rPr lang="de-DE" b="1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.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Faster</a:t>
            </a:r>
            <a:r>
              <a:rPr lang="de-DE" b="1" dirty="0"/>
              <a:t>: </a:t>
            </a:r>
            <a:r>
              <a:rPr lang="de-DE" dirty="0" err="1"/>
              <a:t>Improves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and </a:t>
            </a:r>
            <a:r>
              <a:rPr lang="de-DE" dirty="0" err="1"/>
              <a:t>updates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1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DD5C-04A1-46C8-8BD4-46B10B90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76" y="2215070"/>
            <a:ext cx="4255770" cy="33004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APIs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interface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Web-APIs provide a practical, network-based access to cloud-based infrastructure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remote devices.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collection of data via sensors etc.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661E3EA-2EEE-44F4-BBCD-67235F54A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85297"/>
              </p:ext>
            </p:extLst>
          </p:nvPr>
        </p:nvGraphicFramePr>
        <p:xfrm>
          <a:off x="5250795" y="2546713"/>
          <a:ext cx="661670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30">
                  <a:extLst>
                    <a:ext uri="{9D8B030D-6E8A-4147-A177-3AD203B41FA5}">
                      <a16:colId xmlns:a16="http://schemas.microsoft.com/office/drawing/2014/main" val="169895214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599904659"/>
                    </a:ext>
                  </a:extLst>
                </a:gridCol>
                <a:gridCol w="2552046">
                  <a:extLst>
                    <a:ext uri="{9D8B030D-6E8A-4147-A177-3AD203B41FA5}">
                      <a16:colId xmlns:a16="http://schemas.microsoft.com/office/drawing/2014/main" val="11776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Charachteristics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3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URIs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URIs, self descriptive messages.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HTTP,COAP etc. (REST)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6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Tunneling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Transport 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R.P.Cs in XML format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01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 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messages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e.g.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HTTP, TCP/IP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670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89EB02-CFE2-406F-8EB9-16A4EB00ECB7}"/>
              </a:ext>
            </a:extLst>
          </p:cNvPr>
          <p:cNvSpPr txBox="1"/>
          <p:nvPr/>
        </p:nvSpPr>
        <p:spPr>
          <a:xfrm>
            <a:off x="7127222" y="2177381"/>
            <a:ext cx="390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Table-1: Common API- Design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D59A-0D78-4792-AFC7-2D4462AD9FE0}"/>
              </a:ext>
            </a:extLst>
          </p:cNvPr>
          <p:cNvSpPr/>
          <p:nvPr/>
        </p:nvSpPr>
        <p:spPr>
          <a:xfrm>
            <a:off x="5046362" y="3152775"/>
            <a:ext cx="6984339" cy="10763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EB00-9CB8-499C-920C-FC4828E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 Architectures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BE08F9-FD2C-4B69-9324-1B8019EB1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80126"/>
              </p:ext>
            </p:extLst>
          </p:nvPr>
        </p:nvGraphicFramePr>
        <p:xfrm>
          <a:off x="679399" y="2695822"/>
          <a:ext cx="10916466" cy="2293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3493">
                  <a:extLst>
                    <a:ext uri="{9D8B030D-6E8A-4147-A177-3AD203B41FA5}">
                      <a16:colId xmlns:a16="http://schemas.microsoft.com/office/drawing/2014/main" val="3690632387"/>
                    </a:ext>
                  </a:extLst>
                </a:gridCol>
                <a:gridCol w="1415351">
                  <a:extLst>
                    <a:ext uri="{9D8B030D-6E8A-4147-A177-3AD203B41FA5}">
                      <a16:colId xmlns:a16="http://schemas.microsoft.com/office/drawing/2014/main" val="1247420585"/>
                    </a:ext>
                  </a:extLst>
                </a:gridCol>
                <a:gridCol w="1798649">
                  <a:extLst>
                    <a:ext uri="{9D8B030D-6E8A-4147-A177-3AD203B41FA5}">
                      <a16:colId xmlns:a16="http://schemas.microsoft.com/office/drawing/2014/main" val="394944252"/>
                    </a:ext>
                  </a:extLst>
                </a:gridCol>
                <a:gridCol w="1815559">
                  <a:extLst>
                    <a:ext uri="{9D8B030D-6E8A-4147-A177-3AD203B41FA5}">
                      <a16:colId xmlns:a16="http://schemas.microsoft.com/office/drawing/2014/main" val="2412213263"/>
                    </a:ext>
                  </a:extLst>
                </a:gridCol>
                <a:gridCol w="1956477">
                  <a:extLst>
                    <a:ext uri="{9D8B030D-6E8A-4147-A177-3AD203B41FA5}">
                      <a16:colId xmlns:a16="http://schemas.microsoft.com/office/drawing/2014/main" val="3778184095"/>
                    </a:ext>
                  </a:extLst>
                </a:gridCol>
                <a:gridCol w="2026937">
                  <a:extLst>
                    <a:ext uri="{9D8B030D-6E8A-4147-A177-3AD203B41FA5}">
                      <a16:colId xmlns:a16="http://schemas.microsoft.com/office/drawing/2014/main" val="965264216"/>
                    </a:ext>
                  </a:extLst>
                </a:gridCol>
              </a:tblGrid>
              <a:tr h="3801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REST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GraphQL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gRPC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WebHooks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SOAP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extLst>
                  <a:ext uri="{0D108BD9-81ED-4DB2-BD59-A6C34878D82A}">
                    <a16:rowId xmlns:a16="http://schemas.microsoft.com/office/drawing/2014/main" val="2582913576"/>
                  </a:ext>
                </a:extLst>
              </a:tr>
              <a:tr h="9506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Summary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transfer between nodes, stateless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API Query language, user defined data in the response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Lightweight system built using remote procedure calls.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Automated serving of data and state updates.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Resource sharing in a systematic &amp; standardized way.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extLst>
                  <a:ext uri="{0D108BD9-81ED-4DB2-BD59-A6C34878D82A}">
                    <a16:rowId xmlns:a16="http://schemas.microsoft.com/office/drawing/2014/main" val="3594511207"/>
                  </a:ext>
                </a:extLst>
              </a:tr>
              <a:tr h="3251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Transport Protocol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*HTTP 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HTTP/2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*HTTP &amp; SMTP 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extLst>
                  <a:ext uri="{0D108BD9-81ED-4DB2-BD59-A6C34878D82A}">
                    <a16:rowId xmlns:a16="http://schemas.microsoft.com/office/drawing/2014/main" val="3579545524"/>
                  </a:ext>
                </a:extLst>
              </a:tr>
              <a:tr h="6379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Payload Format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* JSON, XML etc.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GraphQL query (JSON)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Protobufs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 POST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XML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4" marR="93834" marT="0" marB="0"/>
                </a:tc>
                <a:extLst>
                  <a:ext uri="{0D108BD9-81ED-4DB2-BD59-A6C34878D82A}">
                    <a16:rowId xmlns:a16="http://schemas.microsoft.com/office/drawing/2014/main" val="673885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61904C-42E2-4416-911D-205E5018900D}"/>
              </a:ext>
            </a:extLst>
          </p:cNvPr>
          <p:cNvSpPr txBox="1"/>
          <p:nvPr/>
        </p:nvSpPr>
        <p:spPr>
          <a:xfrm>
            <a:off x="4789496" y="2269396"/>
            <a:ext cx="26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Table-2: API Architectures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F1C67-1F19-4340-863C-3151F0D760EF}"/>
              </a:ext>
            </a:extLst>
          </p:cNvPr>
          <p:cNvSpPr/>
          <p:nvPr/>
        </p:nvSpPr>
        <p:spPr>
          <a:xfrm>
            <a:off x="2553629" y="2581634"/>
            <a:ext cx="1457187" cy="25390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1759</Words>
  <Application>Microsoft Office PowerPoint</Application>
  <PresentationFormat>Widescreen</PresentationFormat>
  <Paragraphs>287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Retrospect</vt:lpstr>
      <vt:lpstr>Design &amp; Development of an Inter-Company Software Collaboration Platform Using S.O.A and RestAPIs</vt:lpstr>
      <vt:lpstr>Agenda</vt:lpstr>
      <vt:lpstr>Research Question</vt:lpstr>
      <vt:lpstr>Introduction</vt:lpstr>
      <vt:lpstr>Software Sharing</vt:lpstr>
      <vt:lpstr>SaaS &amp; SOA</vt:lpstr>
      <vt:lpstr>Why S.O.A. and a Cloud-Based Solution?</vt:lpstr>
      <vt:lpstr>Application Programming Interface</vt:lpstr>
      <vt:lpstr>API Architectures      </vt:lpstr>
      <vt:lpstr>Why REST?</vt:lpstr>
      <vt:lpstr>Application Requirements</vt:lpstr>
      <vt:lpstr>Application Requirements</vt:lpstr>
      <vt:lpstr>Application Design</vt:lpstr>
      <vt:lpstr>Monolithic Architecture - Legacy</vt:lpstr>
      <vt:lpstr>Service Oriented Architecture - Proposed</vt:lpstr>
      <vt:lpstr>HyAPI Platform Architecture</vt:lpstr>
      <vt:lpstr>Machine Learning Toolkit</vt:lpstr>
      <vt:lpstr>Securing a Cloud Native Application</vt:lpstr>
      <vt:lpstr>2-Tier Authentication</vt:lpstr>
      <vt:lpstr>2-T Authentication</vt:lpstr>
      <vt:lpstr>Application Overview and  Results</vt:lpstr>
      <vt:lpstr>HyApi Deployment</vt:lpstr>
      <vt:lpstr>Scalability and Performance Metrics</vt:lpstr>
      <vt:lpstr>Scalability and Performance Metrics</vt:lpstr>
      <vt:lpstr>Conclusion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Development of an Inter-Company Software Collaboration Platform Using S.O.A and RestAPIs</dc:title>
  <dc:creator>Ahmad Mirza</dc:creator>
  <cp:lastModifiedBy>Ahmad Mirza</cp:lastModifiedBy>
  <cp:revision>16</cp:revision>
  <dcterms:created xsi:type="dcterms:W3CDTF">2020-08-24T09:29:57Z</dcterms:created>
  <dcterms:modified xsi:type="dcterms:W3CDTF">2020-08-25T06:57:20Z</dcterms:modified>
</cp:coreProperties>
</file>