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jpe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jpe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95910" y="1122680"/>
            <a:ext cx="11417935" cy="2387600"/>
          </a:xfrm>
        </p:spPr>
        <p:txBody>
          <a:bodyPr>
            <a:normAutofit/>
          </a:bodyPr>
          <a:lstStyle/>
          <a:p>
            <a:r>
              <a:rPr lang="en-IN" altLang="en-US"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Algerian" panose="04020705040A02060702" charset="0"/>
                <a:cs typeface="Algerian" panose="04020705040A02060702" charset="0"/>
              </a:rPr>
              <a:t>PROJECT</a:t>
            </a:r>
            <a:br>
              <a:rPr lang="en-IN" altLang="en-US"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Algerian" panose="04020705040A02060702" charset="0"/>
                <a:cs typeface="Algerian" panose="04020705040A02060702" charset="0"/>
              </a:rPr>
            </a:br>
            <a:r>
              <a:rPr lang="en-IN" altLang="en-US" sz="4800">
                <a:ln w="10160">
                  <a:solidFill>
                    <a:schemeClr val="accent5"/>
                  </a:solidFill>
                  <a:prstDash val="solid"/>
                </a:ln>
                <a:solidFill>
                  <a:srgbClr val="FFFFFF"/>
                </a:solidFill>
                <a:effectLst>
                  <a:outerShdw blurRad="38100" dist="22860" dir="5400000" algn="tl" rotWithShape="0">
                    <a:srgbClr val="000000">
                      <a:alpha val="30000"/>
                    </a:srgbClr>
                  </a:outerShdw>
                </a:effectLst>
                <a:latin typeface="Algerian" panose="04020705040A02060702" charset="0"/>
                <a:cs typeface="Algerian" panose="04020705040A02060702" charset="0"/>
                <a:sym typeface="+mn-ea"/>
              </a:rPr>
              <a:t>Implementation of Remote Access Methods for Network Devices </a:t>
            </a:r>
            <a:endParaRPr lang="en-IN" altLang="en-US" sz="4800"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Algerian" panose="04020705040A02060702" charset="0"/>
              <a:cs typeface="Algerian" panose="04020705040A02060702" charset="0"/>
              <a:sym typeface="+mn-ea"/>
            </a:endParaRPr>
          </a:p>
        </p:txBody>
      </p:sp>
      <p:sp>
        <p:nvSpPr>
          <p:cNvPr id="3" name="Subtitle 2"/>
          <p:cNvSpPr>
            <a:spLocks noGrp="1"/>
          </p:cNvSpPr>
          <p:nvPr>
            <p:ph type="subTitle" idx="1"/>
          </p:nvPr>
        </p:nvSpPr>
        <p:spPr>
          <a:xfrm>
            <a:off x="1524000" y="4290378"/>
            <a:ext cx="9144000" cy="1655762"/>
          </a:xfrm>
        </p:spPr>
        <p:txBody>
          <a:bodyPr/>
          <a:lstStyle/>
          <a:p>
            <a:r>
              <a:rPr lang="en-IN" altLang="en-US" sz="2800" b="1" u="sng">
                <a:ln w="9525">
                  <a:solidFill>
                    <a:schemeClr val="bg1"/>
                  </a:solidFill>
                  <a:prstDash val="solid"/>
                </a:ln>
                <a:solidFill>
                  <a:schemeClr val="tx1"/>
                </a:solidFill>
                <a:effectLst>
                  <a:outerShdw blurRad="12700" dist="38100" dir="2700000" algn="tl" rotWithShape="0">
                    <a:schemeClr val="bg1">
                      <a:lumMod val="50000"/>
                    </a:schemeClr>
                  </a:outerShdw>
                </a:effectLst>
                <a:latin typeface="Segoe UI Black" panose="020B0A02040204020203" charset="0"/>
                <a:cs typeface="Segoe UI Black" panose="020B0A02040204020203" charset="0"/>
              </a:rPr>
              <a:t>-</a:t>
            </a:r>
            <a:endParaRPr lang="en-IN" altLang="en-US" sz="2800">
              <a:ln w="9525">
                <a:solidFill>
                  <a:schemeClr val="bg1"/>
                </a:solidFill>
                <a:prstDash val="solid"/>
              </a:ln>
              <a:solidFill>
                <a:schemeClr val="tx1"/>
              </a:solidFill>
              <a:effectLst>
                <a:outerShdw blurRad="12700" dist="38100" dir="2700000" algn="tl" rotWithShape="0">
                  <a:schemeClr val="bg1">
                    <a:lumMod val="50000"/>
                  </a:schemeClr>
                </a:outerShdw>
              </a:effectLst>
              <a:latin typeface="Segoe UI Black" panose="020B0A02040204020203" charset="0"/>
              <a:cs typeface="Segoe UI Black" panose="020B0A02040204020203" charset="0"/>
            </a:endParaRPr>
          </a:p>
          <a:p>
            <a:r>
              <a:rPr lang="en-IN" altLang="en-US" sz="2800">
                <a:ln w="9525">
                  <a:solidFill>
                    <a:schemeClr val="bg1"/>
                  </a:solidFill>
                  <a:prstDash val="solid"/>
                </a:ln>
                <a:solidFill>
                  <a:schemeClr val="tx1"/>
                </a:solidFill>
                <a:effectLst>
                  <a:outerShdw blurRad="12700" dist="38100" dir="2700000" algn="tl" rotWithShape="0">
                    <a:schemeClr val="bg1">
                      <a:lumMod val="50000"/>
                    </a:schemeClr>
                  </a:outerShdw>
                </a:effectLst>
                <a:latin typeface="Segoe UI Black" panose="020B0A02040204020203" charset="0"/>
                <a:cs typeface="Segoe UI Black" panose="020B0A02040204020203" charset="0"/>
              </a:rPr>
              <a:t>Siddhant Gahtori</a:t>
            </a:r>
            <a:endParaRPr lang="en-IN" altLang="en-US" sz="2800">
              <a:ln w="9525">
                <a:solidFill>
                  <a:schemeClr val="bg1"/>
                </a:solidFill>
                <a:prstDash val="solid"/>
              </a:ln>
              <a:solidFill>
                <a:schemeClr val="tx1"/>
              </a:solidFill>
              <a:effectLst>
                <a:outerShdw blurRad="12700" dist="38100" dir="2700000" algn="tl" rotWithShape="0">
                  <a:schemeClr val="bg1">
                    <a:lumMod val="50000"/>
                  </a:schemeClr>
                </a:outerShdw>
              </a:effectLst>
              <a:latin typeface="Segoe UI Black" panose="020B0A02040204020203" charset="0"/>
              <a:cs typeface="Segoe UI Black" panose="020B0A02040204020203" charset="0"/>
            </a:endParaRPr>
          </a:p>
          <a:p>
            <a:r>
              <a:rPr lang="en-IN" altLang="en-US" sz="2800">
                <a:ln w="9525">
                  <a:solidFill>
                    <a:schemeClr val="bg1"/>
                  </a:solidFill>
                  <a:prstDash val="solid"/>
                </a:ln>
                <a:solidFill>
                  <a:schemeClr val="tx1"/>
                </a:solidFill>
                <a:effectLst>
                  <a:outerShdw blurRad="12700" dist="38100" dir="2700000" algn="tl" rotWithShape="0">
                    <a:schemeClr val="bg1">
                      <a:lumMod val="50000"/>
                    </a:schemeClr>
                  </a:outerShdw>
                </a:effectLst>
                <a:latin typeface="Segoe UI Black" panose="020B0A02040204020203" charset="0"/>
                <a:cs typeface="Segoe UI Black" panose="020B0A02040204020203" charset="0"/>
              </a:rPr>
              <a:t>https://github.com/imsiddhant/</a:t>
            </a:r>
            <a:endParaRPr lang="en-IN" altLang="en-US" sz="2800">
              <a:ln w="9525">
                <a:solidFill>
                  <a:schemeClr val="bg1"/>
                </a:solidFill>
                <a:prstDash val="solid"/>
              </a:ln>
              <a:solidFill>
                <a:schemeClr val="tx1"/>
              </a:solidFill>
              <a:effectLst>
                <a:outerShdw blurRad="12700" dist="38100" dir="2700000" algn="tl" rotWithShape="0">
                  <a:schemeClr val="bg1">
                    <a:lumMod val="50000"/>
                  </a:schemeClr>
                </a:outerShdw>
              </a:effectLst>
              <a:latin typeface="Segoe UI Black" panose="020B0A02040204020203" charset="0"/>
              <a:cs typeface="Segoe UI Black" panose="020B0A02040204020203"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4792980" cy="1325880"/>
          </a:xfrm>
        </p:spPr>
        <p:txBody>
          <a:bodyPr/>
          <a:p>
            <a:r>
              <a:rPr lang="en-US">
                <a:latin typeface="Microsoft YaHei Light" panose="020B0502040204020203" charset="-122"/>
                <a:ea typeface="Microsoft YaHei Light" panose="020B0502040204020203" charset="-122"/>
                <a:sym typeface="+mn-ea"/>
              </a:rPr>
              <a:t>IX. DHCP &amp; DNS</a:t>
            </a:r>
            <a:endParaRPr lang="en-US" b="1"/>
          </a:p>
        </p:txBody>
      </p:sp>
      <p:sp>
        <p:nvSpPr>
          <p:cNvPr id="3" name="Content Placeholder 2"/>
          <p:cNvSpPr>
            <a:spLocks noGrp="1"/>
          </p:cNvSpPr>
          <p:nvPr>
            <p:ph sz="half" idx="1"/>
          </p:nvPr>
        </p:nvSpPr>
        <p:spPr>
          <a:xfrm>
            <a:off x="838200" y="1835785"/>
            <a:ext cx="5181600" cy="4351338"/>
          </a:xfrm>
        </p:spPr>
        <p:txBody>
          <a:bodyPr>
            <a:normAutofit/>
          </a:bodyPr>
          <a:p>
            <a:pPr marL="0" indent="0" algn="l">
              <a:buNone/>
            </a:pPr>
            <a:r>
              <a:rPr lang="en-US" sz="2400">
                <a:latin typeface="Microsoft YaHei Light" panose="020B0502040204020203" charset="-122"/>
                <a:ea typeface="Microsoft YaHei Light" panose="020B0502040204020203" charset="-122"/>
              </a:rPr>
              <a:t>Dynamic Host Configuration Protocol (DHCP) enables users to dynamically and transparently assign reusable IP addresses to clients. </a:t>
            </a:r>
            <a:endParaRPr lang="en-US" sz="2400">
              <a:latin typeface="Microsoft YaHei Light" panose="020B0502040204020203" charset="-122"/>
              <a:ea typeface="Microsoft YaHei Light" panose="020B0502040204020203" charset="-122"/>
            </a:endParaRPr>
          </a:p>
          <a:p>
            <a:pPr marL="0" indent="0" algn="l">
              <a:buNone/>
            </a:pPr>
            <a:r>
              <a:rPr lang="en-US" sz="2400">
                <a:latin typeface="Microsoft YaHei Light" panose="020B0502040204020203" charset="-122"/>
                <a:ea typeface="Microsoft YaHei Light" panose="020B0502040204020203" charset="-122"/>
              </a:rPr>
              <a:t>Cisco IOS Easy IP Phase 2 includes the Cisco IOS DHCP Server, a RFC 2131-compliant DHCP server implementation on selected routing platforms.</a:t>
            </a:r>
            <a:endParaRPr lang="en-US" sz="2400">
              <a:latin typeface="Microsoft YaHei Light" panose="020B0502040204020203" charset="-122"/>
              <a:ea typeface="Microsoft YaHei Light" panose="020B0502040204020203" charset="-122"/>
            </a:endParaRPr>
          </a:p>
        </p:txBody>
      </p:sp>
      <p:sp>
        <p:nvSpPr>
          <p:cNvPr id="7" name="Content Placeholder 2"/>
          <p:cNvSpPr>
            <a:spLocks noGrp="1"/>
          </p:cNvSpPr>
          <p:nvPr/>
        </p:nvSpPr>
        <p:spPr>
          <a:xfrm>
            <a:off x="6607810" y="1835785"/>
            <a:ext cx="5181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a:buNone/>
            </a:pPr>
            <a:r>
              <a:rPr lang="en-US" sz="2400">
                <a:latin typeface="Microsoft YaHei Light" panose="020B0502040204020203" charset="-122"/>
                <a:ea typeface="Microsoft YaHei Light" panose="020B0502040204020203" charset="-122"/>
              </a:rPr>
              <a:t>Domain Name System (DNS) is the system in the Internet that maps names of objects (usually host names) into IP numbers or other resource record values. </a:t>
            </a:r>
            <a:endParaRPr lang="en-US" sz="2400">
              <a:latin typeface="Microsoft YaHei Light" panose="020B0502040204020203" charset="-122"/>
              <a:ea typeface="Microsoft YaHei Light" panose="020B0502040204020203" charset="-122"/>
            </a:endParaRPr>
          </a:p>
          <a:p>
            <a:pPr marL="0" indent="0" algn="l">
              <a:buNone/>
            </a:pPr>
            <a:r>
              <a:rPr lang="en-US" sz="2400">
                <a:latin typeface="Microsoft YaHei Light" panose="020B0502040204020203" charset="-122"/>
                <a:ea typeface="Microsoft YaHei Light" panose="020B0502040204020203" charset="-122"/>
              </a:rPr>
              <a:t>The name space of the Internet is divided into domains, and the responsibility for managing names within each domain is delegated, typically to systems within each domain.</a:t>
            </a:r>
            <a:endParaRPr lang="en-US" sz="2400">
              <a:latin typeface="Microsoft YaHei Light" panose="020B0502040204020203" charset="-122"/>
              <a:ea typeface="Microsoft YaHei Light" panose="020B0502040204020203"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175"/>
            <a:ext cx="10515600" cy="862965"/>
          </a:xfrm>
        </p:spPr>
        <p:txBody>
          <a:bodyPr/>
          <a:p>
            <a:pPr algn="ctr"/>
            <a:r>
              <a:rPr lang="en-IN" altLang="en-US" sz="4000">
                <a:latin typeface="Microsoft YaHei Light" panose="020B0502040204020203" charset="-122"/>
                <a:ea typeface="Microsoft YaHei Light" panose="020B0502040204020203" charset="-122"/>
                <a:sym typeface="+mn-ea"/>
              </a:rPr>
              <a:t>SCREENSHOT OF THE PROJECT</a:t>
            </a:r>
            <a:endParaRPr lang="en-IN" altLang="en-US" sz="4000" b="1">
              <a:latin typeface="Microsoft YaHei Light" panose="020B0502040204020203" charset="-122"/>
              <a:ea typeface="Microsoft YaHei Light" panose="020B0502040204020203" charset="-122"/>
              <a:sym typeface="+mn-ea"/>
            </a:endParaRPr>
          </a:p>
        </p:txBody>
      </p:sp>
      <p:pic>
        <p:nvPicPr>
          <p:cNvPr id="14" name="Picture 14" descr="Capture"/>
          <p:cNvPicPr>
            <a:picLocks noChangeAspect="1"/>
          </p:cNvPicPr>
          <p:nvPr>
            <p:ph idx="1"/>
          </p:nvPr>
        </p:nvPicPr>
        <p:blipFill>
          <a:blip r:embed="rId1"/>
          <a:stretch>
            <a:fillRect/>
          </a:stretch>
        </p:blipFill>
        <p:spPr>
          <a:xfrm>
            <a:off x="173990" y="785495"/>
            <a:ext cx="11933555" cy="592137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Title 1"/>
          <p:cNvSpPr>
            <a:spLocks noGrp="1"/>
          </p:cNvSpPr>
          <p:nvPr>
            <p:ph type="title"/>
          </p:nvPr>
        </p:nvSpPr>
        <p:spPr>
          <a:xfrm>
            <a:off x="838200" y="1522095"/>
            <a:ext cx="10515600" cy="3813810"/>
          </a:xfrm>
        </p:spPr>
        <p:txBody>
          <a:bodyPr>
            <a:noAutofit/>
          </a:bodyPr>
          <a:p>
            <a:pPr algn="ctr">
              <a:lnSpc>
                <a:spcPct val="150000"/>
              </a:lnSpc>
            </a:pPr>
            <a:r>
              <a:rPr lang="en-IN" altLang="en-US" sz="4800" b="1" u="sng">
                <a:ln w="9525" cmpd="sng">
                  <a:solidFill>
                    <a:schemeClr val="accent1"/>
                  </a:solidFill>
                  <a:prstDash val="solid"/>
                </a:ln>
                <a:solidFill>
                  <a:srgbClr val="70AD47">
                    <a:tint val="1000"/>
                  </a:srgbClr>
                </a:solidFill>
                <a:effectLst>
                  <a:glow rad="38100">
                    <a:schemeClr val="accent1">
                      <a:alpha val="40000"/>
                    </a:schemeClr>
                  </a:glow>
                </a:effectLst>
                <a:latin typeface="Algerian" panose="04020705040A02060702" charset="0"/>
                <a:cs typeface="Algerian" panose="04020705040A02060702" charset="0"/>
              </a:rPr>
              <a:t>THANK YOU!</a:t>
            </a:r>
            <a:br>
              <a:rPr lang="en-IN" altLang="en-US" sz="4800" b="1" u="sng">
                <a:ln w="9525" cmpd="sng">
                  <a:solidFill>
                    <a:schemeClr val="accent1"/>
                  </a:solidFill>
                  <a:prstDash val="solid"/>
                </a:ln>
                <a:solidFill>
                  <a:srgbClr val="70AD47">
                    <a:tint val="1000"/>
                  </a:srgbClr>
                </a:solidFill>
                <a:effectLst>
                  <a:glow rad="38100">
                    <a:schemeClr val="accent1">
                      <a:alpha val="40000"/>
                    </a:schemeClr>
                  </a:glow>
                </a:effectLst>
                <a:latin typeface="Algerian" panose="04020705040A02060702" charset="0"/>
                <a:cs typeface="Algerian" panose="04020705040A02060702" charset="0"/>
              </a:rPr>
            </a:br>
            <a:r>
              <a:rPr lang="en-IN" altLang="en-US" sz="4800" b="1" u="sng">
                <a:ln w="9525" cmpd="sng">
                  <a:solidFill>
                    <a:schemeClr val="accent1"/>
                  </a:solidFill>
                  <a:prstDash val="solid"/>
                </a:ln>
                <a:solidFill>
                  <a:srgbClr val="70AD47">
                    <a:tint val="1000"/>
                  </a:srgbClr>
                </a:solidFill>
                <a:effectLst>
                  <a:glow rad="38100">
                    <a:schemeClr val="accent1">
                      <a:alpha val="40000"/>
                    </a:schemeClr>
                  </a:glow>
                </a:effectLst>
                <a:latin typeface="Algerian" panose="04020705040A02060702" charset="0"/>
                <a:cs typeface="Algerian" panose="04020705040A02060702" charset="0"/>
              </a:rPr>
              <a:t>SIDDHANT GAHTORI</a:t>
            </a:r>
            <a:br>
              <a:rPr lang="en-IN" altLang="en-US" sz="4800" b="1" u="sng">
                <a:ln w="9525" cmpd="sng">
                  <a:solidFill>
                    <a:schemeClr val="accent1"/>
                  </a:solidFill>
                  <a:prstDash val="solid"/>
                </a:ln>
                <a:solidFill>
                  <a:srgbClr val="70AD47">
                    <a:tint val="1000"/>
                  </a:srgbClr>
                </a:solidFill>
                <a:effectLst>
                  <a:glow rad="38100">
                    <a:schemeClr val="accent1">
                      <a:alpha val="40000"/>
                    </a:schemeClr>
                  </a:glow>
                </a:effectLst>
                <a:latin typeface="Algerian" panose="04020705040A02060702" charset="0"/>
                <a:cs typeface="Algerian" panose="04020705040A02060702" charset="0"/>
              </a:rPr>
            </a:br>
            <a:endParaRPr lang="en-IN" altLang="en-US" sz="4800" b="1" u="sng">
              <a:ln w="9525" cmpd="sng">
                <a:solidFill>
                  <a:schemeClr val="accent1"/>
                </a:solidFill>
                <a:prstDash val="solid"/>
              </a:ln>
              <a:solidFill>
                <a:srgbClr val="70AD47">
                  <a:tint val="1000"/>
                </a:srgbClr>
              </a:solidFill>
              <a:effectLst>
                <a:glow rad="38100">
                  <a:schemeClr val="accent1">
                    <a:alpha val="40000"/>
                  </a:schemeClr>
                </a:glow>
              </a:effectLst>
              <a:latin typeface="Algerian" panose="04020705040A02060702" charset="0"/>
              <a:cs typeface="Algerian" panose="04020705040A02060702"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sym typeface="+mn-ea"/>
              </a:rPr>
              <a:t>Concepts Used In this Project</a:t>
            </a:r>
            <a:endParaRPr lang="en-US" b="1"/>
          </a:p>
        </p:txBody>
      </p:sp>
      <p:sp>
        <p:nvSpPr>
          <p:cNvPr id="3" name="Content Placeholder 2"/>
          <p:cNvSpPr>
            <a:spLocks noGrp="1"/>
          </p:cNvSpPr>
          <p:nvPr>
            <p:ph idx="1"/>
          </p:nvPr>
        </p:nvSpPr>
        <p:spPr/>
        <p:txBody>
          <a:bodyPr>
            <a:normAutofit fontScale="90000"/>
          </a:bodyPr>
          <a:p>
            <a:r>
              <a:rPr lang="en-US">
                <a:latin typeface="Microsoft YaHei Light" panose="020B0502040204020203" charset="-122"/>
                <a:ea typeface="Microsoft YaHei Light" panose="020B0502040204020203" charset="-122"/>
              </a:rPr>
              <a:t>I. Campus Area Network</a:t>
            </a:r>
            <a:endParaRPr lang="en-US">
              <a:latin typeface="Microsoft YaHei Light" panose="020B0502040204020203" charset="-122"/>
              <a:ea typeface="Microsoft YaHei Light" panose="020B0502040204020203" charset="-122"/>
            </a:endParaRPr>
          </a:p>
          <a:p>
            <a:r>
              <a:rPr lang="en-US">
                <a:latin typeface="Microsoft YaHei Light" panose="020B0502040204020203" charset="-122"/>
                <a:ea typeface="Microsoft YaHei Light" panose="020B0502040204020203" charset="-122"/>
              </a:rPr>
              <a:t>II. VLAN</a:t>
            </a:r>
            <a:endParaRPr lang="en-US">
              <a:latin typeface="Microsoft YaHei Light" panose="020B0502040204020203" charset="-122"/>
              <a:ea typeface="Microsoft YaHei Light" panose="020B0502040204020203" charset="-122"/>
            </a:endParaRPr>
          </a:p>
          <a:p>
            <a:r>
              <a:rPr lang="en-US">
                <a:latin typeface="Microsoft YaHei Light" panose="020B0502040204020203" charset="-122"/>
                <a:ea typeface="Microsoft YaHei Light" panose="020B0502040204020203" charset="-122"/>
              </a:rPr>
              <a:t>III. Etherchannel</a:t>
            </a:r>
            <a:endParaRPr lang="en-US">
              <a:latin typeface="Microsoft YaHei Light" panose="020B0502040204020203" charset="-122"/>
              <a:ea typeface="Microsoft YaHei Light" panose="020B0502040204020203" charset="-122"/>
            </a:endParaRPr>
          </a:p>
          <a:p>
            <a:r>
              <a:rPr lang="en-US">
                <a:latin typeface="Microsoft YaHei Light" panose="020B0502040204020203" charset="-122"/>
                <a:ea typeface="Microsoft YaHei Light" panose="020B0502040204020203" charset="-122"/>
              </a:rPr>
              <a:t>IV. Router on A Stick</a:t>
            </a:r>
            <a:endParaRPr lang="en-US">
              <a:latin typeface="Microsoft YaHei Light" panose="020B0502040204020203" charset="-122"/>
              <a:ea typeface="Microsoft YaHei Light" panose="020B0502040204020203" charset="-122"/>
            </a:endParaRPr>
          </a:p>
          <a:p>
            <a:r>
              <a:rPr lang="en-US">
                <a:latin typeface="Microsoft YaHei Light" panose="020B0502040204020203" charset="-122"/>
                <a:ea typeface="Microsoft YaHei Light" panose="020B0502040204020203" charset="-122"/>
              </a:rPr>
              <a:t>V. Switch Virtual Interfaces</a:t>
            </a:r>
            <a:endParaRPr lang="en-US">
              <a:latin typeface="Microsoft YaHei Light" panose="020B0502040204020203" charset="-122"/>
              <a:ea typeface="Microsoft YaHei Light" panose="020B0502040204020203" charset="-122"/>
            </a:endParaRPr>
          </a:p>
          <a:p>
            <a:r>
              <a:rPr lang="en-US">
                <a:latin typeface="Microsoft YaHei Light" panose="020B0502040204020203" charset="-122"/>
                <a:ea typeface="Microsoft YaHei Light" panose="020B0502040204020203" charset="-122"/>
              </a:rPr>
              <a:t>VI. Telnet</a:t>
            </a:r>
            <a:endParaRPr lang="en-US">
              <a:latin typeface="Microsoft YaHei Light" panose="020B0502040204020203" charset="-122"/>
              <a:ea typeface="Microsoft YaHei Light" panose="020B0502040204020203" charset="-122"/>
            </a:endParaRPr>
          </a:p>
          <a:p>
            <a:r>
              <a:rPr lang="en-US">
                <a:latin typeface="Microsoft YaHei Light" panose="020B0502040204020203" charset="-122"/>
                <a:ea typeface="Microsoft YaHei Light" panose="020B0502040204020203" charset="-122"/>
              </a:rPr>
              <a:t>VII. SSH</a:t>
            </a:r>
            <a:endParaRPr lang="en-US">
              <a:latin typeface="Microsoft YaHei Light" panose="020B0502040204020203" charset="-122"/>
              <a:ea typeface="Microsoft YaHei Light" panose="020B0502040204020203" charset="-122"/>
            </a:endParaRPr>
          </a:p>
          <a:p>
            <a:r>
              <a:rPr lang="en-US">
                <a:latin typeface="Microsoft YaHei Light" panose="020B0502040204020203" charset="-122"/>
                <a:ea typeface="Microsoft YaHei Light" panose="020B0502040204020203" charset="-122"/>
              </a:rPr>
              <a:t>VIII.OSPF</a:t>
            </a:r>
            <a:endParaRPr lang="en-US">
              <a:latin typeface="Microsoft YaHei Light" panose="020B0502040204020203" charset="-122"/>
              <a:ea typeface="Microsoft YaHei Light" panose="020B0502040204020203" charset="-122"/>
            </a:endParaRPr>
          </a:p>
          <a:p>
            <a:r>
              <a:rPr lang="en-US">
                <a:latin typeface="Microsoft YaHei Light" panose="020B0502040204020203" charset="-122"/>
                <a:ea typeface="Microsoft YaHei Light" panose="020B0502040204020203" charset="-122"/>
              </a:rPr>
              <a:t>IX. DHCP &amp; DNS</a:t>
            </a:r>
            <a:endParaRPr lang="en-US">
              <a:latin typeface="Microsoft YaHei Light" panose="020B0502040204020203" charset="-122"/>
              <a:ea typeface="Microsoft YaHei Light" panose="020B0502040204020203"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atin typeface="Microsoft YaHei Light" panose="020B0502040204020203" charset="-122"/>
                <a:ea typeface="Microsoft YaHei Light" panose="020B0502040204020203" charset="-122"/>
                <a:sym typeface="+mn-ea"/>
              </a:rPr>
              <a:t>I. Campus Area Network</a:t>
            </a:r>
            <a:endParaRPr lang="en-US" b="1"/>
          </a:p>
        </p:txBody>
      </p:sp>
      <p:sp>
        <p:nvSpPr>
          <p:cNvPr id="3" name="Content Placeholder 2"/>
          <p:cNvSpPr>
            <a:spLocks noGrp="1"/>
          </p:cNvSpPr>
          <p:nvPr>
            <p:ph sz="half" idx="1"/>
          </p:nvPr>
        </p:nvSpPr>
        <p:spPr/>
        <p:txBody>
          <a:bodyPr/>
          <a:p>
            <a:pPr marL="0" indent="0">
              <a:buNone/>
            </a:pPr>
            <a:r>
              <a:rPr lang="en-US" sz="2400">
                <a:latin typeface="Microsoft YaHei Light" panose="020B0502040204020203" charset="-122"/>
                <a:ea typeface="Microsoft YaHei Light" panose="020B0502040204020203" charset="-122"/>
              </a:rPr>
              <a:t>A campus network, campus area network, corporate area network or CAN is a computer network made up of an interconnection of local area networks (LANs) within a limited geographical area.The networking equipments (switches, routers) and transmission media (optical fiber, copper plant, Cat5 cabling etc.) are almost entirely owned by the campus tenant / owner: an enterprise, university, government etc. </a:t>
            </a:r>
            <a:endParaRPr lang="en-US" sz="2400">
              <a:latin typeface="Microsoft YaHei Light" panose="020B0502040204020203" charset="-122"/>
              <a:ea typeface="Microsoft YaHei Light" panose="020B0502040204020203" charset="-122"/>
            </a:endParaRPr>
          </a:p>
        </p:txBody>
      </p:sp>
      <p:pic>
        <p:nvPicPr>
          <p:cNvPr id="8" name="Content Placeholder 7" descr="IMG_256"/>
          <p:cNvPicPr>
            <a:picLocks noChangeAspect="1"/>
          </p:cNvPicPr>
          <p:nvPr>
            <p:ph sz="half" idx="2"/>
          </p:nvPr>
        </p:nvPicPr>
        <p:blipFill>
          <a:blip r:embed="rId1"/>
          <a:stretch>
            <a:fillRect/>
          </a:stretch>
        </p:blipFill>
        <p:spPr>
          <a:xfrm>
            <a:off x="6172200" y="2356485"/>
            <a:ext cx="5181600" cy="3289300"/>
          </a:xfrm>
          <a:prstGeom prst="rect">
            <a:avLst/>
          </a:prstGeom>
          <a:noFill/>
          <a:ln w="9525">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atin typeface="Microsoft YaHei Light" panose="020B0502040204020203" charset="-122"/>
                <a:ea typeface="Microsoft YaHei Light" panose="020B0502040204020203" charset="-122"/>
                <a:sym typeface="+mn-ea"/>
              </a:rPr>
              <a:t>II. VLAN</a:t>
            </a:r>
            <a:endParaRPr lang="en-US" b="1"/>
          </a:p>
        </p:txBody>
      </p:sp>
      <p:sp>
        <p:nvSpPr>
          <p:cNvPr id="3" name="Content Placeholder 2"/>
          <p:cNvSpPr>
            <a:spLocks noGrp="1"/>
          </p:cNvSpPr>
          <p:nvPr>
            <p:ph sz="half" idx="1"/>
          </p:nvPr>
        </p:nvSpPr>
        <p:spPr/>
        <p:txBody>
          <a:bodyPr/>
          <a:p>
            <a:pPr marL="0" indent="0">
              <a:buNone/>
            </a:pPr>
            <a:r>
              <a:rPr lang="en-US" sz="2400">
                <a:latin typeface="Microsoft YaHei Light" panose="020B0502040204020203" charset="-122"/>
                <a:ea typeface="Microsoft YaHei Light" panose="020B0502040204020203" charset="-122"/>
              </a:rPr>
              <a:t>A VLAN is a group of devices on one or more LANs that are configured to communicate as if they were attached to the same wire, when in fact they are located on a number of different LAN segments. Because VLANs are based on logical instead of physical connections, they are extremely flexible.</a:t>
            </a:r>
            <a:endParaRPr lang="en-US" sz="2400">
              <a:latin typeface="Microsoft YaHei Light" panose="020B0502040204020203" charset="-122"/>
              <a:ea typeface="Microsoft YaHei Light" panose="020B0502040204020203" charset="-122"/>
            </a:endParaRPr>
          </a:p>
          <a:p>
            <a:pPr marL="0" indent="0">
              <a:buNone/>
            </a:pPr>
            <a:r>
              <a:rPr lang="en-US" sz="2400">
                <a:latin typeface="Microsoft YaHei Light" panose="020B0502040204020203" charset="-122"/>
                <a:ea typeface="Microsoft YaHei Light" panose="020B0502040204020203" charset="-122"/>
              </a:rPr>
              <a:t>VLANs define broadcast domains in a Layer 2 network.</a:t>
            </a:r>
            <a:endParaRPr lang="en-US" sz="2400">
              <a:latin typeface="Microsoft YaHei Light" panose="020B0502040204020203" charset="-122"/>
              <a:ea typeface="Microsoft YaHei Light" panose="020B0502040204020203" charset="-122"/>
            </a:endParaRPr>
          </a:p>
        </p:txBody>
      </p:sp>
      <p:pic>
        <p:nvPicPr>
          <p:cNvPr id="9" name="Picture 8" descr="IMG_256"/>
          <p:cNvPicPr>
            <a:picLocks noChangeAspect="1"/>
          </p:cNvPicPr>
          <p:nvPr/>
        </p:nvPicPr>
        <p:blipFill>
          <a:blip r:embed="rId1"/>
          <a:stretch>
            <a:fillRect/>
          </a:stretch>
        </p:blipFill>
        <p:spPr>
          <a:xfrm>
            <a:off x="6541135" y="1691005"/>
            <a:ext cx="4986655" cy="3988435"/>
          </a:xfrm>
          <a:prstGeom prst="rect">
            <a:avLst/>
          </a:prstGeom>
          <a:noFill/>
          <a:ln w="9525">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atin typeface="Microsoft YaHei Light" panose="020B0502040204020203" charset="-122"/>
                <a:ea typeface="Microsoft YaHei Light" panose="020B0502040204020203" charset="-122"/>
                <a:sym typeface="+mn-ea"/>
              </a:rPr>
              <a:t>III. Etherchannel</a:t>
            </a:r>
            <a:endParaRPr lang="en-US" b="1"/>
          </a:p>
        </p:txBody>
      </p:sp>
      <p:sp>
        <p:nvSpPr>
          <p:cNvPr id="3" name="Content Placeholder 2"/>
          <p:cNvSpPr>
            <a:spLocks noGrp="1"/>
          </p:cNvSpPr>
          <p:nvPr>
            <p:ph sz="half" idx="1"/>
          </p:nvPr>
        </p:nvSpPr>
        <p:spPr/>
        <p:txBody>
          <a:bodyPr>
            <a:normAutofit/>
          </a:bodyPr>
          <a:p>
            <a:pPr marL="0" indent="0">
              <a:buNone/>
            </a:pPr>
            <a:r>
              <a:rPr lang="en-US" sz="2400">
                <a:latin typeface="Microsoft YaHei Light" panose="020B0502040204020203" charset="-122"/>
                <a:ea typeface="Microsoft YaHei Light" panose="020B0502040204020203" charset="-122"/>
              </a:rPr>
              <a:t>EtherChannel is a port link aggregation technology or port-channel architecture used primarily on Cisco switches.</a:t>
            </a:r>
            <a:endParaRPr lang="en-US" sz="2400">
              <a:latin typeface="Microsoft YaHei Light" panose="020B0502040204020203" charset="-122"/>
              <a:ea typeface="Microsoft YaHei Light" panose="020B0502040204020203" charset="-122"/>
            </a:endParaRPr>
          </a:p>
          <a:p>
            <a:pPr marL="0" indent="0">
              <a:buNone/>
            </a:pPr>
            <a:r>
              <a:rPr lang="en-US" sz="2400">
                <a:latin typeface="Microsoft YaHei Light" panose="020B0502040204020203" charset="-122"/>
                <a:ea typeface="Microsoft YaHei Light" panose="020B0502040204020203" charset="-122"/>
              </a:rPr>
              <a:t> It allows grouping of several physical Ethernet links to create one logical Ethernet link for the purpose of providing fault-tolerance and high-speed links between switches, routers and servers. </a:t>
            </a:r>
            <a:endParaRPr lang="en-US" sz="2400">
              <a:latin typeface="Microsoft YaHei Light" panose="020B0502040204020203" charset="-122"/>
              <a:ea typeface="Microsoft YaHei Light" panose="020B0502040204020203" charset="-122"/>
            </a:endParaRPr>
          </a:p>
        </p:txBody>
      </p:sp>
      <p:pic>
        <p:nvPicPr>
          <p:cNvPr id="11" name="Content Placeholder 10" descr="IMG_256"/>
          <p:cNvPicPr>
            <a:picLocks noChangeAspect="1"/>
          </p:cNvPicPr>
          <p:nvPr>
            <p:ph sz="half" idx="2"/>
          </p:nvPr>
        </p:nvPicPr>
        <p:blipFill>
          <a:blip r:embed="rId1"/>
          <a:srcRect r="-174" b="-275"/>
          <a:stretch>
            <a:fillRect/>
          </a:stretch>
        </p:blipFill>
        <p:spPr>
          <a:xfrm>
            <a:off x="6438900" y="2352675"/>
            <a:ext cx="4667250" cy="2152650"/>
          </a:xfrm>
          <a:prstGeom prst="rect">
            <a:avLst/>
          </a:prstGeom>
          <a:noFill/>
          <a:ln w="9525">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atin typeface="Microsoft YaHei Light" panose="020B0502040204020203" charset="-122"/>
                <a:ea typeface="Microsoft YaHei Light" panose="020B0502040204020203" charset="-122"/>
                <a:sym typeface="+mn-ea"/>
              </a:rPr>
              <a:t>IV. Router on A Stick</a:t>
            </a:r>
            <a:endParaRPr lang="en-US" b="1"/>
          </a:p>
        </p:txBody>
      </p:sp>
      <p:sp>
        <p:nvSpPr>
          <p:cNvPr id="3" name="Content Placeholder 2"/>
          <p:cNvSpPr>
            <a:spLocks noGrp="1"/>
          </p:cNvSpPr>
          <p:nvPr>
            <p:ph sz="half" idx="1"/>
          </p:nvPr>
        </p:nvSpPr>
        <p:spPr/>
        <p:txBody>
          <a:bodyPr>
            <a:normAutofit/>
          </a:bodyPr>
          <a:p>
            <a:pPr marL="0" indent="0">
              <a:buNone/>
            </a:pPr>
            <a:r>
              <a:rPr lang="en-US" sz="2400">
                <a:latin typeface="Microsoft YaHei Light" panose="020B0502040204020203" charset="-122"/>
                <a:ea typeface="Microsoft YaHei Light" panose="020B0502040204020203" charset="-122"/>
              </a:rPr>
              <a:t>Router-on-a-stick (ROAS) is a feature that allows us to route packets to subnets associated with VLANs connected to a router 802.1Q trunk. It uses a router VLAN trunking configuration to give the router a logical interface connected to each VLAN. </a:t>
            </a:r>
            <a:endParaRPr lang="en-US" sz="2400">
              <a:latin typeface="Microsoft YaHei Light" panose="020B0502040204020203" charset="-122"/>
              <a:ea typeface="Microsoft YaHei Light" panose="020B0502040204020203" charset="-122"/>
            </a:endParaRPr>
          </a:p>
          <a:p>
            <a:pPr marL="0" indent="0">
              <a:buNone/>
            </a:pPr>
            <a:r>
              <a:rPr lang="en-US" sz="2400">
                <a:latin typeface="Microsoft YaHei Light" panose="020B0502040204020203" charset="-122"/>
                <a:ea typeface="Microsoft YaHei Light" panose="020B0502040204020203" charset="-122"/>
              </a:rPr>
              <a:t>ROAS is usually used in small to medium sized organizations that wants to implement inter-VLAN routing.</a:t>
            </a:r>
            <a:endParaRPr lang="en-US" sz="2400">
              <a:latin typeface="Microsoft YaHei Light" panose="020B0502040204020203" charset="-122"/>
              <a:ea typeface="Microsoft YaHei Light" panose="020B0502040204020203" charset="-122"/>
            </a:endParaRPr>
          </a:p>
        </p:txBody>
      </p:sp>
      <p:pic>
        <p:nvPicPr>
          <p:cNvPr id="16" name="Picture 14"/>
          <p:cNvPicPr>
            <a:picLocks noChangeAspect="1"/>
          </p:cNvPicPr>
          <p:nvPr>
            <p:ph sz="half" idx="2"/>
          </p:nvPr>
        </p:nvPicPr>
        <p:blipFill>
          <a:blip r:embed="rId1"/>
          <a:stretch>
            <a:fillRect/>
          </a:stretch>
        </p:blipFill>
        <p:spPr>
          <a:xfrm>
            <a:off x="6343015" y="2033905"/>
            <a:ext cx="5201920" cy="334073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atin typeface="Microsoft YaHei Light" panose="020B0502040204020203" charset="-122"/>
                <a:ea typeface="Microsoft YaHei Light" panose="020B0502040204020203" charset="-122"/>
                <a:sym typeface="+mn-ea"/>
              </a:rPr>
              <a:t>V. Switch Virtual Interfaces</a:t>
            </a:r>
            <a:endParaRPr lang="en-US" b="1"/>
          </a:p>
        </p:txBody>
      </p:sp>
      <p:sp>
        <p:nvSpPr>
          <p:cNvPr id="3" name="Content Placeholder 2"/>
          <p:cNvSpPr>
            <a:spLocks noGrp="1"/>
          </p:cNvSpPr>
          <p:nvPr>
            <p:ph sz="half" idx="1"/>
          </p:nvPr>
        </p:nvSpPr>
        <p:spPr/>
        <p:txBody>
          <a:bodyPr>
            <a:normAutofit/>
          </a:bodyPr>
          <a:p>
            <a:pPr marL="0" indent="0">
              <a:buNone/>
            </a:pPr>
            <a:r>
              <a:rPr lang="en-US" sz="2400">
                <a:latin typeface="Microsoft YaHei Light" panose="020B0502040204020203" charset="-122"/>
                <a:ea typeface="Microsoft YaHei Light" panose="020B0502040204020203" charset="-122"/>
              </a:rPr>
              <a:t>A Switch Virtual Interfaces (SVI) represents a logical Layer 3 interface on a switch.</a:t>
            </a:r>
            <a:endParaRPr lang="en-US" sz="2400">
              <a:latin typeface="Microsoft YaHei Light" panose="020B0502040204020203" charset="-122"/>
              <a:ea typeface="Microsoft YaHei Light" panose="020B0502040204020203" charset="-122"/>
            </a:endParaRPr>
          </a:p>
          <a:p>
            <a:pPr marL="0" indent="0">
              <a:buNone/>
            </a:pPr>
            <a:r>
              <a:rPr lang="en-US" sz="2400">
                <a:latin typeface="Microsoft YaHei Light" panose="020B0502040204020203" charset="-122"/>
                <a:ea typeface="Microsoft YaHei Light" panose="020B0502040204020203" charset="-122"/>
              </a:rPr>
              <a:t>VLANs divide broadcast domains in a LAN environment. Whenever hosts in one VLAN need to communicate with hosts in another VLAN, the traffic must be routed between them. This is known as inter-VLAN routing. On Layer 3 switches it is accomplished by the creation of Layer 3 interfaces (SVIs).</a:t>
            </a:r>
            <a:endParaRPr lang="en-US" sz="2400">
              <a:latin typeface="Microsoft YaHei Light" panose="020B0502040204020203" charset="-122"/>
              <a:ea typeface="Microsoft YaHei Light" panose="020B0502040204020203" charset="-122"/>
            </a:endParaRPr>
          </a:p>
        </p:txBody>
      </p:sp>
      <p:pic>
        <p:nvPicPr>
          <p:cNvPr id="17" name="Picture 15"/>
          <p:cNvPicPr>
            <a:picLocks noChangeAspect="1"/>
          </p:cNvPicPr>
          <p:nvPr>
            <p:ph sz="half" idx="2"/>
          </p:nvPr>
        </p:nvPicPr>
        <p:blipFill>
          <a:blip r:embed="rId1"/>
          <a:stretch>
            <a:fillRect/>
          </a:stretch>
        </p:blipFill>
        <p:spPr>
          <a:xfrm>
            <a:off x="6420485" y="2507615"/>
            <a:ext cx="5136515" cy="242379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4792980" cy="1325880"/>
          </a:xfrm>
        </p:spPr>
        <p:txBody>
          <a:bodyPr/>
          <a:p>
            <a:r>
              <a:rPr lang="en-US">
                <a:latin typeface="Microsoft YaHei Light" panose="020B0502040204020203" charset="-122"/>
                <a:ea typeface="Microsoft YaHei Light" panose="020B0502040204020203" charset="-122"/>
                <a:sym typeface="+mn-ea"/>
              </a:rPr>
              <a:t>VI. Telnet</a:t>
            </a:r>
            <a:endParaRPr lang="en-US" b="1"/>
          </a:p>
        </p:txBody>
      </p:sp>
      <p:sp>
        <p:nvSpPr>
          <p:cNvPr id="3" name="Content Placeholder 2"/>
          <p:cNvSpPr>
            <a:spLocks noGrp="1"/>
          </p:cNvSpPr>
          <p:nvPr>
            <p:ph sz="half" idx="1"/>
          </p:nvPr>
        </p:nvSpPr>
        <p:spPr>
          <a:xfrm>
            <a:off x="838200" y="1835785"/>
            <a:ext cx="5181600" cy="4351338"/>
          </a:xfrm>
        </p:spPr>
        <p:txBody>
          <a:bodyPr>
            <a:normAutofit/>
          </a:bodyPr>
          <a:p>
            <a:pPr marL="0" indent="0" algn="l">
              <a:buNone/>
            </a:pPr>
            <a:r>
              <a:rPr lang="en-US" sz="2400">
                <a:latin typeface="Microsoft YaHei Light" panose="020B0502040204020203" charset="-122"/>
                <a:ea typeface="Microsoft YaHei Light" panose="020B0502040204020203" charset="-122"/>
              </a:rPr>
              <a:t>Telnet is an application protocol used on the Internet or </a:t>
            </a:r>
            <a:endParaRPr lang="en-US" sz="2400">
              <a:latin typeface="Microsoft YaHei Light" panose="020B0502040204020203" charset="-122"/>
              <a:ea typeface="Microsoft YaHei Light" panose="020B0502040204020203" charset="-122"/>
            </a:endParaRPr>
          </a:p>
          <a:p>
            <a:pPr marL="0" indent="0" algn="l">
              <a:buNone/>
            </a:pPr>
            <a:r>
              <a:rPr lang="en-US" sz="2400">
                <a:latin typeface="Microsoft YaHei Light" panose="020B0502040204020203" charset="-122"/>
                <a:ea typeface="Microsoft YaHei Light" panose="020B0502040204020203" charset="-122"/>
              </a:rPr>
              <a:t>local area network to provide a bidirectional interactive text-oriented communication facility using a virtual terminal connection. User data is interspersed in band with Telnet control information in an 8-bit byte oriented data connection over the Transmission Control Protocol (TCP).</a:t>
            </a:r>
            <a:endParaRPr lang="en-US" sz="2400">
              <a:latin typeface="Microsoft YaHei Light" panose="020B0502040204020203" charset="-122"/>
              <a:ea typeface="Microsoft YaHei Light" panose="020B0502040204020203" charset="-122"/>
            </a:endParaRPr>
          </a:p>
        </p:txBody>
      </p:sp>
      <p:sp>
        <p:nvSpPr>
          <p:cNvPr id="6" name="Title 1"/>
          <p:cNvSpPr>
            <a:spLocks noGrp="1"/>
          </p:cNvSpPr>
          <p:nvPr/>
        </p:nvSpPr>
        <p:spPr>
          <a:xfrm>
            <a:off x="6607810" y="365125"/>
            <a:ext cx="4792980" cy="132588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atin typeface="Microsoft YaHei Light" panose="020B0502040204020203" charset="-122"/>
                <a:ea typeface="Microsoft YaHei Light" panose="020B0502040204020203" charset="-122"/>
                <a:sym typeface="+mn-ea"/>
              </a:rPr>
              <a:t>VI</a:t>
            </a:r>
            <a:r>
              <a:rPr lang="en-IN" altLang="en-US">
                <a:latin typeface="Microsoft YaHei Light" panose="020B0502040204020203" charset="-122"/>
                <a:ea typeface="Microsoft YaHei Light" panose="020B0502040204020203" charset="-122"/>
                <a:sym typeface="+mn-ea"/>
              </a:rPr>
              <a:t>I</a:t>
            </a:r>
            <a:r>
              <a:rPr lang="en-US">
                <a:latin typeface="Microsoft YaHei Light" panose="020B0502040204020203" charset="-122"/>
                <a:ea typeface="Microsoft YaHei Light" panose="020B0502040204020203" charset="-122"/>
                <a:sym typeface="+mn-ea"/>
              </a:rPr>
              <a:t>. </a:t>
            </a:r>
            <a:r>
              <a:rPr lang="en-IN" altLang="en-US">
                <a:latin typeface="Microsoft YaHei Light" panose="020B0502040204020203" charset="-122"/>
                <a:ea typeface="Microsoft YaHei Light" panose="020B0502040204020203" charset="-122"/>
                <a:sym typeface="+mn-ea"/>
              </a:rPr>
              <a:t>SSH</a:t>
            </a:r>
            <a:endParaRPr lang="en-IN" altLang="en-US" b="1">
              <a:latin typeface="Microsoft YaHei Light" panose="020B0502040204020203" charset="-122"/>
              <a:ea typeface="Microsoft YaHei Light" panose="020B0502040204020203" charset="-122"/>
              <a:sym typeface="+mn-ea"/>
            </a:endParaRPr>
          </a:p>
        </p:txBody>
      </p:sp>
      <p:sp>
        <p:nvSpPr>
          <p:cNvPr id="7" name="Content Placeholder 2"/>
          <p:cNvSpPr>
            <a:spLocks noGrp="1"/>
          </p:cNvSpPr>
          <p:nvPr/>
        </p:nvSpPr>
        <p:spPr>
          <a:xfrm>
            <a:off x="6607810" y="1835785"/>
            <a:ext cx="5181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a:buNone/>
            </a:pPr>
            <a:r>
              <a:rPr lang="en-US" sz="2400">
                <a:latin typeface="Microsoft YaHei Light" panose="020B0502040204020203" charset="-122"/>
                <a:ea typeface="Microsoft YaHei Light" panose="020B0502040204020203" charset="-122"/>
              </a:rPr>
              <a:t>Secure Shell (SSH) is a cryptographic network protocol for operating network services securely over an unsecured network. </a:t>
            </a:r>
            <a:endParaRPr lang="en-US" sz="2400">
              <a:latin typeface="Microsoft YaHei Light" panose="020B0502040204020203" charset="-122"/>
              <a:ea typeface="Microsoft YaHei Light" panose="020B0502040204020203" charset="-122"/>
            </a:endParaRPr>
          </a:p>
          <a:p>
            <a:pPr marL="0" indent="0" algn="l">
              <a:buNone/>
            </a:pPr>
            <a:r>
              <a:rPr lang="en-US" sz="2400">
                <a:latin typeface="Microsoft YaHei Light" panose="020B0502040204020203" charset="-122"/>
                <a:ea typeface="Microsoft YaHei Light" panose="020B0502040204020203" charset="-122"/>
              </a:rPr>
              <a:t>Typical applications include remote command-line, login, and remote command execution, but any network service can be secured with SSH.</a:t>
            </a:r>
            <a:endParaRPr lang="en-US" sz="2400">
              <a:latin typeface="Microsoft YaHei Light" panose="020B0502040204020203" charset="-122"/>
              <a:ea typeface="Microsoft YaHei Light" panose="020B0502040204020203"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atin typeface="Microsoft YaHei Light" panose="020B0502040204020203" charset="-122"/>
                <a:ea typeface="Microsoft YaHei Light" panose="020B0502040204020203" charset="-122"/>
                <a:sym typeface="+mn-ea"/>
              </a:rPr>
              <a:t>VIII.OSPF</a:t>
            </a:r>
            <a:endParaRPr lang="en-US" b="1"/>
          </a:p>
        </p:txBody>
      </p:sp>
      <p:sp>
        <p:nvSpPr>
          <p:cNvPr id="3" name="Content Placeholder 2"/>
          <p:cNvSpPr>
            <a:spLocks noGrp="1"/>
          </p:cNvSpPr>
          <p:nvPr>
            <p:ph sz="half" idx="1"/>
          </p:nvPr>
        </p:nvSpPr>
        <p:spPr>
          <a:xfrm>
            <a:off x="838200" y="1825625"/>
            <a:ext cx="10515600" cy="3736975"/>
          </a:xfrm>
        </p:spPr>
        <p:txBody>
          <a:bodyPr>
            <a:normAutofit/>
          </a:bodyPr>
          <a:p>
            <a:pPr marL="0" indent="0">
              <a:lnSpc>
                <a:spcPct val="100000"/>
              </a:lnSpc>
              <a:buNone/>
            </a:pPr>
            <a:r>
              <a:rPr lang="en-US" sz="2400">
                <a:latin typeface="Microsoft YaHei Light" panose="020B0502040204020203" charset="-122"/>
                <a:ea typeface="Microsoft YaHei Light" panose="020B0502040204020203" charset="-122"/>
              </a:rPr>
              <a:t>Open Shortest Path First (OSPF) is a link-state routing protocol which is used to find the best path between the source and the destination router using its own Shortest Path First). OSPF is developed by Internet Engineering Task Force (IETF) as one of the Interior Gateway Protocol (IGP), i.e, the protocol which aims at moving the packet within a large autonomous system or routing domain. It is a network layer protocol which works on the protocol number 89 and uses AD value 110. OSPF uses multicast address 224.0.0.5 for normal communication and 224.0.0.6 for update to designated router(DR)/Backup Designated Router (BDR).</a:t>
            </a:r>
            <a:endParaRPr lang="en-US" sz="2400">
              <a:latin typeface="Microsoft YaHei Light" panose="020B0502040204020203" charset="-122"/>
              <a:ea typeface="Microsoft YaHei Light" panose="020B0502040204020203" charset="-122"/>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4074</Words>
  <Application>WPS Presentation</Application>
  <PresentationFormat>Widescreen</PresentationFormat>
  <Paragraphs>68</Paragraphs>
  <Slides>12</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12</vt:i4>
      </vt:variant>
    </vt:vector>
  </HeadingPairs>
  <TitlesOfParts>
    <vt:vector size="26" baseType="lpstr">
      <vt:lpstr>Arial</vt:lpstr>
      <vt:lpstr>SimSun</vt:lpstr>
      <vt:lpstr>Wingdings</vt:lpstr>
      <vt:lpstr>Algerian</vt:lpstr>
      <vt:lpstr>Segoe UI Black</vt:lpstr>
      <vt:lpstr>Microsoft YaHei Light</vt:lpstr>
      <vt:lpstr>Microsoft YaHei</vt:lpstr>
      <vt:lpstr>Arial Unicode MS</vt:lpstr>
      <vt:lpstr>Calibri Light</vt:lpstr>
      <vt:lpstr>Calibri</vt:lpstr>
      <vt:lpstr>Malgun Gothic</vt:lpstr>
      <vt:lpstr>FZShuTi</vt:lpstr>
      <vt:lpstr>Aparajita</vt:lpstr>
      <vt:lpstr>Office Theme</vt:lpstr>
      <vt:lpstr>FINAL PROJECT 8th Semester</vt:lpstr>
      <vt:lpstr>Concepts Used In this Project</vt:lpstr>
      <vt:lpstr>I. Campus Area Network</vt:lpstr>
      <vt:lpstr>II. VLAN</vt:lpstr>
      <vt:lpstr>III. Etherchannel</vt:lpstr>
      <vt:lpstr>IV. Router on A Stick</vt:lpstr>
      <vt:lpstr>V. Switch Virtual Interfaces</vt:lpstr>
      <vt:lpstr>VI. Telnet</vt:lpstr>
      <vt:lpstr>VIII.OSPF</vt:lpstr>
      <vt:lpstr>IX. DHCP &amp; DNS</vt:lpstr>
      <vt:lpstr>SCREENSHOT OF THE PROJECT</vt:lpstr>
      <vt:lpstr>THANK YOU! SIDDHANT GAHTORI 16BCS1508 NTPP-1</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PROJECT 8th Semester</dc:title>
  <dc:creator/>
  <cp:lastModifiedBy>Siddhant</cp:lastModifiedBy>
  <cp:revision>3</cp:revision>
  <dcterms:created xsi:type="dcterms:W3CDTF">2020-05-24T15:40:00Z</dcterms:created>
  <dcterms:modified xsi:type="dcterms:W3CDTF">2020-05-29T12:10:03Z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1033-11.2.0.9363</vt:lpwstr>
  </property>
</Properties>
</file>