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  <p:sldMasterId id="2147483669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9AD7AE-529A-4C72-AA2B-8EE5FA62C866}">
  <a:tblStyle styleId="{A99AD7AE-529A-4C72-AA2B-8EE5FA62C8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9d7371cfc_3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79d7371cfc_3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9d7371cfc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79d7371cfc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9d7371cfc_3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79d7371cfc_3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9d7371cfc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79d7371cfc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9d7371cfc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79d7371cfc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9d7371cfc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79d7371cfc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9d7371cfc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9d7371cfc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9d7371cfc_3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79d7371cfc_3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9d7371cfc_3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79d7371cfc_3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(no image)">
  <p:cSld name="Title Slide (no image)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457200" y="2957124"/>
            <a:ext cx="6400800" cy="45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57200" y="157251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E74"/>
              </a:buClr>
              <a:buSzPts val="4000"/>
              <a:buFont typeface="Arial"/>
              <a:buNone/>
              <a:defRPr sz="4000" b="0">
                <a:solidFill>
                  <a:srgbClr val="003E7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457200" y="3955186"/>
            <a:ext cx="6400800" cy="254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2548"/>
                </a:solidFill>
              </a:defRPr>
            </a:lvl1pPr>
            <a:lvl2pPr marL="914400" lvl="1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ctr">
              <a:spcBef>
                <a:spcPts val="240"/>
              </a:spcBef>
              <a:spcAft>
                <a:spcPts val="0"/>
              </a:spcAft>
              <a:buSzPts val="1200"/>
              <a:buNone/>
              <a:defRPr/>
            </a:lvl3pPr>
            <a:lvl4pPr marL="1828800" lvl="3" indent="-228600" algn="ctr">
              <a:spcBef>
                <a:spcPts val="240"/>
              </a:spcBef>
              <a:spcAft>
                <a:spcPts val="0"/>
              </a:spcAft>
              <a:buSzPts val="1200"/>
              <a:buNone/>
              <a:defRPr/>
            </a:lvl4pPr>
            <a:lvl5pPr marL="2286000" lvl="4" indent="-228600" algn="ctr">
              <a:spcBef>
                <a:spcPts val="24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3"/>
          </p:nvPr>
        </p:nvSpPr>
        <p:spPr>
          <a:xfrm>
            <a:off x="6553925" y="497144"/>
            <a:ext cx="2132875" cy="234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r">
              <a:spcBef>
                <a:spcPts val="200"/>
              </a:spcBef>
              <a:spcAft>
                <a:spcPts val="0"/>
              </a:spcAft>
              <a:buSzPts val="1000"/>
              <a:buNone/>
              <a:defRPr sz="1000" b="1">
                <a:solidFill>
                  <a:srgbClr val="003E74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4"/>
          </p:nvPr>
        </p:nvSpPr>
        <p:spPr>
          <a:xfrm>
            <a:off x="7239941" y="738262"/>
            <a:ext cx="1446859" cy="19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r">
              <a:spcBef>
                <a:spcPts val="20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3E74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(two columns with image)">
  <p:cSld name="Content (two columns with image)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457200" y="1759936"/>
            <a:ext cx="3950877" cy="261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2548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2548"/>
              </a:buClr>
              <a:buSzPts val="1800"/>
              <a:buChar char="–"/>
              <a:defRPr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rgbClr val="002548"/>
              </a:buClr>
              <a:buSzPts val="1200"/>
              <a:buChar char="•"/>
              <a:defRPr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rgbClr val="002548"/>
              </a:buClr>
              <a:buSzPts val="1200"/>
              <a:buChar char="–"/>
              <a:defRPr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rgbClr val="002548"/>
              </a:buClr>
              <a:buSzPts val="12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E74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4735514" y="1759937"/>
            <a:ext cx="3951287" cy="1976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rgbClr val="002548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rgbClr val="002548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240"/>
              </a:spcBef>
              <a:spcAft>
                <a:spcPts val="0"/>
              </a:spcAft>
              <a:buClr>
                <a:srgbClr val="002548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40"/>
              </a:spcBef>
              <a:spcAft>
                <a:spcPts val="0"/>
              </a:spcAft>
              <a:buClr>
                <a:srgbClr val="002548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rgbClr val="002548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3"/>
          </p:nvPr>
        </p:nvSpPr>
        <p:spPr>
          <a:xfrm>
            <a:off x="4735514" y="3942710"/>
            <a:ext cx="3951287" cy="42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254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4"/>
          </p:nvPr>
        </p:nvSpPr>
        <p:spPr>
          <a:xfrm>
            <a:off x="6553925" y="497144"/>
            <a:ext cx="2132875" cy="234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r">
              <a:spcBef>
                <a:spcPts val="200"/>
              </a:spcBef>
              <a:spcAft>
                <a:spcPts val="0"/>
              </a:spcAft>
              <a:buSzPts val="1000"/>
              <a:buNone/>
              <a:defRPr sz="1000" b="1">
                <a:solidFill>
                  <a:srgbClr val="003E74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5"/>
          </p:nvPr>
        </p:nvSpPr>
        <p:spPr>
          <a:xfrm>
            <a:off x="7239941" y="738262"/>
            <a:ext cx="1446859" cy="19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r">
              <a:spcBef>
                <a:spcPts val="20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3E74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(one column)">
  <p:cSld name="Content (one column)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E74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57200" y="1759936"/>
            <a:ext cx="8229600" cy="261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2548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2548"/>
              </a:buClr>
              <a:buSzPts val="1800"/>
              <a:buChar char="–"/>
              <a:defRPr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rgbClr val="002548"/>
              </a:buClr>
              <a:buSzPts val="1200"/>
              <a:buChar char="•"/>
              <a:defRPr sz="120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rgbClr val="002548"/>
              </a:buClr>
              <a:buSzPts val="1200"/>
              <a:buChar char="–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rgbClr val="002548"/>
              </a:buClr>
              <a:buSzPts val="1200"/>
              <a:buChar char="»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6553925" y="497144"/>
            <a:ext cx="2132875" cy="234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r">
              <a:spcBef>
                <a:spcPts val="200"/>
              </a:spcBef>
              <a:spcAft>
                <a:spcPts val="0"/>
              </a:spcAft>
              <a:buSzPts val="1000"/>
              <a:buNone/>
              <a:defRPr sz="1000" b="1">
                <a:solidFill>
                  <a:srgbClr val="003E74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3"/>
          </p:nvPr>
        </p:nvSpPr>
        <p:spPr>
          <a:xfrm>
            <a:off x="7239941" y="738262"/>
            <a:ext cx="1446859" cy="19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r">
              <a:spcBef>
                <a:spcPts val="20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3E74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(with image)">
  <p:cSld name="Title Slide (with image)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subTitle" idx="1"/>
          </p:nvPr>
        </p:nvSpPr>
        <p:spPr>
          <a:xfrm>
            <a:off x="457200" y="3082581"/>
            <a:ext cx="3711608" cy="718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457200" y="1159487"/>
            <a:ext cx="3711608" cy="161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E74"/>
              </a:buClr>
              <a:buSzPts val="4000"/>
              <a:buFont typeface="Arial"/>
              <a:buNone/>
              <a:defRPr sz="4000" b="0">
                <a:solidFill>
                  <a:srgbClr val="003E7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457200" y="4118513"/>
            <a:ext cx="3601176" cy="254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2548"/>
                </a:solidFill>
              </a:defRPr>
            </a:lvl1pPr>
            <a:lvl2pPr marL="914400" lvl="1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ctr">
              <a:spcBef>
                <a:spcPts val="240"/>
              </a:spcBef>
              <a:spcAft>
                <a:spcPts val="0"/>
              </a:spcAft>
              <a:buSzPts val="1200"/>
              <a:buNone/>
              <a:defRPr/>
            </a:lvl3pPr>
            <a:lvl4pPr marL="1828800" lvl="3" indent="-228600" algn="ctr">
              <a:spcBef>
                <a:spcPts val="240"/>
              </a:spcBef>
              <a:spcAft>
                <a:spcPts val="0"/>
              </a:spcAft>
              <a:buSzPts val="1200"/>
              <a:buNone/>
              <a:defRPr/>
            </a:lvl4pPr>
            <a:lvl5pPr marL="2286000" lvl="4" indent="-228600" algn="ctr">
              <a:spcBef>
                <a:spcPts val="24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>
            <a:spLocks noGrp="1"/>
          </p:cNvSpPr>
          <p:nvPr>
            <p:ph type="pic" idx="3"/>
          </p:nvPr>
        </p:nvSpPr>
        <p:spPr>
          <a:xfrm>
            <a:off x="4756151" y="1159669"/>
            <a:ext cx="3930650" cy="321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rgbClr val="002548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rgbClr val="002548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240"/>
              </a:spcBef>
              <a:spcAft>
                <a:spcPts val="0"/>
              </a:spcAft>
              <a:buClr>
                <a:srgbClr val="002548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40"/>
              </a:spcBef>
              <a:spcAft>
                <a:spcPts val="0"/>
              </a:spcAft>
              <a:buClr>
                <a:srgbClr val="002548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rgbClr val="002548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4"/>
          </p:nvPr>
        </p:nvSpPr>
        <p:spPr>
          <a:xfrm>
            <a:off x="6553925" y="497144"/>
            <a:ext cx="2132875" cy="234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r">
              <a:spcBef>
                <a:spcPts val="200"/>
              </a:spcBef>
              <a:spcAft>
                <a:spcPts val="0"/>
              </a:spcAft>
              <a:buSzPts val="1000"/>
              <a:buNone/>
              <a:defRPr sz="1000" b="1">
                <a:solidFill>
                  <a:srgbClr val="003E74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5"/>
          </p:nvPr>
        </p:nvSpPr>
        <p:spPr>
          <a:xfrm>
            <a:off x="7239941" y="738262"/>
            <a:ext cx="1446859" cy="19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r">
              <a:spcBef>
                <a:spcPts val="20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3E74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(two columns)">
  <p:cSld name="Content (two columns)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457200" y="1759936"/>
            <a:ext cx="3950877" cy="261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2548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2548"/>
              </a:buClr>
              <a:buSzPts val="1800"/>
              <a:buChar char="–"/>
              <a:defRPr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rgbClr val="002548"/>
              </a:buClr>
              <a:buSzPts val="1200"/>
              <a:buChar char="•"/>
              <a:defRPr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rgbClr val="002548"/>
              </a:buClr>
              <a:buSzPts val="1200"/>
              <a:buChar char="–"/>
              <a:defRPr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rgbClr val="002548"/>
              </a:buClr>
              <a:buSzPts val="12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E74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735923" y="1759936"/>
            <a:ext cx="3950878" cy="261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2548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2548"/>
              </a:buClr>
              <a:buSzPts val="1800"/>
              <a:buChar char="–"/>
              <a:defRPr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rgbClr val="002548"/>
              </a:buClr>
              <a:buSzPts val="1200"/>
              <a:buChar char="•"/>
              <a:defRPr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rgbClr val="002548"/>
              </a:buClr>
              <a:buSzPts val="1200"/>
              <a:buChar char="–"/>
              <a:defRPr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rgbClr val="002548"/>
              </a:buClr>
              <a:buSzPts val="12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3"/>
          </p:nvPr>
        </p:nvSpPr>
        <p:spPr>
          <a:xfrm>
            <a:off x="6553925" y="497144"/>
            <a:ext cx="2132875" cy="234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r">
              <a:spcBef>
                <a:spcPts val="200"/>
              </a:spcBef>
              <a:spcAft>
                <a:spcPts val="0"/>
              </a:spcAft>
              <a:buSzPts val="1000"/>
              <a:buNone/>
              <a:defRPr sz="1000" b="1">
                <a:solidFill>
                  <a:srgbClr val="003E74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4"/>
          </p:nvPr>
        </p:nvSpPr>
        <p:spPr>
          <a:xfrm>
            <a:off x="7239941" y="738262"/>
            <a:ext cx="1446859" cy="19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r">
              <a:spcBef>
                <a:spcPts val="20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3E74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(with quote)">
  <p:cSld name="Content (with quote)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body" idx="1"/>
          </p:nvPr>
        </p:nvSpPr>
        <p:spPr>
          <a:xfrm>
            <a:off x="457200" y="1759936"/>
            <a:ext cx="3950877" cy="261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2548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2548"/>
              </a:buClr>
              <a:buSzPts val="1800"/>
              <a:buChar char="–"/>
              <a:defRPr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rgbClr val="002548"/>
              </a:buClr>
              <a:buSzPts val="1200"/>
              <a:buChar char="•"/>
              <a:defRPr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rgbClr val="002548"/>
              </a:buClr>
              <a:buSzPts val="1200"/>
              <a:buChar char="–"/>
              <a:defRPr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rgbClr val="002548"/>
              </a:buClr>
              <a:buSzPts val="12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E74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4735923" y="1759936"/>
            <a:ext cx="3950878" cy="1948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0085CA"/>
              </a:buClr>
              <a:buSzPts val="2800"/>
              <a:buNone/>
              <a:defRPr sz="2800" b="0" i="1">
                <a:solidFill>
                  <a:srgbClr val="003E74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85CA"/>
              </a:buClr>
              <a:buSzPts val="1800"/>
              <a:buChar char="–"/>
              <a:defRPr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rgbClr val="0085CA"/>
              </a:buClr>
              <a:buSzPts val="1200"/>
              <a:buChar char="•"/>
              <a:defRPr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rgbClr val="0085CA"/>
              </a:buClr>
              <a:buSzPts val="1200"/>
              <a:buChar char="–"/>
              <a:defRPr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rgbClr val="0085CA"/>
              </a:buClr>
              <a:buSzPts val="12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735514" y="3890251"/>
            <a:ext cx="3951287" cy="48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5CA"/>
              </a:buClr>
              <a:buSzPts val="1200"/>
              <a:buFont typeface="Arial"/>
              <a:buNone/>
              <a:defRPr sz="1200">
                <a:solidFill>
                  <a:srgbClr val="00254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6553925" y="497144"/>
            <a:ext cx="2132875" cy="234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r">
              <a:spcBef>
                <a:spcPts val="200"/>
              </a:spcBef>
              <a:spcAft>
                <a:spcPts val="0"/>
              </a:spcAft>
              <a:buSzPts val="1000"/>
              <a:buNone/>
              <a:defRPr sz="1000" b="1">
                <a:solidFill>
                  <a:srgbClr val="003E74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5"/>
          </p:nvPr>
        </p:nvSpPr>
        <p:spPr>
          <a:xfrm>
            <a:off x="7239941" y="738262"/>
            <a:ext cx="1446859" cy="19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r">
              <a:spcBef>
                <a:spcPts val="20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3E74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image/media and caption">
  <p:cSld name="Single image/media and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>
            <a:spLocks noGrp="1"/>
          </p:cNvSpPr>
          <p:nvPr>
            <p:ph type="pic" idx="2"/>
          </p:nvPr>
        </p:nvSpPr>
        <p:spPr>
          <a:xfrm>
            <a:off x="457200" y="1115931"/>
            <a:ext cx="8229601" cy="2639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rgbClr val="002548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rgbClr val="002548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240"/>
              </a:spcBef>
              <a:spcAft>
                <a:spcPts val="0"/>
              </a:spcAft>
              <a:buClr>
                <a:srgbClr val="002548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40"/>
              </a:spcBef>
              <a:spcAft>
                <a:spcPts val="0"/>
              </a:spcAft>
              <a:buClr>
                <a:srgbClr val="002548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rgbClr val="002548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6553925" y="497144"/>
            <a:ext cx="2132875" cy="234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r">
              <a:spcBef>
                <a:spcPts val="200"/>
              </a:spcBef>
              <a:spcAft>
                <a:spcPts val="0"/>
              </a:spcAft>
              <a:buSzPts val="1000"/>
              <a:buNone/>
              <a:defRPr sz="1000" b="1">
                <a:solidFill>
                  <a:srgbClr val="003E74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3"/>
          </p:nvPr>
        </p:nvSpPr>
        <p:spPr>
          <a:xfrm>
            <a:off x="7239941" y="738262"/>
            <a:ext cx="1446859" cy="19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r">
              <a:spcBef>
                <a:spcPts val="20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3E74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4"/>
          </p:nvPr>
        </p:nvSpPr>
        <p:spPr>
          <a:xfrm>
            <a:off x="457200" y="3945465"/>
            <a:ext cx="3951287" cy="42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254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ple images/media and caption">
  <p:cSld name="Multiple images/media and ca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>
            <a:spLocks noGrp="1"/>
          </p:cNvSpPr>
          <p:nvPr>
            <p:ph type="pic" idx="2"/>
          </p:nvPr>
        </p:nvSpPr>
        <p:spPr>
          <a:xfrm>
            <a:off x="457200" y="1115931"/>
            <a:ext cx="3951287" cy="2611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rgbClr val="002548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rgbClr val="002548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240"/>
              </a:spcBef>
              <a:spcAft>
                <a:spcPts val="0"/>
              </a:spcAft>
              <a:buClr>
                <a:srgbClr val="002548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40"/>
              </a:spcBef>
              <a:spcAft>
                <a:spcPts val="0"/>
              </a:spcAft>
              <a:buClr>
                <a:srgbClr val="002548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rgbClr val="002548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body" idx="1"/>
          </p:nvPr>
        </p:nvSpPr>
        <p:spPr>
          <a:xfrm>
            <a:off x="457200" y="3945465"/>
            <a:ext cx="3951287" cy="42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254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>
            <a:spLocks noGrp="1"/>
          </p:cNvSpPr>
          <p:nvPr>
            <p:ph type="pic" idx="3"/>
          </p:nvPr>
        </p:nvSpPr>
        <p:spPr>
          <a:xfrm>
            <a:off x="4735514" y="1115932"/>
            <a:ext cx="3951287" cy="14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rgbClr val="002548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rgbClr val="002548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240"/>
              </a:spcBef>
              <a:spcAft>
                <a:spcPts val="0"/>
              </a:spcAft>
              <a:buClr>
                <a:srgbClr val="002548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40"/>
              </a:spcBef>
              <a:spcAft>
                <a:spcPts val="0"/>
              </a:spcAft>
              <a:buClr>
                <a:srgbClr val="002548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rgbClr val="002548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1"/>
          <p:cNvSpPr>
            <a:spLocks noGrp="1"/>
          </p:cNvSpPr>
          <p:nvPr>
            <p:ph type="pic" idx="4"/>
          </p:nvPr>
        </p:nvSpPr>
        <p:spPr>
          <a:xfrm>
            <a:off x="4735514" y="2816214"/>
            <a:ext cx="3951287" cy="155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rgbClr val="002548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rgbClr val="002548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240"/>
              </a:spcBef>
              <a:spcAft>
                <a:spcPts val="0"/>
              </a:spcAft>
              <a:buClr>
                <a:srgbClr val="002548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40"/>
              </a:spcBef>
              <a:spcAft>
                <a:spcPts val="0"/>
              </a:spcAft>
              <a:buClr>
                <a:srgbClr val="002548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rgbClr val="002548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5"/>
          </p:nvPr>
        </p:nvSpPr>
        <p:spPr>
          <a:xfrm>
            <a:off x="6553925" y="497144"/>
            <a:ext cx="2132875" cy="234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r">
              <a:spcBef>
                <a:spcPts val="200"/>
              </a:spcBef>
              <a:spcAft>
                <a:spcPts val="0"/>
              </a:spcAft>
              <a:buSzPts val="1000"/>
              <a:buNone/>
              <a:defRPr sz="1000" b="1">
                <a:solidFill>
                  <a:srgbClr val="003E74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6"/>
          </p:nvPr>
        </p:nvSpPr>
        <p:spPr>
          <a:xfrm>
            <a:off x="7239941" y="738262"/>
            <a:ext cx="1446859" cy="19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r">
              <a:spcBef>
                <a:spcPts val="20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3E74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body" idx="1"/>
          </p:nvPr>
        </p:nvSpPr>
        <p:spPr>
          <a:xfrm>
            <a:off x="6553925" y="497144"/>
            <a:ext cx="2132875" cy="234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r">
              <a:spcBef>
                <a:spcPts val="200"/>
              </a:spcBef>
              <a:spcAft>
                <a:spcPts val="0"/>
              </a:spcAft>
              <a:buSzPts val="1000"/>
              <a:buNone/>
              <a:defRPr sz="1000" b="1">
                <a:solidFill>
                  <a:srgbClr val="003E74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3E74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2"/>
          </p:nvPr>
        </p:nvSpPr>
        <p:spPr>
          <a:xfrm>
            <a:off x="7239941" y="738262"/>
            <a:ext cx="1446859" cy="19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r">
              <a:spcBef>
                <a:spcPts val="20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3E74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descr="College_Powerpoint_Background_16-9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759936"/>
            <a:ext cx="8229600" cy="261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2548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rgbClr val="002548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rgbClr val="002548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rgbClr val="002548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rgbClr val="002548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3E74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3E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subTitle" idx="1"/>
          </p:nvPr>
        </p:nvSpPr>
        <p:spPr>
          <a:xfrm>
            <a:off x="457200" y="2957124"/>
            <a:ext cx="6400800" cy="45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Predicting daily, stock-level returns</a:t>
            </a:r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title"/>
          </p:nvPr>
        </p:nvSpPr>
        <p:spPr>
          <a:xfrm>
            <a:off x="457200" y="157251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3E74"/>
              </a:buClr>
              <a:buSzPts val="4000"/>
              <a:buFont typeface="Arial"/>
              <a:buNone/>
            </a:pPr>
            <a:r>
              <a:rPr lang="en-GB" dirty="0"/>
              <a:t>Big Data in Finance </a:t>
            </a:r>
            <a:endParaRPr dirty="0"/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2"/>
          </p:nvPr>
        </p:nvSpPr>
        <p:spPr>
          <a:xfrm>
            <a:off x="457200" y="3955186"/>
            <a:ext cx="6400800" cy="320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dirty="0"/>
              <a:t>Ahamad Hussein Ismail</a:t>
            </a:r>
            <a:endParaRPr dirty="0"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3"/>
          </p:nvPr>
        </p:nvSpPr>
        <p:spPr>
          <a:xfrm>
            <a:off x="6553925" y="497144"/>
            <a:ext cx="2132875" cy="234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GB"/>
              <a:t>Big Data in Finance</a:t>
            </a: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4"/>
          </p:nvPr>
        </p:nvSpPr>
        <p:spPr>
          <a:xfrm>
            <a:off x="7239941" y="738262"/>
            <a:ext cx="1446859" cy="19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GB"/>
              <a:t>04/03/2021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57200" y="1543475"/>
            <a:ext cx="3951000" cy="29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rgbClr val="002548"/>
              </a:buClr>
              <a:buSzPts val="1400"/>
              <a:buChar char="•"/>
            </a:pPr>
            <a:r>
              <a:rPr lang="en-GB" sz="1400"/>
              <a:t>Created an empty dataframe with columns Dates, Permno, Returns, and Returns/Flows number of lags</a:t>
            </a:r>
            <a:endParaRPr sz="1400"/>
          </a:p>
          <a:p>
            <a:pPr marL="342900" lvl="0" indent="-342900" algn="l" rtl="0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en-GB" sz="1400"/>
              <a:t>Stacked each stock underneath one another based on their Permno and Dates and put it into the empty data dataframe</a:t>
            </a:r>
            <a:endParaRPr sz="1400"/>
          </a:p>
          <a:p>
            <a:pPr marL="342900" lvl="0" indent="-342900" algn="l" rtl="0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en-GB" sz="1400"/>
              <a:t>Concatenated all dataframes with different stocks into one dataframe </a:t>
            </a:r>
            <a:endParaRPr sz="1400"/>
          </a:p>
          <a:p>
            <a:pPr marL="342900" lvl="0" indent="-342900" algn="l" rtl="0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en-GB" sz="1400"/>
              <a:t>Lagged the returns and flows based on each stock individually </a:t>
            </a:r>
            <a:endParaRPr sz="1400"/>
          </a:p>
        </p:txBody>
      </p:sp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457199" y="1115931"/>
            <a:ext cx="4278300" cy="3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3E74"/>
              </a:buClr>
              <a:buSzPts val="2000"/>
              <a:buFont typeface="Arial"/>
              <a:buNone/>
            </a:pPr>
            <a:r>
              <a:rPr lang="en-GB" sz="2000"/>
              <a:t>Data cleaning</a:t>
            </a:r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3"/>
          </p:nvPr>
        </p:nvSpPr>
        <p:spPr>
          <a:xfrm>
            <a:off x="4735513" y="4405238"/>
            <a:ext cx="39513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GB" i="1">
                <a:solidFill>
                  <a:schemeClr val="lt2"/>
                </a:solidFill>
              </a:rPr>
              <a:t>Cleaned data frame used for warm-up exercise</a:t>
            </a:r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4"/>
          </p:nvPr>
        </p:nvSpPr>
        <p:spPr>
          <a:xfrm>
            <a:off x="6553925" y="497144"/>
            <a:ext cx="21330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GB"/>
              <a:t>Big Data in Finance</a:t>
            </a:r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5"/>
          </p:nvPr>
        </p:nvSpPr>
        <p:spPr>
          <a:xfrm>
            <a:off x="7239941" y="738262"/>
            <a:ext cx="14469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GB"/>
              <a:t>04/03/2021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70571"/>
            <a:ext cx="4475475" cy="2861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457200" y="1543475"/>
            <a:ext cx="3951000" cy="29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548"/>
              </a:buClr>
              <a:buSzPts val="1400"/>
              <a:buChar char="•"/>
            </a:pPr>
            <a:r>
              <a:rPr lang="en-GB" sz="1400">
                <a:solidFill>
                  <a:srgbClr val="000000"/>
                </a:solidFill>
              </a:rPr>
              <a:t>Defined a function with inputs stocks, window size, and model</a:t>
            </a:r>
            <a:endParaRPr sz="1400">
              <a:solidFill>
                <a:srgbClr val="000000"/>
              </a:solidFill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548"/>
              </a:buClr>
              <a:buSzPts val="1400"/>
              <a:buChar char="•"/>
            </a:pPr>
            <a:r>
              <a:rPr lang="en-GB" sz="1400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model run with varying rolling window sizes, final rolling window size = 252 selected (trading days in a year)</a:t>
            </a:r>
            <a:endParaRPr sz="1400" b="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rgbClr val="002548"/>
              </a:buClr>
              <a:buSzPts val="1400"/>
              <a:buChar char="•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GB" sz="1400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istorical mean model outperforms the linear regression model for smaller window sizes with the outperformance decreasing the larger the window size gets</a:t>
            </a:r>
            <a:endParaRPr sz="1400" b="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rgbClr val="002548"/>
              </a:buClr>
              <a:buSzPts val="1400"/>
              <a:buChar char="•"/>
            </a:pPr>
            <a:r>
              <a:rPr lang="en-GB" sz="1400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large enough window sizes, the linear regression model begins to outperform the historical mean model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457199" y="1115931"/>
            <a:ext cx="4278314" cy="38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3E74"/>
              </a:buClr>
              <a:buSzPts val="2000"/>
              <a:buFont typeface="Arial"/>
              <a:buNone/>
            </a:pPr>
            <a:r>
              <a:rPr lang="en-GB" sz="2000"/>
              <a:t>Warmup and General Procedure</a:t>
            </a:r>
            <a:endParaRPr/>
          </a:p>
        </p:txBody>
      </p:sp>
      <p:pic>
        <p:nvPicPr>
          <p:cNvPr id="132" name="Google Shape;132;p25" descr="Text&#10;&#10;Description automatically generate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-8097" r="-8097"/>
          <a:stretch/>
        </p:blipFill>
        <p:spPr>
          <a:xfrm>
            <a:off x="4735513" y="1050417"/>
            <a:ext cx="4114800" cy="332295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>
            <a:spLocks noGrp="1"/>
          </p:cNvSpPr>
          <p:nvPr>
            <p:ph type="body" idx="3"/>
          </p:nvPr>
        </p:nvSpPr>
        <p:spPr>
          <a:xfrm>
            <a:off x="4735513" y="4405238"/>
            <a:ext cx="3951287" cy="223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GB" i="1">
                <a:solidFill>
                  <a:schemeClr val="lt2"/>
                </a:solidFill>
              </a:rPr>
              <a:t>General flow diagram for the models used</a:t>
            </a:r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4"/>
          </p:nvPr>
        </p:nvSpPr>
        <p:spPr>
          <a:xfrm>
            <a:off x="6553925" y="497144"/>
            <a:ext cx="2132875" cy="234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GB"/>
              <a:t>Big Data in Finance</a:t>
            </a:r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5"/>
          </p:nvPr>
        </p:nvSpPr>
        <p:spPr>
          <a:xfrm>
            <a:off x="7239941" y="738262"/>
            <a:ext cx="1446859" cy="19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GB"/>
              <a:t>04/03/2021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457200" y="1543475"/>
            <a:ext cx="4114800" cy="29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sz="1400">
                <a:solidFill>
                  <a:srgbClr val="000000"/>
                </a:solidFill>
              </a:rPr>
              <a:t>Features added: </a:t>
            </a:r>
            <a:br>
              <a:rPr lang="en-GB" sz="1400">
                <a:solidFill>
                  <a:srgbClr val="000000"/>
                </a:solidFill>
              </a:rPr>
            </a:br>
            <a:r>
              <a:rPr lang="en-GB" sz="1400">
                <a:solidFill>
                  <a:srgbClr val="000000"/>
                </a:solidFill>
              </a:rPr>
              <a:t>Mrkt_min_return/flow, Mrkt_max_return/flow, Mrkt_mean_return/flow, Mrkt_median_return/flow </a:t>
            </a:r>
            <a:endParaRPr sz="1400">
              <a:solidFill>
                <a:srgbClr val="000000"/>
              </a:solidFill>
            </a:endParaRPr>
          </a:p>
          <a:p>
            <a:pPr marL="3429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sz="1400">
                <a:solidFill>
                  <a:srgbClr val="000000"/>
                </a:solidFill>
              </a:rPr>
              <a:t>Alpha selection: 0.1</a:t>
            </a:r>
            <a:endParaRPr sz="1400"/>
          </a:p>
        </p:txBody>
      </p:sp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457199" y="1115931"/>
            <a:ext cx="4278300" cy="3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3E74"/>
              </a:buClr>
              <a:buSzPts val="2000"/>
              <a:buFont typeface="Arial"/>
              <a:buNone/>
            </a:pPr>
            <a:r>
              <a:rPr lang="en-GB" sz="2000"/>
              <a:t>LASSO</a:t>
            </a:r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3"/>
          </p:nvPr>
        </p:nvSpPr>
        <p:spPr>
          <a:xfrm>
            <a:off x="4735513" y="4405238"/>
            <a:ext cx="39513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GB" i="1">
                <a:solidFill>
                  <a:schemeClr val="lt2"/>
                </a:solidFill>
              </a:rPr>
              <a:t>Error metrics for the LASSO regression</a:t>
            </a:r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4"/>
          </p:nvPr>
        </p:nvSpPr>
        <p:spPr>
          <a:xfrm>
            <a:off x="6553925" y="497144"/>
            <a:ext cx="21330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GB"/>
              <a:t>Big Data in Finance</a:t>
            </a:r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5"/>
          </p:nvPr>
        </p:nvSpPr>
        <p:spPr>
          <a:xfrm>
            <a:off x="7239941" y="738262"/>
            <a:ext cx="14469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GB"/>
              <a:t>04/03/2021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963" y="3091450"/>
            <a:ext cx="3722775" cy="14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500" y="307404"/>
            <a:ext cx="2461350" cy="3987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457200" y="1543475"/>
            <a:ext cx="3951000" cy="29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sz="1400">
                <a:solidFill>
                  <a:srgbClr val="000000"/>
                </a:solidFill>
              </a:rPr>
              <a:t>Same features used as in LASSO</a:t>
            </a:r>
            <a:br>
              <a:rPr lang="en-GB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sz="1400">
                <a:solidFill>
                  <a:srgbClr val="000000"/>
                </a:solidFill>
              </a:rPr>
              <a:t>Alpha selection: 991</a:t>
            </a:r>
            <a:br>
              <a:rPr lang="en-GB" sz="1400">
                <a:solidFill>
                  <a:srgbClr val="000000"/>
                </a:solidFill>
              </a:rPr>
            </a:br>
            <a:r>
              <a:rPr lang="en-GB" sz="1400">
                <a:solidFill>
                  <a:srgbClr val="000000"/>
                </a:solidFill>
              </a:rPr>
              <a:t>Alpha selected using the same for loop as in the previous slide</a:t>
            </a:r>
            <a:br>
              <a:rPr lang="en-GB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sz="1400"/>
              <a:t>LASSO R</a:t>
            </a:r>
            <a:r>
              <a:rPr lang="en-GB" sz="1400" baseline="30000"/>
              <a:t>2</a:t>
            </a:r>
            <a:r>
              <a:rPr lang="en-GB" sz="1400"/>
              <a:t> and RMSE:</a:t>
            </a:r>
            <a:br>
              <a:rPr lang="en-GB" sz="1400"/>
            </a:br>
            <a:r>
              <a:rPr lang="en-GB" sz="1400"/>
              <a:t>3 models with an R</a:t>
            </a:r>
            <a:r>
              <a:rPr lang="en-GB" sz="1400" baseline="30000"/>
              <a:t>2 </a:t>
            </a:r>
            <a:r>
              <a:rPr lang="en-GB" sz="1400"/>
              <a:t>above 0, RMSE distribution mainly around 0.02</a:t>
            </a:r>
            <a:endParaRPr sz="1400"/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sz="1400"/>
              <a:t>Ridge R</a:t>
            </a:r>
            <a:r>
              <a:rPr lang="en-GB" sz="1400" baseline="30000"/>
              <a:t>2</a:t>
            </a:r>
            <a:r>
              <a:rPr lang="en-GB" sz="1400"/>
              <a:t> and RMSE:</a:t>
            </a:r>
            <a:br>
              <a:rPr lang="en-GB" sz="1400"/>
            </a:br>
            <a:r>
              <a:rPr lang="en-GB" sz="1400"/>
              <a:t>1 model with an R</a:t>
            </a:r>
            <a:r>
              <a:rPr lang="en-GB" sz="1400" baseline="30000"/>
              <a:t>2 </a:t>
            </a:r>
            <a:r>
              <a:rPr lang="en-GB" sz="1400"/>
              <a:t>above 0, RMSE distribution mainly around 0.02 </a:t>
            </a:r>
            <a:br>
              <a:rPr lang="en-GB" sz="1400"/>
            </a:br>
            <a:br>
              <a:rPr lang="en-GB" sz="1400"/>
            </a:br>
            <a:endParaRPr sz="1400">
              <a:solidFill>
                <a:srgbClr val="000000"/>
              </a:solidFill>
            </a:endParaRPr>
          </a:p>
        </p:txBody>
      </p:sp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457199" y="1115931"/>
            <a:ext cx="4278300" cy="3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3E74"/>
              </a:buClr>
              <a:buSzPts val="2000"/>
              <a:buFont typeface="Arial"/>
              <a:buNone/>
            </a:pPr>
            <a:r>
              <a:rPr lang="en-GB" sz="2000"/>
              <a:t>Ridge</a:t>
            </a:r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3"/>
          </p:nvPr>
        </p:nvSpPr>
        <p:spPr>
          <a:xfrm>
            <a:off x="4735513" y="4405238"/>
            <a:ext cx="39513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GB" i="1">
                <a:solidFill>
                  <a:schemeClr val="lt2"/>
                </a:solidFill>
              </a:rPr>
              <a:t>Error metrics for the Ridge regression</a:t>
            </a: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4"/>
          </p:nvPr>
        </p:nvSpPr>
        <p:spPr>
          <a:xfrm>
            <a:off x="6553925" y="497144"/>
            <a:ext cx="21330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GB"/>
              <a:t>Big Data in Finance</a:t>
            </a:r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5"/>
          </p:nvPr>
        </p:nvSpPr>
        <p:spPr>
          <a:xfrm>
            <a:off x="7239941" y="738262"/>
            <a:ext cx="14469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GB"/>
              <a:t>04/03/2021</a:t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275" y="273350"/>
            <a:ext cx="2488638" cy="4056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body" idx="1"/>
          </p:nvPr>
        </p:nvSpPr>
        <p:spPr>
          <a:xfrm>
            <a:off x="457200" y="1543475"/>
            <a:ext cx="3951000" cy="29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sz="1400">
                <a:solidFill>
                  <a:srgbClr val="000000"/>
                </a:solidFill>
              </a:rPr>
              <a:t>Same features used as in LASSO</a:t>
            </a:r>
            <a:endParaRPr sz="1400">
              <a:solidFill>
                <a:srgbClr val="000000"/>
              </a:solidFill>
            </a:endParaRPr>
          </a:p>
          <a:p>
            <a:pPr marL="3429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sz="1400">
                <a:solidFill>
                  <a:srgbClr val="000000"/>
                </a:solidFill>
              </a:rPr>
              <a:t>Hyperparameter tuning, best parameters:</a:t>
            </a:r>
            <a:br>
              <a:rPr lang="en-GB" sz="1400">
                <a:solidFill>
                  <a:srgbClr val="000000"/>
                </a:solidFill>
              </a:rPr>
            </a:br>
            <a:r>
              <a:rPr lang="en-GB" sz="1400">
                <a:solidFill>
                  <a:srgbClr val="000000"/>
                </a:solidFill>
              </a:rPr>
              <a:t>n_estimators: 1200, min_samples_split: 5, min_samples_leaf: 2, max_features: sqr, max_depth: 10</a:t>
            </a:r>
            <a:endParaRPr sz="1050">
              <a:highlight>
                <a:srgbClr val="FFFFFF"/>
              </a:highlight>
            </a:endParaRPr>
          </a:p>
          <a:p>
            <a:pPr marL="3429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sz="1400"/>
              <a:t>After tuning distribution of R</a:t>
            </a:r>
            <a:r>
              <a:rPr lang="en-GB" sz="1400" baseline="30000"/>
              <a:t>2</a:t>
            </a:r>
            <a:r>
              <a:rPr lang="en-GB" sz="1400"/>
              <a:t> increases</a:t>
            </a:r>
            <a:br>
              <a:rPr lang="en-GB" sz="1400"/>
            </a:br>
            <a:endParaRPr sz="1400"/>
          </a:p>
          <a:p>
            <a:pPr marL="3429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400"/>
            </a:br>
            <a:endParaRPr sz="14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400"/>
            </a:br>
            <a:endParaRPr sz="1400">
              <a:solidFill>
                <a:srgbClr val="000000"/>
              </a:solidFill>
            </a:endParaRPr>
          </a:p>
        </p:txBody>
      </p:sp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457199" y="1115931"/>
            <a:ext cx="4278300" cy="3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3E74"/>
              </a:buClr>
              <a:buSzPts val="2000"/>
              <a:buFont typeface="Arial"/>
              <a:buNone/>
            </a:pPr>
            <a:r>
              <a:rPr lang="en-GB" sz="2000"/>
              <a:t>Random Forest Regression</a:t>
            </a:r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body" idx="3"/>
          </p:nvPr>
        </p:nvSpPr>
        <p:spPr>
          <a:xfrm>
            <a:off x="4735513" y="4329038"/>
            <a:ext cx="39513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GB" i="1">
                <a:solidFill>
                  <a:schemeClr val="lt2"/>
                </a:solidFill>
              </a:rPr>
              <a:t>Error metrics for the Random Forest regression before and after tuning</a:t>
            </a:r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4"/>
          </p:nvPr>
        </p:nvSpPr>
        <p:spPr>
          <a:xfrm>
            <a:off x="6553925" y="497144"/>
            <a:ext cx="21330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GB"/>
              <a:t>Big Data in Finance</a:t>
            </a:r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5"/>
          </p:nvPr>
        </p:nvSpPr>
        <p:spPr>
          <a:xfrm>
            <a:off x="7239941" y="738262"/>
            <a:ext cx="14469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GB"/>
              <a:t>04/03/2021</a:t>
            </a:r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500" y="957231"/>
            <a:ext cx="3884126" cy="3219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body" idx="1"/>
          </p:nvPr>
        </p:nvSpPr>
        <p:spPr>
          <a:xfrm>
            <a:off x="457200" y="1759936"/>
            <a:ext cx="3951000" cy="261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sz="1400">
                <a:solidFill>
                  <a:srgbClr val="000000"/>
                </a:solidFill>
              </a:rPr>
              <a:t>Dataset: lagged returns, lagged flows, lagged tertiles to t-7, tertile high and tertile low.</a:t>
            </a:r>
            <a:endParaRPr sz="1400">
              <a:solidFill>
                <a:srgbClr val="000000"/>
              </a:solidFill>
            </a:endParaRPr>
          </a:p>
          <a:p>
            <a:pPr marL="3429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3429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sz="1400">
                <a:solidFill>
                  <a:srgbClr val="000000"/>
                </a:solidFill>
              </a:rPr>
              <a:t>RF classification seems to be more useful than RF regression in predicting stock returns</a:t>
            </a:r>
            <a:endParaRPr sz="1400">
              <a:solidFill>
                <a:srgbClr val="000000"/>
              </a:solidFill>
            </a:endParaRPr>
          </a:p>
          <a:p>
            <a:pPr marL="742950" marR="0" lvl="1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–"/>
            </a:pPr>
            <a:r>
              <a:rPr lang="en-GB" sz="1400">
                <a:solidFill>
                  <a:srgbClr val="000000"/>
                </a:solidFill>
              </a:rPr>
              <a:t>The number of false outperformers and underperformers was very low.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72" name="Google Shape;172;p29"/>
          <p:cNvSpPr txBox="1">
            <a:spLocks noGrp="1"/>
          </p:cNvSpPr>
          <p:nvPr>
            <p:ph type="title"/>
          </p:nvPr>
        </p:nvSpPr>
        <p:spPr>
          <a:xfrm>
            <a:off x="457200" y="1115931"/>
            <a:ext cx="8229600" cy="380700"/>
          </a:xfrm>
          <a:prstGeom prst="rect">
            <a:avLst/>
          </a:prstGeom>
        </p:spPr>
        <p:txBody>
          <a:bodyPr spcFirstLastPara="1" wrap="square" lIns="0" tIns="4570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Random Forest Classification</a:t>
            </a:r>
            <a:endParaRPr sz="2000"/>
          </a:p>
        </p:txBody>
      </p:sp>
      <p:sp>
        <p:nvSpPr>
          <p:cNvPr id="173" name="Google Shape;173;p29"/>
          <p:cNvSpPr>
            <a:spLocks noGrp="1"/>
          </p:cNvSpPr>
          <p:nvPr>
            <p:ph type="pic" idx="2"/>
          </p:nvPr>
        </p:nvSpPr>
        <p:spPr>
          <a:xfrm>
            <a:off x="4735514" y="1759937"/>
            <a:ext cx="3951300" cy="197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3"/>
          </p:nvPr>
        </p:nvSpPr>
        <p:spPr>
          <a:xfrm>
            <a:off x="4583125" y="4364805"/>
            <a:ext cx="3951300" cy="23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GB" i="1">
                <a:solidFill>
                  <a:schemeClr val="lt2"/>
                </a:solidFill>
              </a:rPr>
              <a:t>Performance metrics for the Random Forest classification before and after tuning</a:t>
            </a:r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body" idx="4"/>
          </p:nvPr>
        </p:nvSpPr>
        <p:spPr>
          <a:xfrm>
            <a:off x="6553925" y="497144"/>
            <a:ext cx="2133000" cy="23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GB"/>
              <a:t>Big Data in Finance</a:t>
            </a:r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body" idx="5"/>
          </p:nvPr>
        </p:nvSpPr>
        <p:spPr>
          <a:xfrm>
            <a:off x="7239941" y="738262"/>
            <a:ext cx="1446900" cy="19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GB"/>
              <a:t>04/03/2021</a:t>
            </a:r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46225"/>
            <a:ext cx="4411225" cy="313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3E74"/>
              </a:buClr>
              <a:buSzPts val="2400"/>
              <a:buFont typeface="Arial"/>
              <a:buNone/>
            </a:pPr>
            <a:r>
              <a:rPr lang="en-GB" sz="2000"/>
              <a:t>Trading Simulation: Model vs S&amp;P 500</a:t>
            </a:r>
            <a:endParaRPr sz="2000"/>
          </a:p>
        </p:txBody>
      </p:sp>
      <p:sp>
        <p:nvSpPr>
          <p:cNvPr id="183" name="Google Shape;183;p30"/>
          <p:cNvSpPr txBox="1">
            <a:spLocks noGrp="1"/>
          </p:cNvSpPr>
          <p:nvPr>
            <p:ph type="body" idx="1"/>
          </p:nvPr>
        </p:nvSpPr>
        <p:spPr>
          <a:xfrm>
            <a:off x="331400" y="1615400"/>
            <a:ext cx="2733900" cy="27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GB" sz="1100"/>
              <a:t>Train models</a:t>
            </a: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GB" sz="1100"/>
              <a:t>For every day of the trading period: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-GB" sz="1100" i="1"/>
              <a:t>Predict tertile of each stock.</a:t>
            </a:r>
            <a:endParaRPr sz="1100" i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-GB" sz="1100" i="1"/>
              <a:t>Open 5 long and 5 short positions with 10% allocation.</a:t>
            </a:r>
            <a:endParaRPr sz="1100" i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-GB" sz="1100" i="1"/>
              <a:t>Calculate returns</a:t>
            </a:r>
            <a:endParaRPr sz="1100" i="1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GB" sz="1100"/>
              <a:t>Compare daily returns for the period with daily S&amp;P 500.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84" name="Google Shape;184;p30"/>
          <p:cNvSpPr txBox="1">
            <a:spLocks noGrp="1"/>
          </p:cNvSpPr>
          <p:nvPr>
            <p:ph type="body" idx="2"/>
          </p:nvPr>
        </p:nvSpPr>
        <p:spPr>
          <a:xfrm>
            <a:off x="6553925" y="497144"/>
            <a:ext cx="2132875" cy="234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GB"/>
              <a:t>Big Data in Finance</a:t>
            </a:r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3"/>
          </p:nvPr>
        </p:nvSpPr>
        <p:spPr>
          <a:xfrm>
            <a:off x="7239941" y="738262"/>
            <a:ext cx="1446859" cy="19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GB"/>
              <a:t>04/03/2021</a:t>
            </a: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2050" y="1496600"/>
            <a:ext cx="3391874" cy="314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3925" y="3108225"/>
            <a:ext cx="2328550" cy="152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3925" y="1496600"/>
            <a:ext cx="2328551" cy="15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3E74"/>
              </a:buClr>
              <a:buSzPts val="2400"/>
              <a:buFont typeface="Arial"/>
              <a:buNone/>
            </a:pPr>
            <a:r>
              <a:rPr lang="en-GB" sz="2000"/>
              <a:t>Evaluation of the Models</a:t>
            </a:r>
            <a:endParaRPr sz="2000"/>
          </a:p>
        </p:txBody>
      </p:sp>
      <p:sp>
        <p:nvSpPr>
          <p:cNvPr id="194" name="Google Shape;194;p31"/>
          <p:cNvSpPr txBox="1">
            <a:spLocks noGrp="1"/>
          </p:cNvSpPr>
          <p:nvPr>
            <p:ph type="body" idx="1"/>
          </p:nvPr>
        </p:nvSpPr>
        <p:spPr>
          <a:xfrm>
            <a:off x="457200" y="1759925"/>
            <a:ext cx="4218000" cy="28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GB" sz="1500"/>
              <a:t>Random forest has the highest accuracy, beating the historical mean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GB" sz="1500"/>
              <a:t>Classification improves the random forest result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GB" sz="1500"/>
              <a:t>Large window sizes can improve model accuracy (8 to 12 quarters)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GB" sz="1500"/>
              <a:t>Increased model accuracy comes with lengthier computation time -&gt; double-edged sword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Clr>
                <a:srgbClr val="002548"/>
              </a:buClr>
              <a:buSzPts val="1800"/>
              <a:buNone/>
            </a:pPr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body" idx="2"/>
          </p:nvPr>
        </p:nvSpPr>
        <p:spPr>
          <a:xfrm>
            <a:off x="6553925" y="497144"/>
            <a:ext cx="2132875" cy="234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GB"/>
              <a:t>Big Data in Finance</a:t>
            </a:r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body" idx="3"/>
          </p:nvPr>
        </p:nvSpPr>
        <p:spPr>
          <a:xfrm>
            <a:off x="7239941" y="738262"/>
            <a:ext cx="1446859" cy="19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GB"/>
              <a:t>04/03/2021</a:t>
            </a:r>
            <a:endParaRPr/>
          </a:p>
        </p:txBody>
      </p:sp>
      <p:graphicFrame>
        <p:nvGraphicFramePr>
          <p:cNvPr id="197" name="Google Shape;197;p31"/>
          <p:cNvGraphicFramePr/>
          <p:nvPr/>
        </p:nvGraphicFramePr>
        <p:xfrm>
          <a:off x="4893225" y="175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{A99AD7AE-529A-4C72-AA2B-8EE5FA62C866}</a:tableStyleId>
              </a:tblPr>
              <a:tblGrid>
                <a:gridCol w="191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Accuracy (mean rmse)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Linear regression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0.025136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Historical mean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0.024894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Ridge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0.025062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LASSO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0.024897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Tuned RF regression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0.024452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mperial College London Theme">
  <a:themeElements>
    <a:clrScheme name="Imperial College London Presentation">
      <a:dk1>
        <a:srgbClr val="000000"/>
      </a:dk1>
      <a:lt1>
        <a:srgbClr val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570</Words>
  <Application>Microsoft Macintosh PowerPoint</Application>
  <PresentationFormat>On-screen Show (16:9)</PresentationFormat>
  <Paragraphs>93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Simple Light</vt:lpstr>
      <vt:lpstr>Imperial College London Theme</vt:lpstr>
      <vt:lpstr>Big Data in Finance </vt:lpstr>
      <vt:lpstr>Data cleaning</vt:lpstr>
      <vt:lpstr>Warmup and General Procedure</vt:lpstr>
      <vt:lpstr>LASSO</vt:lpstr>
      <vt:lpstr>Ridge</vt:lpstr>
      <vt:lpstr>Random Forest Regression</vt:lpstr>
      <vt:lpstr>Random Forest Classification</vt:lpstr>
      <vt:lpstr>Trading Simulation: Model vs S&amp;P 500</vt:lpstr>
      <vt:lpstr>Evaluation of the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in Finance </dc:title>
  <cp:lastModifiedBy>Hussein Ismail, Ahamad</cp:lastModifiedBy>
  <cp:revision>1</cp:revision>
  <dcterms:modified xsi:type="dcterms:W3CDTF">2021-03-11T11:59:41Z</dcterms:modified>
</cp:coreProperties>
</file>