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22.jpg" ContentType="image/jpg"/>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87" r:id="rId9"/>
    <p:sldId id="263" r:id="rId10"/>
    <p:sldId id="275" r:id="rId11"/>
    <p:sldId id="289" r:id="rId12"/>
    <p:sldId id="265" r:id="rId13"/>
    <p:sldId id="272" r:id="rId14"/>
    <p:sldId id="270" r:id="rId15"/>
    <p:sldId id="276" r:id="rId16"/>
    <p:sldId id="291" r:id="rId17"/>
    <p:sldId id="278" r:id="rId18"/>
    <p:sldId id="279" r:id="rId19"/>
    <p:sldId id="274" r:id="rId20"/>
    <p:sldId id="273" r:id="rId21"/>
    <p:sldId id="280" r:id="rId22"/>
    <p:sldId id="292" r:id="rId23"/>
  </p:sldIdLst>
  <p:sldSz cx="9144000" cy="5143500" type="screen16x9"/>
  <p:notesSz cx="6858000" cy="9144000"/>
  <p:embeddedFontLst>
    <p:embeddedFont>
      <p:font typeface="Lexend Deca" panose="020B0604020202020204" charset="0"/>
      <p:regular r:id="rId25"/>
    </p:embeddedFont>
    <p:embeddedFont>
      <p:font typeface="Open Sans"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hmad" initials="a" lastIdx="1" clrIdx="0">
    <p:extLst>
      <p:ext uri="{19B8F6BF-5375-455C-9EA6-DF929625EA0E}">
        <p15:presenceInfo xmlns:p15="http://schemas.microsoft.com/office/powerpoint/2012/main" userId="ahma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5328FE-EAA0-4D66-B2EB-EDFFDB4B2476}">
  <a:tblStyle styleId="{C05328FE-EAA0-4D66-B2EB-EDFFDB4B247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סגנון ערכת נושא 1 - הדגשה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סגנון ביניים 4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31" autoAdjust="0"/>
    <p:restoredTop sz="94660"/>
  </p:normalViewPr>
  <p:slideViewPr>
    <p:cSldViewPr snapToGrid="0">
      <p:cViewPr varScale="1">
        <p:scale>
          <a:sx n="107" d="100"/>
          <a:sy n="107" d="100"/>
        </p:scale>
        <p:origin x="74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6411093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386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777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206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8644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3893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90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39861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9937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652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8159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700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945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013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9313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900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1604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0589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31993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p:cSld name="BLANK_1_1">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8" name="Google Shape;18;p4"/>
          <p:cNvSpPr/>
          <p:nvPr/>
        </p:nvSpPr>
        <p:spPr>
          <a:xfrm>
            <a:off x="42525" y="42525"/>
            <a:ext cx="2000100" cy="20001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343850" y="866400"/>
            <a:ext cx="4185600" cy="36936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656117"/>
            <a:ext cx="6138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7200">
                <a:solidFill>
                  <a:schemeClr val="lt1"/>
                </a:solidFill>
                <a:latin typeface="Muli"/>
                <a:ea typeface="Muli"/>
                <a:cs typeface="Muli"/>
                <a:sym typeface="Muli"/>
              </a:rPr>
              <a:t>“</a:t>
            </a:r>
            <a:endParaRPr sz="7200">
              <a:solidFill>
                <a:schemeClr val="lt1"/>
              </a:solidFill>
              <a:latin typeface="Muli"/>
              <a:ea typeface="Muli"/>
              <a:cs typeface="Muli"/>
              <a:sym typeface="Muli"/>
            </a:endParaRPr>
          </a:p>
        </p:txBody>
      </p:sp>
      <p:sp>
        <p:nvSpPr>
          <p:cNvPr id="21" name="Google Shape;21;p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5143500"/>
          </a:xfrm>
          <a:prstGeom prst="rect">
            <a:avLst/>
          </a:prstGeom>
          <a:noFill/>
          <a:ln>
            <a:noFill/>
          </a:ln>
        </p:spPr>
      </p:pic>
      <p:sp>
        <p:nvSpPr>
          <p:cNvPr id="29" name="Google Shape;29;p6"/>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352550"/>
            <a:ext cx="2841000" cy="3155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5" name="Google Shape;35;p7"/>
          <p:cNvSpPr txBox="1">
            <a:spLocks noGrp="1"/>
          </p:cNvSpPr>
          <p:nvPr>
            <p:ph type="title"/>
          </p:nvPr>
        </p:nvSpPr>
        <p:spPr>
          <a:xfrm>
            <a:off x="580550" y="205975"/>
            <a:ext cx="6405600" cy="8574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352550"/>
            <a:ext cx="2005800" cy="32022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42" name="Google Shape;42;p8"/>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Small circuit" type="blank">
  <p:cSld name="BLANK">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5143500"/>
          </a:xfrm>
          <a:prstGeom prst="rect">
            <a:avLst/>
          </a:prstGeom>
          <a:noFill/>
          <a:ln>
            <a:noFill/>
          </a:ln>
        </p:spPr>
      </p:pic>
      <p:sp>
        <p:nvSpPr>
          <p:cNvPr id="50" name="Google Shape;50;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Big circuit">
  <p:cSld name="BLANK_1">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a:buChar char="⬡"/>
              <a:defRPr sz="2400">
                <a:solidFill>
                  <a:schemeClr val="lt1"/>
                </a:solidFill>
                <a:latin typeface="Muli"/>
                <a:ea typeface="Muli"/>
                <a:cs typeface="Muli"/>
                <a:sym typeface="Muli"/>
              </a:defRPr>
            </a:lvl1pPr>
            <a:lvl2pPr marL="914400" lvl="1"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2pPr>
            <a:lvl3pPr marL="1371600" lvl="2" indent="-381000">
              <a:lnSpc>
                <a:spcPct val="115000"/>
              </a:lnSpc>
              <a:spcBef>
                <a:spcPts val="0"/>
              </a:spcBef>
              <a:spcAft>
                <a:spcPts val="0"/>
              </a:spcAft>
              <a:buClr>
                <a:schemeClr val="accent5"/>
              </a:buClr>
              <a:buSzPts val="2400"/>
              <a:buFont typeface="Muli"/>
              <a:buChar char="∙"/>
              <a:defRPr sz="2400">
                <a:solidFill>
                  <a:schemeClr val="lt1"/>
                </a:solidFill>
                <a:latin typeface="Muli"/>
                <a:ea typeface="Muli"/>
                <a:cs typeface="Muli"/>
                <a:sym typeface="Muli"/>
              </a:defRPr>
            </a:lvl3pPr>
            <a:lvl4pPr marL="1828800" lvl="3"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4pPr>
            <a:lvl5pPr marL="2286000" lvl="4"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5pPr>
            <a:lvl6pPr marL="2743200" lvl="5"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6pPr>
            <a:lvl7pPr marL="3200400" lvl="6"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7pPr>
            <a:lvl8pPr marL="3657600" lvl="7"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8pPr>
            <a:lvl9pPr marL="4114800" lvl="8" indent="-381000">
              <a:lnSpc>
                <a:spcPct val="115000"/>
              </a:lnSpc>
              <a:spcBef>
                <a:spcPts val="0"/>
              </a:spcBef>
              <a:spcAft>
                <a:spcPts val="0"/>
              </a:spcAft>
              <a:buClr>
                <a:schemeClr val="lt1"/>
              </a:buClr>
              <a:buSzPts val="2400"/>
              <a:buFont typeface="Muli"/>
              <a:buChar char="■"/>
              <a:defRPr sz="2400">
                <a:solidFill>
                  <a:schemeClr val="lt1"/>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8.pn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253721" y="304711"/>
            <a:ext cx="4539000" cy="1159800"/>
          </a:xfrm>
          <a:prstGeom prst="rect">
            <a:avLst/>
          </a:prstGeom>
        </p:spPr>
        <p:txBody>
          <a:bodyPr spcFirstLastPara="1" wrap="square" lIns="0" tIns="0" rIns="0" bIns="0" anchor="ctr" anchorCtr="0">
            <a:noAutofit/>
          </a:bodyPr>
          <a:lstStyle/>
          <a:p>
            <a:pPr lvl="0"/>
            <a:r>
              <a:rPr lang="en-US" sz="1600" dirty="0">
                <a:solidFill>
                  <a:schemeClr val="bg1"/>
                </a:solidFill>
              </a:rPr>
              <a:t>CLSTM: Deep Feature Based Speech Emotion</a:t>
            </a:r>
            <a:br>
              <a:rPr lang="en-US" sz="1600" dirty="0">
                <a:solidFill>
                  <a:schemeClr val="bg1"/>
                </a:solidFill>
              </a:rPr>
            </a:br>
            <a:r>
              <a:rPr lang="en-US" sz="1600" dirty="0">
                <a:solidFill>
                  <a:schemeClr val="bg1"/>
                </a:solidFill>
              </a:rPr>
              <a:t>Recognition Using the Hierarchical ConvLSTM Network</a:t>
            </a:r>
            <a:endParaRPr sz="1600" dirty="0">
              <a:solidFill>
                <a:schemeClr val="bg1"/>
              </a:solidFill>
            </a:endParaRPr>
          </a:p>
        </p:txBody>
      </p:sp>
      <p:pic>
        <p:nvPicPr>
          <p:cNvPr id="61" name="Google Shape;61;p13"/>
          <p:cNvPicPr preferRelativeResize="0"/>
          <p:nvPr/>
        </p:nvPicPr>
        <p:blipFill>
          <a:blip r:embed="rId3">
            <a:alphaModFix/>
          </a:blip>
          <a:stretch>
            <a:fillRect/>
          </a:stretch>
        </p:blipFill>
        <p:spPr>
          <a:xfrm>
            <a:off x="5894475" y="1050906"/>
            <a:ext cx="1782850" cy="2031750"/>
          </a:xfrm>
          <a:prstGeom prst="rect">
            <a:avLst/>
          </a:prstGeom>
          <a:noFill/>
          <a:ln>
            <a:noFill/>
          </a:ln>
        </p:spPr>
      </p:pic>
      <p:pic>
        <p:nvPicPr>
          <p:cNvPr id="62" name="Google Shape;62;p13"/>
          <p:cNvPicPr preferRelativeResize="0"/>
          <p:nvPr/>
        </p:nvPicPr>
        <p:blipFill>
          <a:blip r:embed="rId4">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5">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6">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7">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7">
            <a:alphaModFix/>
          </a:blip>
          <a:stretch>
            <a:fillRect/>
          </a:stretch>
        </p:blipFill>
        <p:spPr>
          <a:xfrm>
            <a:off x="8664593" y="3757882"/>
            <a:ext cx="321850" cy="448425"/>
          </a:xfrm>
          <a:prstGeom prst="rect">
            <a:avLst/>
          </a:prstGeom>
          <a:noFill/>
          <a:ln>
            <a:noFill/>
          </a:ln>
        </p:spPr>
      </p:pic>
      <p:pic>
        <p:nvPicPr>
          <p:cNvPr id="3" name="תמונה 2"/>
          <p:cNvPicPr>
            <a:picLocks noChangeAspect="1"/>
          </p:cNvPicPr>
          <p:nvPr/>
        </p:nvPicPr>
        <p:blipFill rotWithShape="1">
          <a:blip r:embed="rId8">
            <a:extLst>
              <a:ext uri="{28A0092B-C50C-407E-A947-70E740481C1C}">
                <a14:useLocalDpi xmlns:a14="http://schemas.microsoft.com/office/drawing/2010/main" val="0"/>
              </a:ext>
            </a:extLst>
          </a:blip>
          <a:srcRect l="2984" t="17536" r="-6166" b="319"/>
          <a:stretch/>
        </p:blipFill>
        <p:spPr>
          <a:xfrm>
            <a:off x="202708" y="1789009"/>
            <a:ext cx="5381063" cy="258871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6" name="Google Shape;316;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2" name="מלבן 1"/>
          <p:cNvSpPr/>
          <p:nvPr/>
        </p:nvSpPr>
        <p:spPr>
          <a:xfrm>
            <a:off x="516637" y="373572"/>
            <a:ext cx="2404363" cy="461665"/>
          </a:xfrm>
          <a:prstGeom prst="rect">
            <a:avLst/>
          </a:prstGeom>
        </p:spPr>
        <p:txBody>
          <a:bodyPr wrap="square">
            <a:spAutoFit/>
          </a:bodyPr>
          <a:lstStyle/>
          <a:p>
            <a:r>
              <a:rPr lang="en-US" sz="2400" dirty="0" err="1">
                <a:solidFill>
                  <a:schemeClr val="bg1"/>
                </a:solidFill>
              </a:rPr>
              <a:t>ReLu</a:t>
            </a:r>
            <a:endParaRPr lang="he-IL" sz="2400" dirty="0">
              <a:solidFill>
                <a:schemeClr val="bg1"/>
              </a:solidFill>
            </a:endParaRPr>
          </a:p>
        </p:txBody>
      </p:sp>
      <p:sp>
        <p:nvSpPr>
          <p:cNvPr id="3" name="מלבן 2"/>
          <p:cNvSpPr/>
          <p:nvPr/>
        </p:nvSpPr>
        <p:spPr>
          <a:xfrm>
            <a:off x="516636" y="951697"/>
            <a:ext cx="6188963" cy="1200329"/>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sz="1800" dirty="0" err="1">
                <a:solidFill>
                  <a:schemeClr val="bg1"/>
                </a:solidFill>
              </a:rPr>
              <a:t>ReLu</a:t>
            </a:r>
            <a:r>
              <a:rPr lang="en-US" sz="1800" dirty="0">
                <a:solidFill>
                  <a:schemeClr val="bg1"/>
                </a:solidFill>
              </a:rPr>
              <a:t> is computed after the convolution and is a nonlinear activation function like </a:t>
            </a:r>
            <a:r>
              <a:rPr lang="en-US" sz="1800" dirty="0" err="1">
                <a:solidFill>
                  <a:schemeClr val="bg1"/>
                </a:solidFill>
              </a:rPr>
              <a:t>tanh</a:t>
            </a:r>
            <a:r>
              <a:rPr lang="en-US" sz="1800" dirty="0">
                <a:solidFill>
                  <a:schemeClr val="bg1"/>
                </a:solidFill>
              </a:rPr>
              <a:t> or sigmoid.</a:t>
            </a:r>
          </a:p>
          <a:p>
            <a:pPr marL="285750" indent="-285750">
              <a:buClr>
                <a:schemeClr val="bg1"/>
              </a:buClr>
              <a:buFont typeface="Wingdings" panose="05000000000000000000" pitchFamily="2" charset="2"/>
              <a:buChar char="Ø"/>
            </a:pPr>
            <a:r>
              <a:rPr lang="en-US" sz="1800" dirty="0" err="1">
                <a:solidFill>
                  <a:schemeClr val="bg1"/>
                </a:solidFill>
              </a:rPr>
              <a:t>ReLu</a:t>
            </a:r>
            <a:r>
              <a:rPr lang="en-US" sz="1800" dirty="0">
                <a:solidFill>
                  <a:schemeClr val="bg1"/>
                </a:solidFill>
              </a:rPr>
              <a:t> improve neural networks is by speeding up training</a:t>
            </a:r>
            <a:endParaRPr lang="he-IL" sz="1800" dirty="0">
              <a:solidFill>
                <a:schemeClr val="bg1"/>
              </a:solidFill>
            </a:endParaRPr>
          </a:p>
        </p:txBody>
      </p:sp>
      <p:sp>
        <p:nvSpPr>
          <p:cNvPr id="12" name="object 16"/>
          <p:cNvSpPr/>
          <p:nvPr/>
        </p:nvSpPr>
        <p:spPr>
          <a:xfrm>
            <a:off x="6423184" y="2611386"/>
            <a:ext cx="2057400" cy="1430470"/>
          </a:xfrm>
          <a:prstGeom prst="rect">
            <a:avLst/>
          </a:prstGeom>
          <a:blipFill>
            <a:blip r:embed="rId3" cstate="print"/>
            <a:stretch>
              <a:fillRect/>
            </a:stretch>
          </a:blipFill>
        </p:spPr>
        <p:txBody>
          <a:bodyPr wrap="square" lIns="0" tIns="0" rIns="0" bIns="0" rtlCol="0"/>
          <a:lstStyle>
            <a:defPPr>
              <a:defRPr lang="en-US"/>
            </a:defPPr>
            <a:lvl1pPr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sz="4000" kern="1200">
                <a:solidFill>
                  <a:schemeClr val="tx2"/>
                </a:solidFill>
                <a:latin typeface="Tahoma" panose="020B0604030504040204" pitchFamily="34" charset="0"/>
                <a:ea typeface="+mn-ea"/>
                <a:cs typeface="Arial" panose="020B0604020202020204" pitchFamily="34" charset="0"/>
              </a:defRPr>
            </a:lvl5pPr>
            <a:lvl6pPr marL="2286000" algn="l" defTabSz="914400" rtl="0" eaLnBrk="1" latinLnBrk="0" hangingPunct="1">
              <a:defRPr sz="4000" kern="1200">
                <a:solidFill>
                  <a:schemeClr val="tx2"/>
                </a:solidFill>
                <a:latin typeface="Tahoma" panose="020B0604030504040204" pitchFamily="34" charset="0"/>
                <a:ea typeface="+mn-ea"/>
                <a:cs typeface="Arial" panose="020B0604020202020204" pitchFamily="34" charset="0"/>
              </a:defRPr>
            </a:lvl6pPr>
            <a:lvl7pPr marL="2743200" algn="l" defTabSz="914400" rtl="0" eaLnBrk="1" latinLnBrk="0" hangingPunct="1">
              <a:defRPr sz="4000" kern="1200">
                <a:solidFill>
                  <a:schemeClr val="tx2"/>
                </a:solidFill>
                <a:latin typeface="Tahoma" panose="020B0604030504040204" pitchFamily="34" charset="0"/>
                <a:ea typeface="+mn-ea"/>
                <a:cs typeface="Arial" panose="020B0604020202020204" pitchFamily="34" charset="0"/>
              </a:defRPr>
            </a:lvl7pPr>
            <a:lvl8pPr marL="3200400" algn="l" defTabSz="914400" rtl="0" eaLnBrk="1" latinLnBrk="0" hangingPunct="1">
              <a:defRPr sz="4000" kern="1200">
                <a:solidFill>
                  <a:schemeClr val="tx2"/>
                </a:solidFill>
                <a:latin typeface="Tahoma" panose="020B0604030504040204" pitchFamily="34" charset="0"/>
                <a:ea typeface="+mn-ea"/>
                <a:cs typeface="Arial" panose="020B0604020202020204" pitchFamily="34" charset="0"/>
              </a:defRPr>
            </a:lvl8pPr>
            <a:lvl9pPr marL="3657600" algn="l" defTabSz="914400" rtl="0" eaLnBrk="1" latinLnBrk="0" hangingPunct="1">
              <a:defRPr sz="4000" kern="1200">
                <a:solidFill>
                  <a:schemeClr val="tx2"/>
                </a:solidFill>
                <a:latin typeface="Tahoma" panose="020B0604030504040204" pitchFamily="34" charset="0"/>
                <a:ea typeface="+mn-ea"/>
                <a:cs typeface="Arial" panose="020B0604020202020204" pitchFamily="34" charset="0"/>
              </a:defRPr>
            </a:lvl9pPr>
          </a:lstStyle>
          <a:p>
            <a:endParaRPr>
              <a:solidFill>
                <a:schemeClr val="accent6">
                  <a:lumMod val="75000"/>
                </a:schemeClr>
              </a:solidFill>
              <a:latin typeface="+mj-lt"/>
            </a:endParaRPr>
          </a:p>
        </p:txBody>
      </p:sp>
      <p:pic>
        <p:nvPicPr>
          <p:cNvPr id="13" name="Picture 6">
            <a:extLst>
              <a:ext uri="{FF2B5EF4-FFF2-40B4-BE49-F238E27FC236}">
                <a16:creationId xmlns:a16="http://schemas.microsoft.com/office/drawing/2014/main" id="{E06CD35C-7C4B-4905-8BF1-96F4C423E829}"/>
              </a:ext>
            </a:extLst>
          </p:cNvPr>
          <p:cNvPicPr>
            <a:picLocks noChangeAspect="1"/>
          </p:cNvPicPr>
          <p:nvPr/>
        </p:nvPicPr>
        <p:blipFill rotWithShape="1">
          <a:blip r:embed="rId4"/>
          <a:srcRect l="5610" t="21691" r="53068" b="54250"/>
          <a:stretch/>
        </p:blipFill>
        <p:spPr>
          <a:xfrm>
            <a:off x="4775199" y="2611386"/>
            <a:ext cx="1422401" cy="685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של מספר שקופית 5"/>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8" name="מלבן 7"/>
          <p:cNvSpPr/>
          <p:nvPr/>
        </p:nvSpPr>
        <p:spPr>
          <a:xfrm>
            <a:off x="580550" y="309662"/>
            <a:ext cx="4791550" cy="461665"/>
          </a:xfrm>
          <a:prstGeom prst="rect">
            <a:avLst/>
          </a:prstGeom>
        </p:spPr>
        <p:txBody>
          <a:bodyPr wrap="square">
            <a:spAutoFit/>
          </a:bodyPr>
          <a:lstStyle/>
          <a:p>
            <a:r>
              <a:rPr lang="en-US" sz="2400" b="1" dirty="0">
                <a:solidFill>
                  <a:schemeClr val="bg1"/>
                </a:solidFill>
                <a:latin typeface="Open Sans"/>
              </a:rPr>
              <a:t>Dropout layer:</a:t>
            </a:r>
          </a:p>
        </p:txBody>
      </p:sp>
      <p:sp>
        <p:nvSpPr>
          <p:cNvPr id="15" name="מלבן 14"/>
          <p:cNvSpPr/>
          <p:nvPr/>
        </p:nvSpPr>
        <p:spPr>
          <a:xfrm>
            <a:off x="580550" y="927101"/>
            <a:ext cx="8233250" cy="1477328"/>
          </a:xfrm>
          <a:prstGeom prst="rect">
            <a:avLst/>
          </a:prstGeom>
        </p:spPr>
        <p:txBody>
          <a:bodyPr wrap="square">
            <a:spAutoFit/>
          </a:bodyPr>
          <a:lstStyle/>
          <a:p>
            <a:r>
              <a:rPr lang="he-IL" sz="1800" dirty="0">
                <a:solidFill>
                  <a:schemeClr val="bg1"/>
                </a:solidFill>
              </a:rPr>
              <a:t>The Dropout layer randomly </a:t>
            </a:r>
            <a:r>
              <a:rPr lang="he-IL" sz="1800" dirty="0" err="1">
                <a:solidFill>
                  <a:schemeClr val="bg1"/>
                </a:solidFill>
              </a:rPr>
              <a:t>sets</a:t>
            </a:r>
            <a:r>
              <a:rPr lang="he-IL" sz="1800" dirty="0">
                <a:solidFill>
                  <a:schemeClr val="bg1"/>
                </a:solidFill>
              </a:rPr>
              <a:t> </a:t>
            </a:r>
            <a:r>
              <a:rPr lang="he-IL" sz="1800" dirty="0" err="1">
                <a:solidFill>
                  <a:schemeClr val="bg1"/>
                </a:solidFill>
              </a:rPr>
              <a:t>input</a:t>
            </a:r>
            <a:r>
              <a:rPr lang="he-IL" sz="1800" dirty="0">
                <a:solidFill>
                  <a:schemeClr val="bg1"/>
                </a:solidFill>
              </a:rPr>
              <a:t> </a:t>
            </a:r>
            <a:r>
              <a:rPr lang="he-IL" sz="1800" dirty="0" err="1">
                <a:solidFill>
                  <a:schemeClr val="bg1"/>
                </a:solidFill>
              </a:rPr>
              <a:t>units</a:t>
            </a:r>
            <a:r>
              <a:rPr lang="he-IL" sz="1800" dirty="0">
                <a:solidFill>
                  <a:schemeClr val="bg1"/>
                </a:solidFill>
              </a:rPr>
              <a:t> </a:t>
            </a:r>
            <a:r>
              <a:rPr lang="he-IL" sz="1800" dirty="0" err="1">
                <a:solidFill>
                  <a:schemeClr val="bg1"/>
                </a:solidFill>
              </a:rPr>
              <a:t>to</a:t>
            </a:r>
            <a:r>
              <a:rPr lang="he-IL" sz="1800" dirty="0">
                <a:solidFill>
                  <a:schemeClr val="bg1"/>
                </a:solidFill>
              </a:rPr>
              <a:t> 0 </a:t>
            </a:r>
            <a:r>
              <a:rPr lang="he-IL" sz="1800" dirty="0" err="1">
                <a:solidFill>
                  <a:schemeClr val="bg1"/>
                </a:solidFill>
              </a:rPr>
              <a:t>with</a:t>
            </a:r>
            <a:r>
              <a:rPr lang="he-IL" sz="1800" dirty="0">
                <a:solidFill>
                  <a:schemeClr val="bg1"/>
                </a:solidFill>
              </a:rPr>
              <a:t> a </a:t>
            </a:r>
            <a:r>
              <a:rPr lang="he-IL" sz="1800" dirty="0" err="1">
                <a:solidFill>
                  <a:schemeClr val="bg1"/>
                </a:solidFill>
              </a:rPr>
              <a:t>frequency</a:t>
            </a:r>
            <a:r>
              <a:rPr lang="he-IL" sz="1800" dirty="0">
                <a:solidFill>
                  <a:schemeClr val="bg1"/>
                </a:solidFill>
              </a:rPr>
              <a:t> </a:t>
            </a:r>
            <a:r>
              <a:rPr lang="he-IL" sz="1800" dirty="0" err="1">
                <a:solidFill>
                  <a:schemeClr val="bg1"/>
                </a:solidFill>
              </a:rPr>
              <a:t>of</a:t>
            </a:r>
            <a:r>
              <a:rPr lang="he-IL" sz="1800" dirty="0">
                <a:solidFill>
                  <a:schemeClr val="bg1"/>
                </a:solidFill>
              </a:rPr>
              <a:t> </a:t>
            </a:r>
            <a:r>
              <a:rPr lang="he-IL" sz="1800" dirty="0" err="1">
                <a:solidFill>
                  <a:schemeClr val="bg1"/>
                </a:solidFill>
              </a:rPr>
              <a:t>rate</a:t>
            </a:r>
            <a:r>
              <a:rPr lang="he-IL" sz="1800" dirty="0">
                <a:solidFill>
                  <a:schemeClr val="bg1"/>
                </a:solidFill>
              </a:rPr>
              <a:t> </a:t>
            </a:r>
            <a:r>
              <a:rPr lang="he-IL" sz="1800" dirty="0" err="1">
                <a:solidFill>
                  <a:schemeClr val="bg1"/>
                </a:solidFill>
              </a:rPr>
              <a:t>at</a:t>
            </a:r>
            <a:r>
              <a:rPr lang="he-IL" sz="1800" dirty="0">
                <a:solidFill>
                  <a:schemeClr val="bg1"/>
                </a:solidFill>
              </a:rPr>
              <a:t> </a:t>
            </a:r>
            <a:r>
              <a:rPr lang="he-IL" sz="1800" dirty="0" err="1">
                <a:solidFill>
                  <a:schemeClr val="bg1"/>
                </a:solidFill>
              </a:rPr>
              <a:t>each</a:t>
            </a:r>
            <a:r>
              <a:rPr lang="he-IL" sz="1800" dirty="0">
                <a:solidFill>
                  <a:schemeClr val="bg1"/>
                </a:solidFill>
              </a:rPr>
              <a:t> </a:t>
            </a:r>
            <a:r>
              <a:rPr lang="he-IL" sz="1800" dirty="0" err="1">
                <a:solidFill>
                  <a:schemeClr val="bg1"/>
                </a:solidFill>
              </a:rPr>
              <a:t>step</a:t>
            </a:r>
            <a:r>
              <a:rPr lang="he-IL" sz="1800" dirty="0">
                <a:solidFill>
                  <a:schemeClr val="bg1"/>
                </a:solidFill>
              </a:rPr>
              <a:t> </a:t>
            </a:r>
            <a:r>
              <a:rPr lang="he-IL" sz="1800" dirty="0" err="1">
                <a:solidFill>
                  <a:schemeClr val="bg1"/>
                </a:solidFill>
              </a:rPr>
              <a:t>during</a:t>
            </a:r>
            <a:endParaRPr lang="he-IL" sz="1800" dirty="0">
              <a:solidFill>
                <a:schemeClr val="bg1"/>
              </a:solidFill>
            </a:endParaRPr>
          </a:p>
          <a:p>
            <a:r>
              <a:rPr lang="he-IL" sz="1800" dirty="0" err="1">
                <a:solidFill>
                  <a:schemeClr val="bg1"/>
                </a:solidFill>
              </a:rPr>
              <a:t>training</a:t>
            </a:r>
            <a:r>
              <a:rPr lang="he-IL" sz="1800" dirty="0">
                <a:solidFill>
                  <a:schemeClr val="bg1"/>
                </a:solidFill>
              </a:rPr>
              <a:t> </a:t>
            </a:r>
            <a:r>
              <a:rPr lang="he-IL" sz="1800" dirty="0" err="1">
                <a:solidFill>
                  <a:schemeClr val="bg1"/>
                </a:solidFill>
              </a:rPr>
              <a:t>time</a:t>
            </a:r>
            <a:r>
              <a:rPr lang="he-IL" sz="1800" dirty="0">
                <a:solidFill>
                  <a:schemeClr val="bg1"/>
                </a:solidFill>
              </a:rPr>
              <a:t>, </a:t>
            </a:r>
            <a:r>
              <a:rPr lang="he-IL" sz="1800" dirty="0" err="1">
                <a:solidFill>
                  <a:schemeClr val="bg1"/>
                </a:solidFill>
              </a:rPr>
              <a:t>which</a:t>
            </a:r>
            <a:r>
              <a:rPr lang="he-IL" sz="1800" dirty="0">
                <a:solidFill>
                  <a:schemeClr val="bg1"/>
                </a:solidFill>
              </a:rPr>
              <a:t> </a:t>
            </a:r>
            <a:r>
              <a:rPr lang="he-IL" sz="1800" dirty="0" err="1">
                <a:solidFill>
                  <a:schemeClr val="bg1"/>
                </a:solidFill>
              </a:rPr>
              <a:t>helps</a:t>
            </a:r>
            <a:r>
              <a:rPr lang="he-IL" sz="1800" dirty="0">
                <a:solidFill>
                  <a:schemeClr val="bg1"/>
                </a:solidFill>
              </a:rPr>
              <a:t> </a:t>
            </a:r>
            <a:r>
              <a:rPr lang="he-IL" sz="1800" dirty="0" err="1">
                <a:solidFill>
                  <a:schemeClr val="bg1"/>
                </a:solidFill>
              </a:rPr>
              <a:t>prevent</a:t>
            </a:r>
            <a:r>
              <a:rPr lang="he-IL" sz="1800" dirty="0">
                <a:solidFill>
                  <a:schemeClr val="bg1"/>
                </a:solidFill>
              </a:rPr>
              <a:t> </a:t>
            </a:r>
            <a:r>
              <a:rPr lang="he-IL" sz="1800" dirty="0" err="1">
                <a:solidFill>
                  <a:schemeClr val="bg1"/>
                </a:solidFill>
              </a:rPr>
              <a:t>overfitting</a:t>
            </a:r>
            <a:r>
              <a:rPr lang="he-IL" sz="1800" dirty="0">
                <a:solidFill>
                  <a:schemeClr val="bg1"/>
                </a:solidFill>
              </a:rPr>
              <a:t>. Inputs </a:t>
            </a:r>
            <a:r>
              <a:rPr lang="he-IL" sz="1800" dirty="0" err="1">
                <a:solidFill>
                  <a:schemeClr val="bg1"/>
                </a:solidFill>
              </a:rPr>
              <a:t>not</a:t>
            </a:r>
            <a:r>
              <a:rPr lang="he-IL" sz="1800" dirty="0">
                <a:solidFill>
                  <a:schemeClr val="bg1"/>
                </a:solidFill>
              </a:rPr>
              <a:t> </a:t>
            </a:r>
            <a:r>
              <a:rPr lang="he-IL" sz="1800" dirty="0" err="1">
                <a:solidFill>
                  <a:schemeClr val="bg1"/>
                </a:solidFill>
              </a:rPr>
              <a:t>set</a:t>
            </a:r>
            <a:r>
              <a:rPr lang="he-IL" sz="1800" dirty="0">
                <a:solidFill>
                  <a:schemeClr val="bg1"/>
                </a:solidFill>
              </a:rPr>
              <a:t> </a:t>
            </a:r>
            <a:r>
              <a:rPr lang="he-IL" sz="1800" dirty="0" err="1">
                <a:solidFill>
                  <a:schemeClr val="bg1"/>
                </a:solidFill>
              </a:rPr>
              <a:t>to</a:t>
            </a:r>
            <a:r>
              <a:rPr lang="he-IL" sz="1800" dirty="0">
                <a:solidFill>
                  <a:schemeClr val="bg1"/>
                </a:solidFill>
              </a:rPr>
              <a:t> 0 </a:t>
            </a:r>
            <a:r>
              <a:rPr lang="he-IL" sz="1800" dirty="0" err="1">
                <a:solidFill>
                  <a:schemeClr val="bg1"/>
                </a:solidFill>
              </a:rPr>
              <a:t>are</a:t>
            </a:r>
            <a:r>
              <a:rPr lang="he-IL" sz="1800" dirty="0">
                <a:solidFill>
                  <a:schemeClr val="bg1"/>
                </a:solidFill>
              </a:rPr>
              <a:t> </a:t>
            </a:r>
            <a:r>
              <a:rPr lang="he-IL" sz="1800" dirty="0" err="1">
                <a:solidFill>
                  <a:schemeClr val="bg1"/>
                </a:solidFill>
              </a:rPr>
              <a:t>scaled</a:t>
            </a:r>
            <a:r>
              <a:rPr lang="he-IL" sz="1800" dirty="0">
                <a:solidFill>
                  <a:schemeClr val="bg1"/>
                </a:solidFill>
              </a:rPr>
              <a:t> </a:t>
            </a:r>
            <a:r>
              <a:rPr lang="he-IL" sz="1800" dirty="0" err="1">
                <a:solidFill>
                  <a:schemeClr val="bg1"/>
                </a:solidFill>
              </a:rPr>
              <a:t>up</a:t>
            </a:r>
            <a:r>
              <a:rPr lang="he-IL" sz="1800" dirty="0">
                <a:solidFill>
                  <a:schemeClr val="bg1"/>
                </a:solidFill>
              </a:rPr>
              <a:t> </a:t>
            </a:r>
            <a:r>
              <a:rPr lang="he-IL" sz="1800" dirty="0" err="1">
                <a:solidFill>
                  <a:schemeClr val="bg1"/>
                </a:solidFill>
              </a:rPr>
              <a:t>by</a:t>
            </a:r>
            <a:r>
              <a:rPr lang="he-IL" sz="1800" dirty="0">
                <a:solidFill>
                  <a:schemeClr val="bg1"/>
                </a:solidFill>
              </a:rPr>
              <a:t> 1/(1 - </a:t>
            </a:r>
            <a:r>
              <a:rPr lang="he-IL" sz="1800" dirty="0" err="1">
                <a:solidFill>
                  <a:schemeClr val="bg1"/>
                </a:solidFill>
              </a:rPr>
              <a:t>rate</a:t>
            </a:r>
            <a:r>
              <a:rPr lang="he-IL" sz="1800" dirty="0">
                <a:solidFill>
                  <a:schemeClr val="bg1"/>
                </a:solidFill>
              </a:rPr>
              <a:t>) </a:t>
            </a:r>
            <a:r>
              <a:rPr lang="he-IL" sz="1800" dirty="0" err="1">
                <a:solidFill>
                  <a:schemeClr val="bg1"/>
                </a:solidFill>
              </a:rPr>
              <a:t>such</a:t>
            </a:r>
            <a:endParaRPr lang="he-IL" sz="1800" dirty="0">
              <a:solidFill>
                <a:schemeClr val="bg1"/>
              </a:solidFill>
            </a:endParaRPr>
          </a:p>
          <a:p>
            <a:r>
              <a:rPr lang="he-IL" sz="1800" dirty="0" err="1">
                <a:solidFill>
                  <a:schemeClr val="bg1"/>
                </a:solidFill>
              </a:rPr>
              <a:t>that</a:t>
            </a:r>
            <a:r>
              <a:rPr lang="he-IL" sz="1800" dirty="0">
                <a:solidFill>
                  <a:schemeClr val="bg1"/>
                </a:solidFill>
              </a:rPr>
              <a:t> </a:t>
            </a:r>
            <a:r>
              <a:rPr lang="he-IL" sz="1800" dirty="0" err="1">
                <a:solidFill>
                  <a:schemeClr val="bg1"/>
                </a:solidFill>
              </a:rPr>
              <a:t>the</a:t>
            </a:r>
            <a:r>
              <a:rPr lang="he-IL" sz="1800" dirty="0">
                <a:solidFill>
                  <a:schemeClr val="bg1"/>
                </a:solidFill>
              </a:rPr>
              <a:t> sum over </a:t>
            </a:r>
            <a:r>
              <a:rPr lang="he-IL" sz="1800" dirty="0" err="1">
                <a:solidFill>
                  <a:schemeClr val="bg1"/>
                </a:solidFill>
              </a:rPr>
              <a:t>all</a:t>
            </a:r>
            <a:r>
              <a:rPr lang="he-IL" sz="1800" dirty="0">
                <a:solidFill>
                  <a:schemeClr val="bg1"/>
                </a:solidFill>
              </a:rPr>
              <a:t> inputs </a:t>
            </a:r>
            <a:r>
              <a:rPr lang="he-IL" sz="1800" dirty="0" err="1">
                <a:solidFill>
                  <a:schemeClr val="bg1"/>
                </a:solidFill>
              </a:rPr>
              <a:t>is</a:t>
            </a:r>
            <a:r>
              <a:rPr lang="he-IL" sz="1800" dirty="0">
                <a:solidFill>
                  <a:schemeClr val="bg1"/>
                </a:solidFill>
              </a:rPr>
              <a:t> unchanged</a:t>
            </a:r>
          </a:p>
        </p:txBody>
      </p:sp>
      <p:pic>
        <p:nvPicPr>
          <p:cNvPr id="17" name="תמונה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383" y="2560203"/>
            <a:ext cx="8233250" cy="2535184"/>
          </a:xfrm>
          <a:prstGeom prst="rect">
            <a:avLst/>
          </a:prstGeom>
        </p:spPr>
      </p:pic>
    </p:spTree>
    <p:extLst>
      <p:ext uri="{BB962C8B-B14F-4D97-AF65-F5344CB8AC3E}">
        <p14:creationId xmlns:p14="http://schemas.microsoft.com/office/powerpoint/2010/main" val="2751803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2"/>
          <p:cNvSpPr txBox="1">
            <a:spLocks noGrp="1"/>
          </p:cNvSpPr>
          <p:nvPr>
            <p:ph type="title"/>
          </p:nvPr>
        </p:nvSpPr>
        <p:spPr>
          <a:xfrm>
            <a:off x="178616" y="231112"/>
            <a:ext cx="4021800" cy="468202"/>
          </a:xfrm>
          <a:prstGeom prst="rect">
            <a:avLst/>
          </a:prstGeom>
        </p:spPr>
        <p:txBody>
          <a:bodyPr spcFirstLastPara="1" wrap="square" lIns="0" tIns="0" rIns="0" bIns="0" anchor="b" anchorCtr="0">
            <a:noAutofit/>
          </a:bodyPr>
          <a:lstStyle/>
          <a:p>
            <a:pPr lvl="0"/>
            <a:r>
              <a:rPr lang="en-US" dirty="0">
                <a:solidFill>
                  <a:schemeClr val="bg1"/>
                </a:solidFill>
              </a:rPr>
              <a:t>MaxPooling</a:t>
            </a:r>
            <a:endParaRPr dirty="0"/>
          </a:p>
        </p:txBody>
      </p:sp>
      <p:sp>
        <p:nvSpPr>
          <p:cNvPr id="151" name="Google Shape;151;p22"/>
          <p:cNvSpPr txBox="1">
            <a:spLocks noGrp="1"/>
          </p:cNvSpPr>
          <p:nvPr>
            <p:ph type="body" idx="1"/>
          </p:nvPr>
        </p:nvSpPr>
        <p:spPr>
          <a:xfrm>
            <a:off x="248953" y="834013"/>
            <a:ext cx="4554821" cy="3768131"/>
          </a:xfrm>
          <a:prstGeom prst="rect">
            <a:avLst/>
          </a:prstGeom>
        </p:spPr>
        <p:txBody>
          <a:bodyPr spcFirstLastPara="1" wrap="square" lIns="0" tIns="0" rIns="0" bIns="0" anchor="t" anchorCtr="0">
            <a:noAutofit/>
          </a:bodyPr>
          <a:lstStyle/>
          <a:p>
            <a:pPr>
              <a:buFont typeface="Wingdings" panose="05000000000000000000" pitchFamily="2" charset="2"/>
              <a:buChar char="Ø"/>
            </a:pPr>
            <a:endParaRPr lang="en-US" sz="1400" dirty="0"/>
          </a:p>
          <a:p>
            <a:pPr marL="342900" indent="-342900">
              <a:buClr>
                <a:schemeClr val="bg1"/>
              </a:buClr>
              <a:buFont typeface="Wingdings" panose="05000000000000000000" pitchFamily="2" charset="2"/>
              <a:buChar char="Ø"/>
            </a:pPr>
            <a:endParaRPr lang="en-US" sz="1400" dirty="0">
              <a:solidFill>
                <a:schemeClr val="bg1"/>
              </a:solidFill>
            </a:endParaRPr>
          </a:p>
          <a:p>
            <a:pPr marL="342900" indent="-342900">
              <a:buClr>
                <a:schemeClr val="bg1"/>
              </a:buClr>
              <a:buFont typeface="Wingdings" panose="05000000000000000000" pitchFamily="2" charset="2"/>
              <a:buChar char="Ø"/>
            </a:pPr>
            <a:r>
              <a:rPr lang="en-GB" sz="1400" dirty="0">
                <a:solidFill>
                  <a:schemeClr val="bg1"/>
                </a:solidFill>
              </a:rPr>
              <a:t>A pooling layer is often used after a CNN layer in order to reduce the complexity of the output and prevent over fitting of the data. </a:t>
            </a:r>
            <a:endParaRPr lang="en-US" sz="1400" dirty="0">
              <a:solidFill>
                <a:schemeClr val="bg1"/>
              </a:solidFill>
            </a:endParaRPr>
          </a:p>
          <a:p>
            <a:pPr marL="342900" indent="-342900">
              <a:buClr>
                <a:schemeClr val="bg1"/>
              </a:buClr>
              <a:buFont typeface="Wingdings" panose="05000000000000000000" pitchFamily="2" charset="2"/>
              <a:buChar char="Ø"/>
            </a:pPr>
            <a:r>
              <a:rPr lang="en-US" sz="1400" dirty="0">
                <a:solidFill>
                  <a:schemeClr val="bg1"/>
                </a:solidFill>
              </a:rPr>
              <a:t>Maximum pooling, or max pooling, is a pooling operation that calculates the maximum, or largest, value in each patch of each feature map.</a:t>
            </a:r>
          </a:p>
          <a:p>
            <a:pPr marL="342900" indent="-342900">
              <a:buClr>
                <a:schemeClr val="bg1"/>
              </a:buClr>
              <a:buFont typeface="Wingdings" panose="05000000000000000000" pitchFamily="2" charset="2"/>
              <a:buChar char="Ø"/>
            </a:pPr>
            <a:r>
              <a:rPr lang="en-US" sz="1400" dirty="0">
                <a:solidFill>
                  <a:schemeClr val="bg1"/>
                </a:solidFill>
              </a:rPr>
              <a:t>The results are down sampled or pooled feature maps that highlight the most present feature in the patch</a:t>
            </a:r>
          </a:p>
          <a:p>
            <a:pPr>
              <a:buFont typeface="Wingdings" panose="05000000000000000000" pitchFamily="2" charset="2"/>
              <a:buChar char="Ø"/>
            </a:pPr>
            <a:endParaRPr lang="en-US" sz="1400" dirty="0"/>
          </a:p>
          <a:p>
            <a:pPr>
              <a:buFont typeface="Wingdings" panose="05000000000000000000" pitchFamily="2" charset="2"/>
              <a:buChar char="Ø"/>
            </a:pPr>
            <a:endParaRPr lang="en-US" sz="1400" dirty="0"/>
          </a:p>
          <a:p>
            <a:pPr>
              <a:buFont typeface="Wingdings" panose="05000000000000000000" pitchFamily="2" charset="2"/>
              <a:buChar char="Ø"/>
            </a:pPr>
            <a:endParaRPr lang="en-US" sz="1400" dirty="0"/>
          </a:p>
          <a:p>
            <a:pPr marL="285750" lvl="0" indent="-285750" algn="l" rtl="0">
              <a:spcBef>
                <a:spcPts val="600"/>
              </a:spcBef>
              <a:spcAft>
                <a:spcPts val="0"/>
              </a:spcAft>
              <a:buFont typeface="Wingdings" panose="05000000000000000000" pitchFamily="2" charset="2"/>
              <a:buChar char="Ø"/>
            </a:pPr>
            <a:endParaRPr sz="1400" dirty="0"/>
          </a:p>
        </p:txBody>
      </p:sp>
      <p:sp>
        <p:nvSpPr>
          <p:cNvPr id="152" name="Google Shape;152;p2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pic>
        <p:nvPicPr>
          <p:cNvPr id="6" name="Picture 4" descr="Chart, line chart&#10;&#10;Description automatically generated">
            <a:extLst>
              <a:ext uri="{FF2B5EF4-FFF2-40B4-BE49-F238E27FC236}">
                <a16:creationId xmlns:a16="http://schemas.microsoft.com/office/drawing/2014/main" id="{F9FBC2D9-EB71-4122-BEB4-15694567295F}"/>
              </a:ext>
            </a:extLst>
          </p:cNvPr>
          <p:cNvPicPr>
            <a:picLocks noChangeAspect="1"/>
          </p:cNvPicPr>
          <p:nvPr/>
        </p:nvPicPr>
        <p:blipFill>
          <a:blip r:embed="rId3"/>
          <a:stretch>
            <a:fillRect/>
          </a:stretch>
        </p:blipFill>
        <p:spPr>
          <a:xfrm>
            <a:off x="5194998" y="465213"/>
            <a:ext cx="3834286" cy="1511322"/>
          </a:xfrm>
          <a:prstGeom prst="rect">
            <a:avLst/>
          </a:prstGeom>
        </p:spPr>
      </p:pic>
      <p:pic>
        <p:nvPicPr>
          <p:cNvPr id="2" name="תמונה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2435" y="2371410"/>
            <a:ext cx="4366849" cy="236543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a:spLocks noGrp="1"/>
          </p:cNvSpPr>
          <p:nvPr>
            <p:ph type="ctrTitle" idx="4294967295"/>
          </p:nvPr>
        </p:nvSpPr>
        <p:spPr>
          <a:xfrm>
            <a:off x="368300" y="375955"/>
            <a:ext cx="1460500" cy="463200"/>
          </a:xfrm>
          <a:prstGeom prst="rect">
            <a:avLst/>
          </a:prstGeom>
        </p:spPr>
        <p:txBody>
          <a:bodyPr spcFirstLastPara="1" wrap="square" lIns="0" tIns="0" rIns="0" bIns="0" anchor="b" anchorCtr="0">
            <a:noAutofit/>
          </a:bodyPr>
          <a:lstStyle/>
          <a:p>
            <a:pPr lvl="0"/>
            <a:r>
              <a:rPr lang="en-US" sz="2800" dirty="0"/>
              <a:t>Flatten</a:t>
            </a:r>
            <a:endParaRPr sz="2800" dirty="0"/>
          </a:p>
        </p:txBody>
      </p:sp>
      <p:sp>
        <p:nvSpPr>
          <p:cNvPr id="267" name="Google Shape;267;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מלבן 1"/>
          <p:cNvSpPr/>
          <p:nvPr/>
        </p:nvSpPr>
        <p:spPr>
          <a:xfrm>
            <a:off x="254000" y="864664"/>
            <a:ext cx="5892800" cy="1754326"/>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sz="1800" b="1" dirty="0">
                <a:solidFill>
                  <a:schemeClr val="bg1"/>
                </a:solidFill>
              </a:rPr>
              <a:t>Flattening</a:t>
            </a:r>
            <a:r>
              <a:rPr lang="en-US" sz="1800" dirty="0">
                <a:solidFill>
                  <a:schemeClr val="bg1"/>
                </a:solidFill>
              </a:rPr>
              <a:t> is converting the data into a 1-dimensional array for inputting it to the next layer. </a:t>
            </a:r>
          </a:p>
          <a:p>
            <a:pPr marL="285750" indent="-285750">
              <a:buClr>
                <a:schemeClr val="bg1"/>
              </a:buClr>
              <a:buFont typeface="Wingdings" panose="05000000000000000000" pitchFamily="2" charset="2"/>
              <a:buChar char="Ø"/>
            </a:pPr>
            <a:r>
              <a:rPr lang="en-US" sz="1800" dirty="0">
                <a:solidFill>
                  <a:schemeClr val="bg1"/>
                </a:solidFill>
              </a:rPr>
              <a:t>We </a:t>
            </a:r>
            <a:r>
              <a:rPr lang="en-US" sz="1800" b="1" dirty="0">
                <a:solidFill>
                  <a:schemeClr val="bg1"/>
                </a:solidFill>
              </a:rPr>
              <a:t>flatten</a:t>
            </a:r>
            <a:r>
              <a:rPr lang="en-US" sz="1800" dirty="0">
                <a:solidFill>
                  <a:schemeClr val="bg1"/>
                </a:solidFill>
              </a:rPr>
              <a:t> the output of the convolutional layers to create a single long feature vector. And it is connected to the final classification model, which is called a fully-connected layer.</a:t>
            </a:r>
          </a:p>
        </p:txBody>
      </p:sp>
      <p:pic>
        <p:nvPicPr>
          <p:cNvPr id="3" name="תמונה 2"/>
          <p:cNvPicPr>
            <a:picLocks noChangeAspect="1"/>
          </p:cNvPicPr>
          <p:nvPr/>
        </p:nvPicPr>
        <p:blipFill rotWithShape="1">
          <a:blip r:embed="rId3"/>
          <a:srcRect l="34903" t="32746" r="19020" b="20822"/>
          <a:stretch/>
        </p:blipFill>
        <p:spPr>
          <a:xfrm>
            <a:off x="2997200" y="2673351"/>
            <a:ext cx="5918200" cy="23622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27"/>
          <p:cNvSpPr txBox="1">
            <a:spLocks noGrp="1"/>
          </p:cNvSpPr>
          <p:nvPr>
            <p:ph type="title"/>
          </p:nvPr>
        </p:nvSpPr>
        <p:spPr>
          <a:xfrm>
            <a:off x="575616" y="304565"/>
            <a:ext cx="6014400" cy="377575"/>
          </a:xfrm>
          <a:prstGeom prst="rect">
            <a:avLst/>
          </a:prstGeom>
        </p:spPr>
        <p:txBody>
          <a:bodyPr spcFirstLastPara="1" wrap="square" lIns="0" tIns="0" rIns="0" bIns="0" anchor="b" anchorCtr="0">
            <a:noAutofit/>
          </a:bodyPr>
          <a:lstStyle/>
          <a:p>
            <a:pPr lvl="0"/>
            <a:r>
              <a:rPr lang="en-US" sz="2400" dirty="0"/>
              <a:t>Fully Connected </a:t>
            </a:r>
            <a:endParaRPr sz="2400" dirty="0"/>
          </a:p>
        </p:txBody>
      </p:sp>
      <p:sp>
        <p:nvSpPr>
          <p:cNvPr id="242" name="Google Shape;242;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14</a:t>
            </a:fld>
            <a:endParaRPr/>
          </a:p>
        </p:txBody>
      </p:sp>
      <p:pic>
        <p:nvPicPr>
          <p:cNvPr id="244" name="Google Shape;244;p27"/>
          <p:cNvPicPr preferRelativeResize="0"/>
          <p:nvPr/>
        </p:nvPicPr>
        <p:blipFill>
          <a:blip r:embed="rId3">
            <a:alphaModFix/>
          </a:blip>
          <a:stretch>
            <a:fillRect/>
          </a:stretch>
        </p:blipFill>
        <p:spPr>
          <a:xfrm>
            <a:off x="1148591" y="2123546"/>
            <a:ext cx="185882" cy="202500"/>
          </a:xfrm>
          <a:prstGeom prst="rect">
            <a:avLst/>
          </a:prstGeom>
          <a:noFill/>
          <a:ln>
            <a:noFill/>
          </a:ln>
        </p:spPr>
      </p:pic>
      <p:pic>
        <p:nvPicPr>
          <p:cNvPr id="245" name="Google Shape;245;p27"/>
          <p:cNvPicPr preferRelativeResize="0"/>
          <p:nvPr/>
        </p:nvPicPr>
        <p:blipFill>
          <a:blip r:embed="rId3">
            <a:alphaModFix/>
          </a:blip>
          <a:stretch>
            <a:fillRect/>
          </a:stretch>
        </p:blipFill>
        <p:spPr>
          <a:xfrm>
            <a:off x="2634266" y="3546021"/>
            <a:ext cx="185882" cy="202500"/>
          </a:xfrm>
          <a:prstGeom prst="rect">
            <a:avLst/>
          </a:prstGeom>
          <a:noFill/>
          <a:ln>
            <a:noFill/>
          </a:ln>
        </p:spPr>
      </p:pic>
      <p:pic>
        <p:nvPicPr>
          <p:cNvPr id="246" name="Google Shape;246;p27"/>
          <p:cNvPicPr preferRelativeResize="0"/>
          <p:nvPr/>
        </p:nvPicPr>
        <p:blipFill>
          <a:blip r:embed="rId3">
            <a:alphaModFix/>
          </a:blip>
          <a:stretch>
            <a:fillRect/>
          </a:stretch>
        </p:blipFill>
        <p:spPr>
          <a:xfrm>
            <a:off x="3582816" y="1921046"/>
            <a:ext cx="185882" cy="202500"/>
          </a:xfrm>
          <a:prstGeom prst="rect">
            <a:avLst/>
          </a:prstGeom>
          <a:noFill/>
          <a:ln>
            <a:noFill/>
          </a:ln>
        </p:spPr>
      </p:pic>
      <p:pic>
        <p:nvPicPr>
          <p:cNvPr id="247" name="Google Shape;247;p27"/>
          <p:cNvPicPr preferRelativeResize="0"/>
          <p:nvPr/>
        </p:nvPicPr>
        <p:blipFill>
          <a:blip r:embed="rId3">
            <a:alphaModFix/>
          </a:blip>
          <a:stretch>
            <a:fillRect/>
          </a:stretch>
        </p:blipFill>
        <p:spPr>
          <a:xfrm>
            <a:off x="4291291" y="3831871"/>
            <a:ext cx="185882" cy="202500"/>
          </a:xfrm>
          <a:prstGeom prst="rect">
            <a:avLst/>
          </a:prstGeom>
          <a:noFill/>
          <a:ln>
            <a:noFill/>
          </a:ln>
        </p:spPr>
      </p:pic>
      <p:pic>
        <p:nvPicPr>
          <p:cNvPr id="248" name="Google Shape;248;p27"/>
          <p:cNvPicPr preferRelativeResize="0"/>
          <p:nvPr/>
        </p:nvPicPr>
        <p:blipFill>
          <a:blip r:embed="rId3">
            <a:alphaModFix/>
          </a:blip>
          <a:stretch>
            <a:fillRect/>
          </a:stretch>
        </p:blipFill>
        <p:spPr>
          <a:xfrm>
            <a:off x="6187641" y="2326046"/>
            <a:ext cx="185882" cy="202500"/>
          </a:xfrm>
          <a:prstGeom prst="rect">
            <a:avLst/>
          </a:prstGeom>
          <a:noFill/>
          <a:ln>
            <a:noFill/>
          </a:ln>
        </p:spPr>
      </p:pic>
      <p:pic>
        <p:nvPicPr>
          <p:cNvPr id="249" name="Google Shape;249;p27"/>
          <p:cNvPicPr preferRelativeResize="0"/>
          <p:nvPr/>
        </p:nvPicPr>
        <p:blipFill>
          <a:blip r:embed="rId3">
            <a:alphaModFix/>
          </a:blip>
          <a:stretch>
            <a:fillRect/>
          </a:stretch>
        </p:blipFill>
        <p:spPr>
          <a:xfrm>
            <a:off x="6744441" y="3896571"/>
            <a:ext cx="185882" cy="202500"/>
          </a:xfrm>
          <a:prstGeom prst="rect">
            <a:avLst/>
          </a:prstGeom>
          <a:noFill/>
          <a:ln>
            <a:noFill/>
          </a:ln>
        </p:spPr>
      </p:pic>
      <p:sp>
        <p:nvSpPr>
          <p:cNvPr id="2" name="מלבן 1"/>
          <p:cNvSpPr/>
          <p:nvPr/>
        </p:nvSpPr>
        <p:spPr>
          <a:xfrm>
            <a:off x="462056" y="1001659"/>
            <a:ext cx="8326343" cy="2259080"/>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sz="1600" dirty="0">
                <a:solidFill>
                  <a:schemeClr val="bg1"/>
                </a:solidFill>
              </a:rPr>
              <a:t>Fully connected layers connect every neuron in one layer to every neuron in another layer. </a:t>
            </a:r>
          </a:p>
          <a:p>
            <a:endParaRPr lang="en-US" sz="1600" dirty="0">
              <a:solidFill>
                <a:schemeClr val="bg1"/>
              </a:solidFill>
            </a:endParaRPr>
          </a:p>
          <a:p>
            <a:pPr marL="285750" indent="-285750">
              <a:buClr>
                <a:schemeClr val="bg1"/>
              </a:buClr>
              <a:buFont typeface="Wingdings" panose="05000000000000000000" pitchFamily="2" charset="2"/>
              <a:buChar char="Ø"/>
            </a:pPr>
            <a:r>
              <a:rPr lang="en-US" sz="1600" dirty="0">
                <a:solidFill>
                  <a:schemeClr val="bg1"/>
                </a:solidFill>
              </a:rPr>
              <a:t>After feature extraction we need to classify the data into various classes, this can be done using a fully connected (FC) neural network</a:t>
            </a:r>
            <a:br>
              <a:rPr lang="en-US" sz="1600" dirty="0">
                <a:solidFill>
                  <a:schemeClr val="bg1"/>
                </a:solidFill>
              </a:rPr>
            </a:br>
            <a:endParaRPr lang="en-US" sz="1600" dirty="0">
              <a:solidFill>
                <a:schemeClr val="bg1"/>
              </a:solidFill>
            </a:endParaRPr>
          </a:p>
          <a:p>
            <a:pPr marL="285750" indent="-285750">
              <a:lnSpc>
                <a:spcPct val="90000"/>
              </a:lnSpc>
              <a:buClr>
                <a:schemeClr val="bg1"/>
              </a:buClr>
              <a:buFont typeface="Wingdings" panose="05000000000000000000" pitchFamily="2" charset="2"/>
              <a:buChar char="Ø"/>
            </a:pPr>
            <a:r>
              <a:rPr lang="en-US" sz="1600" dirty="0">
                <a:solidFill>
                  <a:schemeClr val="bg1"/>
                </a:solidFill>
              </a:rPr>
              <a:t>Taking the inputs from the feature analysis and applies weights to predict the correct label. </a:t>
            </a:r>
          </a:p>
          <a:p>
            <a:endParaRPr lang="he-IL" sz="1600" dirty="0">
              <a:solidFill>
                <a:schemeClr val="bg1"/>
              </a:solidFill>
            </a:endParaRPr>
          </a:p>
        </p:txBody>
      </p:sp>
      <p:pic>
        <p:nvPicPr>
          <p:cNvPr id="1026" name="Picture 2" descr="Speech Emotion Recognition Using 1D CNN with No Attention | Semantic Schola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5616" y="3031770"/>
            <a:ext cx="8301684" cy="18027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7" name="Google Shape;327;p3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מלבן 1"/>
          <p:cNvSpPr/>
          <p:nvPr/>
        </p:nvSpPr>
        <p:spPr>
          <a:xfrm>
            <a:off x="531551" y="462062"/>
            <a:ext cx="2021149" cy="461665"/>
          </a:xfrm>
          <a:prstGeom prst="rect">
            <a:avLst/>
          </a:prstGeom>
        </p:spPr>
        <p:txBody>
          <a:bodyPr wrap="square">
            <a:spAutoFit/>
          </a:bodyPr>
          <a:lstStyle/>
          <a:p>
            <a:r>
              <a:rPr lang="en-US" sz="2400" dirty="0" err="1">
                <a:solidFill>
                  <a:schemeClr val="bg1"/>
                </a:solidFill>
              </a:rPr>
              <a:t>SoftMax</a:t>
            </a:r>
            <a:r>
              <a:rPr lang="en-US" sz="2400" dirty="0">
                <a:solidFill>
                  <a:schemeClr val="bg1"/>
                </a:solidFill>
              </a:rPr>
              <a:t>:</a:t>
            </a:r>
            <a:endParaRPr lang="he-IL" dirty="0">
              <a:solidFill>
                <a:schemeClr val="bg1"/>
              </a:solidFill>
            </a:endParaRPr>
          </a:p>
        </p:txBody>
      </p:sp>
      <p:sp>
        <p:nvSpPr>
          <p:cNvPr id="3" name="TextBox 2">
            <a:extLst>
              <a:ext uri="{FF2B5EF4-FFF2-40B4-BE49-F238E27FC236}">
                <a16:creationId xmlns:a16="http://schemas.microsoft.com/office/drawing/2014/main" id="{F2A81CF6-F410-49CA-A5B0-0026838EF0EF}"/>
              </a:ext>
            </a:extLst>
          </p:cNvPr>
          <p:cNvSpPr txBox="1"/>
          <p:nvPr/>
        </p:nvSpPr>
        <p:spPr>
          <a:xfrm>
            <a:off x="642936" y="1543049"/>
            <a:ext cx="4207670" cy="2031325"/>
          </a:xfrm>
          <a:prstGeom prst="rect">
            <a:avLst/>
          </a:prstGeom>
          <a:noFill/>
        </p:spPr>
        <p:txBody>
          <a:bodyPr wrap="square" rtlCol="0">
            <a:spAutoFit/>
          </a:bodyPr>
          <a:lstStyle/>
          <a:p>
            <a:pPr marL="285750" indent="-285750">
              <a:buClr>
                <a:schemeClr val="bg1"/>
              </a:buClr>
              <a:buFont typeface="Wingdings" panose="05000000000000000000" pitchFamily="2" charset="2"/>
              <a:buChar char="Ø"/>
            </a:pPr>
            <a:r>
              <a:rPr lang="en-US" sz="1800" dirty="0">
                <a:solidFill>
                  <a:schemeClr val="bg1"/>
                </a:solidFill>
              </a:rPr>
              <a:t>SoftMax activation is normally applied to the very last layer in a neural net. The reason why SoftMax is useful is because it converts the output of the last layer in your neural network into what is essentially a probability distribution.</a:t>
            </a:r>
          </a:p>
        </p:txBody>
      </p:sp>
      <p:pic>
        <p:nvPicPr>
          <p:cNvPr id="5" name="Picture 4" descr="A picture containing knife&#10;&#10;Description automatically generated">
            <a:extLst>
              <a:ext uri="{FF2B5EF4-FFF2-40B4-BE49-F238E27FC236}">
                <a16:creationId xmlns:a16="http://schemas.microsoft.com/office/drawing/2014/main" id="{6E411EA3-34BE-4E36-B680-BDD68DFFC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2776" y="1543049"/>
            <a:ext cx="3467100" cy="11715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9E2770-25F6-42B3-8F5F-2C05172BDA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aphicFrame>
        <p:nvGraphicFramePr>
          <p:cNvPr id="3" name="Table 3">
            <a:extLst>
              <a:ext uri="{FF2B5EF4-FFF2-40B4-BE49-F238E27FC236}">
                <a16:creationId xmlns:a16="http://schemas.microsoft.com/office/drawing/2014/main" id="{B6503337-7F3D-42B0-9FD1-115567CA9966}"/>
              </a:ext>
            </a:extLst>
          </p:cNvPr>
          <p:cNvGraphicFramePr>
            <a:graphicFrameLocks noGrp="1"/>
          </p:cNvGraphicFramePr>
          <p:nvPr>
            <p:extLst>
              <p:ext uri="{D42A27DB-BD31-4B8C-83A1-F6EECF244321}">
                <p14:modId xmlns:p14="http://schemas.microsoft.com/office/powerpoint/2010/main" val="2077567456"/>
              </p:ext>
            </p:extLst>
          </p:nvPr>
        </p:nvGraphicFramePr>
        <p:xfrm>
          <a:off x="120577" y="466091"/>
          <a:ext cx="6079254" cy="4380229"/>
        </p:xfrm>
        <a:graphic>
          <a:graphicData uri="http://schemas.openxmlformats.org/drawingml/2006/table">
            <a:tbl>
              <a:tblPr firstRow="1" bandRow="1">
                <a:tableStyleId>{3C2FFA5D-87B4-456A-9821-1D502468CF0F}</a:tableStyleId>
              </a:tblPr>
              <a:tblGrid>
                <a:gridCol w="2026418">
                  <a:extLst>
                    <a:ext uri="{9D8B030D-6E8A-4147-A177-3AD203B41FA5}">
                      <a16:colId xmlns:a16="http://schemas.microsoft.com/office/drawing/2014/main" val="1884187912"/>
                    </a:ext>
                  </a:extLst>
                </a:gridCol>
                <a:gridCol w="2026418">
                  <a:extLst>
                    <a:ext uri="{9D8B030D-6E8A-4147-A177-3AD203B41FA5}">
                      <a16:colId xmlns:a16="http://schemas.microsoft.com/office/drawing/2014/main" val="3166207648"/>
                    </a:ext>
                  </a:extLst>
                </a:gridCol>
                <a:gridCol w="2026418">
                  <a:extLst>
                    <a:ext uri="{9D8B030D-6E8A-4147-A177-3AD203B41FA5}">
                      <a16:colId xmlns:a16="http://schemas.microsoft.com/office/drawing/2014/main" val="3435568216"/>
                    </a:ext>
                  </a:extLst>
                </a:gridCol>
              </a:tblGrid>
              <a:tr h="31175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Layer(type)</a:t>
                      </a:r>
                    </a:p>
                    <a:p>
                      <a:endParaRPr lang="en-US" sz="12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Output Shape</a:t>
                      </a:r>
                    </a:p>
                    <a:p>
                      <a:endParaRPr lang="en-US" sz="12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t>Param</a:t>
                      </a:r>
                    </a:p>
                    <a:p>
                      <a:endParaRPr lang="en-US" sz="1200" b="1" dirty="0">
                        <a:solidFill>
                          <a:schemeClr val="bg1"/>
                        </a:solidFill>
                      </a:endParaRPr>
                    </a:p>
                  </a:txBody>
                  <a:tcPr/>
                </a:tc>
                <a:extLst>
                  <a:ext uri="{0D108BD9-81ED-4DB2-BD59-A6C34878D82A}">
                    <a16:rowId xmlns:a16="http://schemas.microsoft.com/office/drawing/2014/main" val="2715464181"/>
                  </a:ext>
                </a:extLst>
              </a:tr>
              <a:tr h="230640">
                <a:tc>
                  <a:txBody>
                    <a:bodyPr/>
                    <a:lstStyle/>
                    <a:p>
                      <a:r>
                        <a:rPr lang="en-US" sz="1200" dirty="0"/>
                        <a:t>Conv1</a:t>
                      </a:r>
                      <a:endParaRPr lang="en-US" sz="1200" b="0" dirty="0">
                        <a:solidFill>
                          <a:schemeClr val="bg1"/>
                        </a:solidFill>
                      </a:endParaRPr>
                    </a:p>
                  </a:txBody>
                  <a:tcPr/>
                </a:tc>
                <a:tc>
                  <a:txBody>
                    <a:bodyPr/>
                    <a:lstStyle/>
                    <a:p>
                      <a:r>
                        <a:rPr lang="en-US" sz="1200" dirty="0"/>
                        <a:t>(None, 40, 64)</a:t>
                      </a:r>
                      <a:endParaRPr lang="en-US" sz="1200" b="1" dirty="0">
                        <a:solidFill>
                          <a:schemeClr val="bg1"/>
                        </a:solidFill>
                      </a:endParaRPr>
                    </a:p>
                  </a:txBody>
                  <a:tcPr/>
                </a:tc>
                <a:tc>
                  <a:txBody>
                    <a:bodyPr/>
                    <a:lstStyle/>
                    <a:p>
                      <a:r>
                        <a:rPr lang="en-US" sz="1200" dirty="0"/>
                        <a:t>384</a:t>
                      </a:r>
                      <a:endParaRPr lang="en-US" sz="1200" b="1" dirty="0">
                        <a:solidFill>
                          <a:schemeClr val="bg1"/>
                        </a:solidFill>
                      </a:endParaRPr>
                    </a:p>
                  </a:txBody>
                  <a:tcPr/>
                </a:tc>
                <a:extLst>
                  <a:ext uri="{0D108BD9-81ED-4DB2-BD59-A6C34878D82A}">
                    <a16:rowId xmlns:a16="http://schemas.microsoft.com/office/drawing/2014/main" val="2178924568"/>
                  </a:ext>
                </a:extLst>
              </a:tr>
              <a:tr h="230640">
                <a:tc>
                  <a:txBody>
                    <a:bodyPr/>
                    <a:lstStyle/>
                    <a:p>
                      <a:r>
                        <a:rPr lang="en-US" sz="1200" dirty="0" err="1"/>
                        <a:t>RuLU</a:t>
                      </a:r>
                      <a:endParaRPr lang="en-US" sz="1200" b="0" dirty="0">
                        <a:solidFill>
                          <a:schemeClr val="bg1"/>
                        </a:solidFill>
                      </a:endParaRPr>
                    </a:p>
                  </a:txBody>
                  <a:tcPr/>
                </a:tc>
                <a:tc>
                  <a:txBody>
                    <a:bodyPr/>
                    <a:lstStyle/>
                    <a:p>
                      <a:r>
                        <a:rPr lang="en-US" sz="1200" dirty="0"/>
                        <a:t>(None, 40, 64)</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02"/>
                  </a:ext>
                </a:extLst>
              </a:tr>
              <a:tr h="230640">
                <a:tc>
                  <a:txBody>
                    <a:bodyPr/>
                    <a:lstStyle/>
                    <a:p>
                      <a:r>
                        <a:rPr lang="en-US" sz="1200" dirty="0"/>
                        <a:t>dropout</a:t>
                      </a:r>
                      <a:endParaRPr lang="en-US" sz="1200" b="0" dirty="0">
                        <a:solidFill>
                          <a:schemeClr val="bg1"/>
                        </a:solidFill>
                      </a:endParaRPr>
                    </a:p>
                  </a:txBody>
                  <a:tcPr/>
                </a:tc>
                <a:tc>
                  <a:txBody>
                    <a:bodyPr/>
                    <a:lstStyle/>
                    <a:p>
                      <a:r>
                        <a:rPr lang="en-US" sz="1200" dirty="0"/>
                        <a:t> (None, 40, 64)</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03"/>
                  </a:ext>
                </a:extLst>
              </a:tr>
              <a:tr h="230640">
                <a:tc>
                  <a:txBody>
                    <a:bodyPr/>
                    <a:lstStyle/>
                    <a:p>
                      <a:r>
                        <a:rPr lang="en-US" sz="1200" dirty="0"/>
                        <a:t>Maxpooling1</a:t>
                      </a:r>
                      <a:endParaRPr lang="en-US" sz="1200" b="0" dirty="0">
                        <a:solidFill>
                          <a:schemeClr val="bg1"/>
                        </a:solidFill>
                      </a:endParaRPr>
                    </a:p>
                  </a:txBody>
                  <a:tcPr/>
                </a:tc>
                <a:tc>
                  <a:txBody>
                    <a:bodyPr/>
                    <a:lstStyle/>
                    <a:p>
                      <a:r>
                        <a:rPr lang="en-US" sz="1200" dirty="0"/>
                        <a:t>(None, 10, 64)</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327358343"/>
                  </a:ext>
                </a:extLst>
              </a:tr>
              <a:tr h="230640">
                <a:tc>
                  <a:txBody>
                    <a:bodyPr/>
                    <a:lstStyle/>
                    <a:p>
                      <a:r>
                        <a:rPr lang="en-US" sz="1200" dirty="0"/>
                        <a:t>Conv2</a:t>
                      </a:r>
                      <a:endParaRPr lang="en-US" sz="1200" b="0" dirty="0">
                        <a:solidFill>
                          <a:schemeClr val="bg1"/>
                        </a:solidFill>
                      </a:endParaRPr>
                    </a:p>
                  </a:txBody>
                  <a:tcPr/>
                </a:tc>
                <a:tc>
                  <a:txBody>
                    <a:bodyPr/>
                    <a:lstStyle/>
                    <a:p>
                      <a:r>
                        <a:rPr lang="en-US" sz="1200" dirty="0"/>
                        <a:t>(None, 10, 128)</a:t>
                      </a:r>
                      <a:endParaRPr lang="en-US" sz="1200" b="1" dirty="0">
                        <a:solidFill>
                          <a:schemeClr val="bg1"/>
                        </a:solidFill>
                      </a:endParaRPr>
                    </a:p>
                  </a:txBody>
                  <a:tcPr/>
                </a:tc>
                <a:tc>
                  <a:txBody>
                    <a:bodyPr/>
                    <a:lstStyle/>
                    <a:p>
                      <a:r>
                        <a:rPr lang="en-US" sz="1200" dirty="0"/>
                        <a:t>41088</a:t>
                      </a:r>
                      <a:endParaRPr lang="en-US" sz="1200" b="1" dirty="0">
                        <a:solidFill>
                          <a:schemeClr val="bg1"/>
                        </a:solidFill>
                      </a:endParaRPr>
                    </a:p>
                  </a:txBody>
                  <a:tcPr/>
                </a:tc>
                <a:extLst>
                  <a:ext uri="{0D108BD9-81ED-4DB2-BD59-A6C34878D82A}">
                    <a16:rowId xmlns:a16="http://schemas.microsoft.com/office/drawing/2014/main" val="1082785754"/>
                  </a:ext>
                </a:extLst>
              </a:tr>
              <a:tr h="230640">
                <a:tc>
                  <a:txBody>
                    <a:bodyPr/>
                    <a:lstStyle/>
                    <a:p>
                      <a:r>
                        <a:rPr lang="en-US" sz="1200" dirty="0" err="1"/>
                        <a:t>RuLU</a:t>
                      </a:r>
                      <a:endParaRPr lang="en-US" sz="1200" b="0" dirty="0">
                        <a:solidFill>
                          <a:schemeClr val="bg1"/>
                        </a:solidFill>
                      </a:endParaRPr>
                    </a:p>
                  </a:txBody>
                  <a:tcPr/>
                </a:tc>
                <a:tc>
                  <a:txBody>
                    <a:bodyPr/>
                    <a:lstStyle/>
                    <a:p>
                      <a:r>
                        <a:rPr lang="en-US" sz="1200" dirty="0"/>
                        <a:t>(None, 10, 128)</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06"/>
                  </a:ext>
                </a:extLst>
              </a:tr>
              <a:tr h="230640">
                <a:tc>
                  <a:txBody>
                    <a:bodyPr/>
                    <a:lstStyle/>
                    <a:p>
                      <a:r>
                        <a:rPr lang="en-US" sz="1200" dirty="0"/>
                        <a:t>dropout</a:t>
                      </a:r>
                      <a:endParaRPr lang="en-US" sz="1200" b="0" dirty="0">
                        <a:solidFill>
                          <a:schemeClr val="bg1"/>
                        </a:solidFill>
                      </a:endParaRPr>
                    </a:p>
                  </a:txBody>
                  <a:tcPr/>
                </a:tc>
                <a:tc>
                  <a:txBody>
                    <a:bodyPr/>
                    <a:lstStyle/>
                    <a:p>
                      <a:r>
                        <a:rPr lang="en-US" sz="1200" dirty="0"/>
                        <a:t>(None, 10, 128)</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07"/>
                  </a:ext>
                </a:extLst>
              </a:tr>
              <a:tr h="230640">
                <a:tc>
                  <a:txBody>
                    <a:bodyPr/>
                    <a:lstStyle/>
                    <a:p>
                      <a:r>
                        <a:rPr lang="en-US" sz="1200" dirty="0"/>
                        <a:t>Maxpooling2</a:t>
                      </a:r>
                      <a:endParaRPr lang="en-US" sz="1200" b="0" dirty="0">
                        <a:solidFill>
                          <a:schemeClr val="bg1"/>
                        </a:solidFill>
                      </a:endParaRPr>
                    </a:p>
                  </a:txBody>
                  <a:tcPr/>
                </a:tc>
                <a:tc>
                  <a:txBody>
                    <a:bodyPr/>
                    <a:lstStyle/>
                    <a:p>
                      <a:r>
                        <a:rPr lang="en-US" sz="1200" dirty="0"/>
                        <a:t>(None, 2, 128)</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2841018005"/>
                  </a:ext>
                </a:extLst>
              </a:tr>
              <a:tr h="230640">
                <a:tc>
                  <a:txBody>
                    <a:bodyPr/>
                    <a:lstStyle/>
                    <a:p>
                      <a:r>
                        <a:rPr lang="en-US" sz="1200" dirty="0"/>
                        <a:t>Conv3</a:t>
                      </a:r>
                      <a:endParaRPr lang="en-US" sz="1200" b="0" dirty="0">
                        <a:solidFill>
                          <a:schemeClr val="bg1"/>
                        </a:solidFill>
                      </a:endParaRPr>
                    </a:p>
                  </a:txBody>
                  <a:tcPr/>
                </a:tc>
                <a:tc>
                  <a:txBody>
                    <a:bodyPr/>
                    <a:lstStyle/>
                    <a:p>
                      <a:r>
                        <a:rPr lang="en-US" sz="1200" dirty="0"/>
                        <a:t> (None, 2, 256)</a:t>
                      </a:r>
                      <a:endParaRPr lang="en-US" sz="1200" b="1" dirty="0">
                        <a:solidFill>
                          <a:schemeClr val="bg1"/>
                        </a:solidFill>
                      </a:endParaRPr>
                    </a:p>
                  </a:txBody>
                  <a:tcPr/>
                </a:tc>
                <a:tc>
                  <a:txBody>
                    <a:bodyPr/>
                    <a:lstStyle/>
                    <a:p>
                      <a:r>
                        <a:rPr lang="en-US" sz="1200" dirty="0"/>
                        <a:t>164096</a:t>
                      </a:r>
                      <a:endParaRPr lang="en-US" sz="1200" b="1" dirty="0">
                        <a:solidFill>
                          <a:schemeClr val="bg1"/>
                        </a:solidFill>
                      </a:endParaRPr>
                    </a:p>
                  </a:txBody>
                  <a:tcPr/>
                </a:tc>
                <a:extLst>
                  <a:ext uri="{0D108BD9-81ED-4DB2-BD59-A6C34878D82A}">
                    <a16:rowId xmlns:a16="http://schemas.microsoft.com/office/drawing/2014/main" val="1685922543"/>
                  </a:ext>
                </a:extLst>
              </a:tr>
              <a:tr h="230640">
                <a:tc>
                  <a:txBody>
                    <a:bodyPr/>
                    <a:lstStyle/>
                    <a:p>
                      <a:r>
                        <a:rPr lang="en-US" sz="1200" dirty="0" err="1"/>
                        <a:t>RuLU</a:t>
                      </a:r>
                      <a:endParaRPr lang="en-US" sz="1200" b="0" dirty="0">
                        <a:solidFill>
                          <a:schemeClr val="bg1"/>
                        </a:solidFill>
                      </a:endParaRPr>
                    </a:p>
                  </a:txBody>
                  <a:tcPr/>
                </a:tc>
                <a:tc>
                  <a:txBody>
                    <a:bodyPr/>
                    <a:lstStyle/>
                    <a:p>
                      <a:r>
                        <a:rPr lang="en-US" sz="1200" dirty="0"/>
                        <a:t>(None, 2, 256)</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10"/>
                  </a:ext>
                </a:extLst>
              </a:tr>
              <a:tr h="230640">
                <a:tc>
                  <a:txBody>
                    <a:bodyPr/>
                    <a:lstStyle/>
                    <a:p>
                      <a:r>
                        <a:rPr lang="en-US" sz="1200" dirty="0"/>
                        <a:t>Dropout</a:t>
                      </a:r>
                      <a:endParaRPr lang="en-US" sz="1200" b="0" dirty="0">
                        <a:solidFill>
                          <a:schemeClr val="bg1"/>
                        </a:solidFill>
                      </a:endParaRPr>
                    </a:p>
                  </a:txBody>
                  <a:tcPr/>
                </a:tc>
                <a:tc>
                  <a:txBody>
                    <a:bodyPr/>
                    <a:lstStyle/>
                    <a:p>
                      <a:r>
                        <a:rPr lang="en-US" sz="1200" dirty="0"/>
                        <a:t>(None, 2, 256)</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531736799"/>
                  </a:ext>
                </a:extLst>
              </a:tr>
              <a:tr h="230640">
                <a:tc>
                  <a:txBody>
                    <a:bodyPr/>
                    <a:lstStyle/>
                    <a:p>
                      <a:r>
                        <a:rPr lang="en-US" sz="1200" dirty="0"/>
                        <a:t>Flatten</a:t>
                      </a:r>
                      <a:endParaRPr lang="en-US" sz="1200" b="0" dirty="0">
                        <a:solidFill>
                          <a:schemeClr val="bg1"/>
                        </a:solidFill>
                      </a:endParaRPr>
                    </a:p>
                  </a:txBody>
                  <a:tcPr/>
                </a:tc>
                <a:tc>
                  <a:txBody>
                    <a:bodyPr/>
                    <a:lstStyle/>
                    <a:p>
                      <a:r>
                        <a:rPr lang="en-US" sz="1200" dirty="0"/>
                        <a:t>(None, 512)</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3521324511"/>
                  </a:ext>
                </a:extLst>
              </a:tr>
              <a:tr h="35686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t>FullyConnected</a:t>
                      </a:r>
                      <a:endParaRPr lang="en-US" sz="1200" dirty="0">
                        <a:solidFill>
                          <a:schemeClr val="bg1"/>
                        </a:solidFill>
                      </a:endParaRPr>
                    </a:p>
                  </a:txBody>
                  <a:tcPr/>
                </a:tc>
                <a:tc>
                  <a:txBody>
                    <a:bodyPr/>
                    <a:lstStyle/>
                    <a:p>
                      <a:r>
                        <a:rPr lang="en-US" sz="1200" dirty="0"/>
                        <a:t>(None, 8)</a:t>
                      </a:r>
                      <a:endParaRPr lang="en-US" sz="1200" b="1" dirty="0">
                        <a:solidFill>
                          <a:schemeClr val="bg1"/>
                        </a:solidFill>
                      </a:endParaRPr>
                    </a:p>
                  </a:txBody>
                  <a:tcPr/>
                </a:tc>
                <a:tc>
                  <a:txBody>
                    <a:bodyPr/>
                    <a:lstStyle/>
                    <a:p>
                      <a:r>
                        <a:rPr lang="en-US" sz="1200" dirty="0"/>
                        <a:t>4104</a:t>
                      </a:r>
                      <a:endParaRPr lang="en-US" sz="1200" b="1" dirty="0">
                        <a:solidFill>
                          <a:schemeClr val="bg1"/>
                        </a:solidFill>
                      </a:endParaRPr>
                    </a:p>
                  </a:txBody>
                  <a:tcPr/>
                </a:tc>
                <a:extLst>
                  <a:ext uri="{0D108BD9-81ED-4DB2-BD59-A6C34878D82A}">
                    <a16:rowId xmlns:a16="http://schemas.microsoft.com/office/drawing/2014/main" val="1340637703"/>
                  </a:ext>
                </a:extLst>
              </a:tr>
              <a:tr h="230640">
                <a:tc>
                  <a:txBody>
                    <a:bodyPr/>
                    <a:lstStyle/>
                    <a:p>
                      <a:r>
                        <a:rPr lang="en-US" sz="1200" dirty="0" err="1"/>
                        <a:t>softmax</a:t>
                      </a:r>
                      <a:endParaRPr lang="en-US" sz="1200" b="1" dirty="0">
                        <a:solidFill>
                          <a:schemeClr val="bg1"/>
                        </a:solidFill>
                      </a:endParaRPr>
                    </a:p>
                  </a:txBody>
                  <a:tcPr/>
                </a:tc>
                <a:tc>
                  <a:txBody>
                    <a:bodyPr/>
                    <a:lstStyle/>
                    <a:p>
                      <a:r>
                        <a:rPr lang="en-US" sz="1200" dirty="0"/>
                        <a:t>(None, 8)</a:t>
                      </a:r>
                      <a:endParaRPr lang="en-US" sz="1200" b="1" dirty="0">
                        <a:solidFill>
                          <a:schemeClr val="bg1"/>
                        </a:solidFill>
                      </a:endParaRPr>
                    </a:p>
                  </a:txBody>
                  <a:tcPr/>
                </a:tc>
                <a:tc>
                  <a:txBody>
                    <a:bodyPr/>
                    <a:lstStyle/>
                    <a:p>
                      <a:r>
                        <a:rPr lang="en-US" sz="1200" dirty="0"/>
                        <a:t>0</a:t>
                      </a:r>
                      <a:endParaRPr lang="en-US" sz="1200" b="1" dirty="0">
                        <a:solidFill>
                          <a:schemeClr val="bg1"/>
                        </a:solidFill>
                      </a:endParaRPr>
                    </a:p>
                  </a:txBody>
                  <a:tcPr/>
                </a:tc>
                <a:extLst>
                  <a:ext uri="{0D108BD9-81ED-4DB2-BD59-A6C34878D82A}">
                    <a16:rowId xmlns:a16="http://schemas.microsoft.com/office/drawing/2014/main" val="10014"/>
                  </a:ext>
                </a:extLst>
              </a:tr>
            </a:tbl>
          </a:graphicData>
        </a:graphic>
      </p:graphicFrame>
      <p:sp>
        <p:nvSpPr>
          <p:cNvPr id="5" name="TextBox 4">
            <a:extLst>
              <a:ext uri="{FF2B5EF4-FFF2-40B4-BE49-F238E27FC236}">
                <a16:creationId xmlns:a16="http://schemas.microsoft.com/office/drawing/2014/main" id="{BBAF8E66-FDAD-4514-AAA1-A7EF6970FD7C}"/>
              </a:ext>
            </a:extLst>
          </p:cNvPr>
          <p:cNvSpPr txBox="1"/>
          <p:nvPr/>
        </p:nvSpPr>
        <p:spPr>
          <a:xfrm>
            <a:off x="-180870" y="0"/>
            <a:ext cx="2900362" cy="461665"/>
          </a:xfrm>
          <a:prstGeom prst="rect">
            <a:avLst/>
          </a:prstGeom>
          <a:noFill/>
        </p:spPr>
        <p:txBody>
          <a:bodyPr wrap="square" rtlCol="0">
            <a:spAutoFit/>
          </a:bodyPr>
          <a:lstStyle/>
          <a:p>
            <a:pPr algn="ctr"/>
            <a:r>
              <a:rPr lang="en-US" sz="2400" dirty="0">
                <a:solidFill>
                  <a:schemeClr val="bg1"/>
                </a:solidFill>
              </a:rPr>
              <a:t>Model summary</a:t>
            </a:r>
          </a:p>
        </p:txBody>
      </p:sp>
      <p:sp>
        <p:nvSpPr>
          <p:cNvPr id="4" name="מלבן 3"/>
          <p:cNvSpPr/>
          <p:nvPr/>
        </p:nvSpPr>
        <p:spPr>
          <a:xfrm>
            <a:off x="6452465" y="4286856"/>
            <a:ext cx="2077813" cy="307777"/>
          </a:xfrm>
          <a:prstGeom prst="rect">
            <a:avLst/>
          </a:prstGeom>
        </p:spPr>
        <p:txBody>
          <a:bodyPr wrap="none">
            <a:spAutoFit/>
          </a:bodyPr>
          <a:lstStyle/>
          <a:p>
            <a:r>
              <a:rPr lang="en-US" dirty="0">
                <a:solidFill>
                  <a:schemeClr val="bg1"/>
                </a:solidFill>
              </a:rPr>
              <a:t>Total params  = 209672</a:t>
            </a:r>
          </a:p>
        </p:txBody>
      </p:sp>
    </p:spTree>
    <p:extLst>
      <p:ext uri="{BB962C8B-B14F-4D97-AF65-F5344CB8AC3E}">
        <p14:creationId xmlns:p14="http://schemas.microsoft.com/office/powerpoint/2010/main" val="1420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351" name="Google Shape;351;p35"/>
          <p:cNvSpPr txBox="1">
            <a:spLocks noGrp="1"/>
          </p:cNvSpPr>
          <p:nvPr>
            <p:ph type="ctrTitle" idx="4294967295"/>
          </p:nvPr>
        </p:nvSpPr>
        <p:spPr>
          <a:xfrm>
            <a:off x="307500" y="403965"/>
            <a:ext cx="3617400" cy="355270"/>
          </a:xfrm>
          <a:prstGeom prst="rect">
            <a:avLst/>
          </a:prstGeom>
        </p:spPr>
        <p:txBody>
          <a:bodyPr spcFirstLastPara="1" wrap="square" lIns="0" tIns="0" rIns="0" bIns="0" anchor="b" anchorCtr="0">
            <a:noAutofit/>
          </a:bodyPr>
          <a:lstStyle/>
          <a:p>
            <a:pPr lvl="0"/>
            <a:r>
              <a:rPr lang="en-US" sz="2400" dirty="0"/>
              <a:t>Train the model </a:t>
            </a:r>
            <a:endParaRPr sz="2400" dirty="0"/>
          </a:p>
        </p:txBody>
      </p:sp>
      <p:pic>
        <p:nvPicPr>
          <p:cNvPr id="353" name="Google Shape;353;p35"/>
          <p:cNvPicPr preferRelativeResize="0"/>
          <p:nvPr/>
        </p:nvPicPr>
        <p:blipFill>
          <a:blip r:embed="rId3">
            <a:alphaModFix/>
          </a:blip>
          <a:stretch>
            <a:fillRect/>
          </a:stretch>
        </p:blipFill>
        <p:spPr>
          <a:xfrm>
            <a:off x="3924900" y="2681025"/>
            <a:ext cx="3171324" cy="1889775"/>
          </a:xfrm>
          <a:prstGeom prst="rect">
            <a:avLst/>
          </a:prstGeom>
          <a:noFill/>
          <a:ln>
            <a:noFill/>
          </a:ln>
        </p:spPr>
      </p:pic>
      <p:pic>
        <p:nvPicPr>
          <p:cNvPr id="354" name="Google Shape;354;p35"/>
          <p:cNvPicPr preferRelativeResize="0"/>
          <p:nvPr/>
        </p:nvPicPr>
        <p:blipFill>
          <a:blip r:embed="rId4">
            <a:alphaModFix/>
          </a:blip>
          <a:stretch>
            <a:fillRect/>
          </a:stretch>
        </p:blipFill>
        <p:spPr>
          <a:xfrm>
            <a:off x="8276348" y="3152150"/>
            <a:ext cx="548700" cy="1597701"/>
          </a:xfrm>
          <a:prstGeom prst="rect">
            <a:avLst/>
          </a:prstGeom>
          <a:noFill/>
          <a:ln>
            <a:noFill/>
          </a:ln>
        </p:spPr>
      </p:pic>
      <p:pic>
        <p:nvPicPr>
          <p:cNvPr id="355" name="Google Shape;355;p35"/>
          <p:cNvPicPr preferRelativeResize="0"/>
          <p:nvPr/>
        </p:nvPicPr>
        <p:blipFill>
          <a:blip r:embed="rId5">
            <a:alphaModFix/>
          </a:blip>
          <a:stretch>
            <a:fillRect/>
          </a:stretch>
        </p:blipFill>
        <p:spPr>
          <a:xfrm>
            <a:off x="2896409" y="-167538"/>
            <a:ext cx="1279700" cy="1498275"/>
          </a:xfrm>
          <a:prstGeom prst="rect">
            <a:avLst/>
          </a:prstGeom>
          <a:noFill/>
          <a:ln>
            <a:noFill/>
          </a:ln>
        </p:spPr>
      </p:pic>
      <p:sp>
        <p:nvSpPr>
          <p:cNvPr id="3" name="מלבן 2"/>
          <p:cNvSpPr/>
          <p:nvPr/>
        </p:nvSpPr>
        <p:spPr>
          <a:xfrm>
            <a:off x="386862" y="1330737"/>
            <a:ext cx="5853164" cy="2308324"/>
          </a:xfrm>
          <a:prstGeom prst="rect">
            <a:avLst/>
          </a:prstGeom>
        </p:spPr>
        <p:txBody>
          <a:bodyPr wrap="square">
            <a:spAutoFit/>
          </a:bodyPr>
          <a:lstStyle/>
          <a:p>
            <a:pPr marL="285750" indent="-285750">
              <a:buClr>
                <a:schemeClr val="bg1"/>
              </a:buClr>
              <a:buFont typeface="Wingdings" panose="05000000000000000000" pitchFamily="2" charset="2"/>
              <a:buChar char="Ø"/>
            </a:pPr>
            <a:r>
              <a:rPr lang="en-US" sz="1800" dirty="0">
                <a:solidFill>
                  <a:schemeClr val="bg1"/>
                </a:solidFill>
              </a:rPr>
              <a:t>It takes some time to train the model. After training, we save the weights and the model architecture. </a:t>
            </a:r>
          </a:p>
          <a:p>
            <a:pPr marL="285750" indent="-285750">
              <a:buClr>
                <a:schemeClr val="bg1"/>
              </a:buClr>
              <a:buFont typeface="Wingdings" panose="05000000000000000000" pitchFamily="2" charset="2"/>
              <a:buChar char="Ø"/>
            </a:pPr>
            <a:r>
              <a:rPr lang="en-US" sz="1800" dirty="0">
                <a:solidFill>
                  <a:schemeClr val="bg1"/>
                </a:solidFill>
              </a:rPr>
              <a:t>Random initialization weights.</a:t>
            </a:r>
          </a:p>
          <a:p>
            <a:pPr marL="285750" indent="-285750">
              <a:buClr>
                <a:schemeClr val="bg1"/>
              </a:buClr>
              <a:buFont typeface="Wingdings" panose="05000000000000000000" pitchFamily="2" charset="2"/>
              <a:buChar char="Ø"/>
            </a:pPr>
            <a:r>
              <a:rPr lang="en-US" sz="1800" dirty="0">
                <a:solidFill>
                  <a:schemeClr val="bg1"/>
                </a:solidFill>
              </a:rPr>
              <a:t>Categorical cross entropy loss function.</a:t>
            </a:r>
          </a:p>
          <a:p>
            <a:pPr marL="285750" indent="-285750">
              <a:buClr>
                <a:schemeClr val="bg1"/>
              </a:buClr>
              <a:buFont typeface="Wingdings" panose="05000000000000000000" pitchFamily="2" charset="2"/>
              <a:buChar char="Ø"/>
            </a:pPr>
            <a:r>
              <a:rPr lang="en-US" sz="1800" dirty="0">
                <a:solidFill>
                  <a:schemeClr val="bg1"/>
                </a:solidFill>
              </a:rPr>
              <a:t>opt optimizer.</a:t>
            </a:r>
          </a:p>
          <a:p>
            <a:pPr marL="285750" indent="-285750">
              <a:buClr>
                <a:schemeClr val="bg1"/>
              </a:buClr>
              <a:buFont typeface="Wingdings" panose="05000000000000000000" pitchFamily="2" charset="2"/>
              <a:buChar char="Ø"/>
            </a:pPr>
            <a:r>
              <a:rPr lang="en-US" sz="1800" dirty="0">
                <a:solidFill>
                  <a:schemeClr val="bg1"/>
                </a:solidFill>
              </a:rPr>
              <a:t>The learning rate is 0.00005</a:t>
            </a:r>
          </a:p>
          <a:p>
            <a:pPr marL="285750" indent="-285750">
              <a:buClr>
                <a:schemeClr val="bg1"/>
              </a:buClr>
              <a:buFont typeface="Wingdings" panose="05000000000000000000" pitchFamily="2" charset="2"/>
              <a:buChar char="Ø"/>
            </a:pPr>
            <a:r>
              <a:rPr lang="en-US" sz="1800" dirty="0">
                <a:solidFill>
                  <a:schemeClr val="bg1"/>
                </a:solidFill>
              </a:rPr>
              <a:t>Mini batch size is 16.</a:t>
            </a:r>
          </a:p>
          <a:p>
            <a:pPr marL="285750" indent="-285750">
              <a:buClr>
                <a:schemeClr val="bg1"/>
              </a:buClr>
              <a:buFont typeface="Wingdings" panose="05000000000000000000" pitchFamily="2" charset="2"/>
              <a:buChar char="Ø"/>
            </a:pPr>
            <a:r>
              <a:rPr lang="en-US" sz="1800" dirty="0">
                <a:solidFill>
                  <a:schemeClr val="bg1"/>
                </a:solidFill>
              </a:rPr>
              <a:t>Number of epochs are 200.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6"/>
          <p:cNvSpPr txBox="1">
            <a:spLocks noGrp="1"/>
          </p:cNvSpPr>
          <p:nvPr>
            <p:ph type="title"/>
          </p:nvPr>
        </p:nvSpPr>
        <p:spPr>
          <a:xfrm>
            <a:off x="218809" y="321547"/>
            <a:ext cx="6014400" cy="440377"/>
          </a:xfrm>
          <a:prstGeom prst="rect">
            <a:avLst/>
          </a:prstGeom>
        </p:spPr>
        <p:txBody>
          <a:bodyPr spcFirstLastPara="1" wrap="square" lIns="0" tIns="0" rIns="0" bIns="0" anchor="b" anchorCtr="0">
            <a:noAutofit/>
          </a:bodyPr>
          <a:lstStyle/>
          <a:p>
            <a:pPr lvl="0"/>
            <a:r>
              <a:rPr lang="en-US" sz="2400" dirty="0"/>
              <a:t>The Loss function</a:t>
            </a:r>
            <a:endParaRPr sz="2400" dirty="0"/>
          </a:p>
        </p:txBody>
      </p:sp>
      <p:sp>
        <p:nvSpPr>
          <p:cNvPr id="362" name="Google Shape;362;p3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3" name="מלבן 2"/>
          <p:cNvSpPr/>
          <p:nvPr/>
        </p:nvSpPr>
        <p:spPr>
          <a:xfrm>
            <a:off x="447150" y="1088243"/>
            <a:ext cx="7199645" cy="1754326"/>
          </a:xfrm>
          <a:prstGeom prst="rect">
            <a:avLst/>
          </a:prstGeom>
        </p:spPr>
        <p:txBody>
          <a:bodyPr wrap="square">
            <a:spAutoFit/>
          </a:bodyPr>
          <a:lstStyle/>
          <a:p>
            <a:r>
              <a:rPr lang="en-US" sz="1800" dirty="0">
                <a:solidFill>
                  <a:schemeClr val="bg1"/>
                </a:solidFill>
                <a:latin typeface="charter"/>
              </a:rPr>
              <a:t>The </a:t>
            </a:r>
            <a:r>
              <a:rPr lang="en-US" sz="1800" b="1" dirty="0">
                <a:solidFill>
                  <a:schemeClr val="bg1"/>
                </a:solidFill>
                <a:latin typeface="charter"/>
              </a:rPr>
              <a:t>loss function</a:t>
            </a:r>
            <a:r>
              <a:rPr lang="en-US" sz="1800" dirty="0">
                <a:solidFill>
                  <a:schemeClr val="bg1"/>
                </a:solidFill>
                <a:latin typeface="charter"/>
              </a:rPr>
              <a:t> is the function that </a:t>
            </a:r>
            <a:r>
              <a:rPr lang="en-US" sz="1800" b="1" dirty="0">
                <a:solidFill>
                  <a:schemeClr val="bg1"/>
                </a:solidFill>
                <a:latin typeface="charter"/>
              </a:rPr>
              <a:t>computes the distance between the current output of the algorithm and the expected output</a:t>
            </a:r>
            <a:r>
              <a:rPr lang="en-US" sz="1800" dirty="0">
                <a:solidFill>
                  <a:schemeClr val="bg1"/>
                </a:solidFill>
                <a:latin typeface="charter"/>
              </a:rPr>
              <a:t>. It’s a method to evaluate how your algorithm models the data. It can be categorized into two groups. One for </a:t>
            </a:r>
            <a:r>
              <a:rPr lang="en-US" sz="1800" b="1" dirty="0">
                <a:solidFill>
                  <a:schemeClr val="bg1"/>
                </a:solidFill>
                <a:latin typeface="charter"/>
              </a:rPr>
              <a:t>classification</a:t>
            </a:r>
            <a:r>
              <a:rPr lang="en-US" sz="1800" dirty="0">
                <a:solidFill>
                  <a:schemeClr val="bg1"/>
                </a:solidFill>
                <a:latin typeface="charter"/>
              </a:rPr>
              <a:t> (discrete values, 0,1,2…) and the other for </a:t>
            </a:r>
            <a:r>
              <a:rPr lang="en-US" sz="1800" b="1" dirty="0">
                <a:solidFill>
                  <a:schemeClr val="bg1"/>
                </a:solidFill>
                <a:latin typeface="charter"/>
              </a:rPr>
              <a:t>regression</a:t>
            </a:r>
            <a:r>
              <a:rPr lang="en-US" sz="1800" dirty="0">
                <a:solidFill>
                  <a:schemeClr val="bg1"/>
                </a:solidFill>
                <a:latin typeface="charter"/>
              </a:rPr>
              <a:t> (continuous values).</a:t>
            </a:r>
            <a:endParaRPr lang="he-IL" sz="1800"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1"/>
          <p:cNvSpPr txBox="1">
            <a:spLocks noGrp="1"/>
          </p:cNvSpPr>
          <p:nvPr>
            <p:ph type="title"/>
          </p:nvPr>
        </p:nvSpPr>
        <p:spPr>
          <a:xfrm>
            <a:off x="288450" y="304799"/>
            <a:ext cx="6405600" cy="453775"/>
          </a:xfrm>
          <a:prstGeom prst="rect">
            <a:avLst/>
          </a:prstGeom>
        </p:spPr>
        <p:txBody>
          <a:bodyPr spcFirstLastPara="1" wrap="square" lIns="0" tIns="0" rIns="0" bIns="0" anchor="b" anchorCtr="0">
            <a:noAutofit/>
          </a:bodyPr>
          <a:lstStyle/>
          <a:p>
            <a:pPr lvl="0"/>
            <a:r>
              <a:rPr lang="en-US" sz="2800" dirty="0"/>
              <a:t>Evaluating the model </a:t>
            </a:r>
            <a:endParaRPr sz="2800" dirty="0"/>
          </a:p>
        </p:txBody>
      </p:sp>
      <p:sp>
        <p:nvSpPr>
          <p:cNvPr id="306" name="Google Shape;306;p3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מלבן 7"/>
          <p:cNvSpPr/>
          <p:nvPr/>
        </p:nvSpPr>
        <p:spPr>
          <a:xfrm>
            <a:off x="288450" y="901353"/>
            <a:ext cx="8398350" cy="1477328"/>
          </a:xfrm>
          <a:prstGeom prst="rect">
            <a:avLst/>
          </a:prstGeom>
        </p:spPr>
        <p:txBody>
          <a:bodyPr wrap="square">
            <a:spAutoFit/>
          </a:bodyPr>
          <a:lstStyle/>
          <a:p>
            <a:r>
              <a:rPr lang="en-US" sz="1800" dirty="0">
                <a:solidFill>
                  <a:schemeClr val="bg1"/>
                </a:solidFill>
              </a:rPr>
              <a:t>We have 2452 sound of Ravdess dataset and 2800 sound of TESS dataset, which will be used to</a:t>
            </a:r>
            <a:r>
              <a:rPr lang="en-US" sz="1800" b="1" dirty="0">
                <a:solidFill>
                  <a:schemeClr val="bg1"/>
                </a:solidFill>
              </a:rPr>
              <a:t> evaluate how good our model works</a:t>
            </a:r>
            <a:r>
              <a:rPr lang="en-US" sz="1800" dirty="0">
                <a:solidFill>
                  <a:schemeClr val="bg1"/>
                </a:solidFill>
              </a:rPr>
              <a:t>. The testing data was not involved in the training of the data therefore, it is new data for our model. The Ravdess and TESS dataset are well balanced so we can get around 84.30% accuracy.</a:t>
            </a:r>
          </a:p>
        </p:txBody>
      </p:sp>
      <p:pic>
        <p:nvPicPr>
          <p:cNvPr id="3" name="תמונה 2"/>
          <p:cNvPicPr>
            <a:picLocks noChangeAspect="1"/>
          </p:cNvPicPr>
          <p:nvPr/>
        </p:nvPicPr>
        <p:blipFill rotWithShape="1">
          <a:blip r:embed="rId3"/>
          <a:srcRect l="50315" t="60311" r="752" b="16501"/>
          <a:stretch/>
        </p:blipFill>
        <p:spPr>
          <a:xfrm>
            <a:off x="1257716" y="2546087"/>
            <a:ext cx="7429084" cy="1167313"/>
          </a:xfrm>
          <a:prstGeom prst="rect">
            <a:avLst/>
          </a:prstGeom>
        </p:spPr>
      </p:pic>
      <p:pic>
        <p:nvPicPr>
          <p:cNvPr id="4" name="תמונה 3"/>
          <p:cNvPicPr>
            <a:picLocks noChangeAspect="1"/>
          </p:cNvPicPr>
          <p:nvPr/>
        </p:nvPicPr>
        <p:blipFill rotWithShape="1">
          <a:blip r:embed="rId4"/>
          <a:srcRect l="50620" t="69808" r="2146" b="20896"/>
          <a:stretch/>
        </p:blipFill>
        <p:spPr>
          <a:xfrm>
            <a:off x="1257716" y="3769735"/>
            <a:ext cx="7429084" cy="75202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p>
            <a:pPr lvl="0"/>
            <a:r>
              <a:rPr lang="en-US" dirty="0">
                <a:solidFill>
                  <a:schemeClr val="bg1"/>
                </a:solidFill>
              </a:rPr>
              <a:t>Problem statement</a:t>
            </a:r>
            <a:endParaRPr dirty="0"/>
          </a:p>
        </p:txBody>
      </p:sp>
      <p:sp>
        <p:nvSpPr>
          <p:cNvPr id="73" name="Google Shape;73;p14"/>
          <p:cNvSpPr txBox="1">
            <a:spLocks noGrp="1"/>
          </p:cNvSpPr>
          <p:nvPr>
            <p:ph type="body" idx="1"/>
          </p:nvPr>
        </p:nvSpPr>
        <p:spPr>
          <a:xfrm>
            <a:off x="580550" y="1352550"/>
            <a:ext cx="4982050" cy="3155100"/>
          </a:xfrm>
          <a:prstGeom prst="rect">
            <a:avLst/>
          </a:prstGeom>
        </p:spPr>
        <p:txBody>
          <a:bodyPr spcFirstLastPara="1" wrap="square" lIns="0" tIns="0" rIns="0" bIns="0" anchor="t" anchorCtr="0">
            <a:noAutofit/>
          </a:bodyPr>
          <a:lstStyle/>
          <a:p>
            <a:pPr marL="360000">
              <a:spcBef>
                <a:spcPts val="0"/>
              </a:spcBef>
              <a:spcAft>
                <a:spcPts val="1200"/>
              </a:spcAft>
              <a:buClr>
                <a:schemeClr val="bg1"/>
              </a:buClr>
              <a:buFont typeface="Wingdings" panose="05000000000000000000" pitchFamily="2" charset="2"/>
              <a:buChar char="Ø"/>
            </a:pPr>
            <a:r>
              <a:rPr lang="en-US" sz="1600" dirty="0">
                <a:solidFill>
                  <a:schemeClr val="bg1"/>
                </a:solidFill>
              </a:rPr>
              <a:t>Speech Emotion Recognition system used to recognize the emotion from sound which are recorded by humans. </a:t>
            </a:r>
          </a:p>
          <a:p>
            <a:pPr marL="360000">
              <a:spcBef>
                <a:spcPts val="0"/>
              </a:spcBef>
              <a:spcAft>
                <a:spcPts val="1200"/>
              </a:spcAft>
              <a:buClr>
                <a:schemeClr val="bg1"/>
              </a:buClr>
              <a:buFont typeface="Wingdings" panose="05000000000000000000" pitchFamily="2" charset="2"/>
              <a:buChar char="Ø"/>
            </a:pPr>
            <a:r>
              <a:rPr lang="en-US" sz="1600" dirty="0">
                <a:solidFill>
                  <a:schemeClr val="bg1"/>
                </a:solidFill>
              </a:rPr>
              <a:t>A Speech emotion recognition system is used to visualize convolutional neural network.</a:t>
            </a:r>
          </a:p>
          <a:p>
            <a:pPr marL="0" lvl="0" indent="0" algn="l" rtl="0">
              <a:spcBef>
                <a:spcPts val="600"/>
              </a:spcBef>
              <a:spcAft>
                <a:spcPts val="0"/>
              </a:spcAft>
              <a:buClr>
                <a:schemeClr val="dk1"/>
              </a:buClr>
              <a:buSzPts val="1100"/>
              <a:buFont typeface="Arial"/>
              <a:buNone/>
            </a:pPr>
            <a:endParaRPr dirty="0"/>
          </a:p>
        </p:txBody>
      </p:sp>
      <p:sp>
        <p:nvSpPr>
          <p:cNvPr id="75" name="Google Shape;75;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pic>
        <p:nvPicPr>
          <p:cNvPr id="5" name="תמונה 4"/>
          <p:cNvPicPr>
            <a:picLocks noChangeAspect="1"/>
          </p:cNvPicPr>
          <p:nvPr/>
        </p:nvPicPr>
        <p:blipFill rotWithShape="1">
          <a:blip r:embed="rId3"/>
          <a:srcRect l="45258" t="49261" r="31976" b="24442"/>
          <a:stretch/>
        </p:blipFill>
        <p:spPr>
          <a:xfrm>
            <a:off x="5666959" y="2562225"/>
            <a:ext cx="3362325" cy="2384426"/>
          </a:xfrm>
          <a:prstGeom prst="rect">
            <a:avLst/>
          </a:prstGeom>
        </p:spPr>
      </p:pic>
      <p:pic>
        <p:nvPicPr>
          <p:cNvPr id="6" name="תמונה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21104">
            <a:off x="6301307" y="799022"/>
            <a:ext cx="2637979" cy="10717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5" name="מלבן 4"/>
          <p:cNvSpPr/>
          <p:nvPr/>
        </p:nvSpPr>
        <p:spPr>
          <a:xfrm>
            <a:off x="307387" y="302823"/>
            <a:ext cx="2108269" cy="369332"/>
          </a:xfrm>
          <a:prstGeom prst="rect">
            <a:avLst/>
          </a:prstGeom>
        </p:spPr>
        <p:txBody>
          <a:bodyPr wrap="none">
            <a:spAutoFit/>
          </a:bodyPr>
          <a:lstStyle/>
          <a:p>
            <a:r>
              <a:rPr lang="en-IN" sz="1800" b="1" dirty="0">
                <a:solidFill>
                  <a:schemeClr val="bg1"/>
                </a:solidFill>
              </a:rPr>
              <a:t>Results Achieved</a:t>
            </a:r>
            <a:endParaRPr lang="he-IL" sz="1800" dirty="0">
              <a:solidFill>
                <a:schemeClr val="bg1"/>
              </a:solidFill>
            </a:endParaRPr>
          </a:p>
        </p:txBody>
      </p:sp>
      <p:pic>
        <p:nvPicPr>
          <p:cNvPr id="2" name="תמונה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3546" y="742494"/>
            <a:ext cx="3685575" cy="1848897"/>
          </a:xfrm>
          <a:prstGeom prst="rect">
            <a:avLst/>
          </a:prstGeom>
        </p:spPr>
      </p:pic>
      <p:pic>
        <p:nvPicPr>
          <p:cNvPr id="3" name="תמונה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3547" y="2883876"/>
            <a:ext cx="3685575" cy="1868993"/>
          </a:xfrm>
          <a:prstGeom prst="rect">
            <a:avLst/>
          </a:prstGeom>
        </p:spPr>
      </p:pic>
      <p:pic>
        <p:nvPicPr>
          <p:cNvPr id="8" name="תמונה 7"/>
          <p:cNvPicPr>
            <a:picLocks noChangeAspect="1"/>
          </p:cNvPicPr>
          <p:nvPr/>
        </p:nvPicPr>
        <p:blipFill rotWithShape="1">
          <a:blip r:embed="rId5"/>
          <a:srcRect l="50481" t="58053" r="17373" b="12637"/>
          <a:stretch/>
        </p:blipFill>
        <p:spPr>
          <a:xfrm>
            <a:off x="307387" y="844061"/>
            <a:ext cx="4164129" cy="37078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7"/>
          <p:cNvSpPr txBox="1">
            <a:spLocks noGrp="1"/>
          </p:cNvSpPr>
          <p:nvPr>
            <p:ph type="title"/>
          </p:nvPr>
        </p:nvSpPr>
        <p:spPr>
          <a:xfrm>
            <a:off x="580550" y="602901"/>
            <a:ext cx="6014400" cy="460474"/>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Results</a:t>
            </a:r>
            <a:r>
              <a:rPr lang="en" dirty="0"/>
              <a:t>:</a:t>
            </a:r>
            <a:endParaRPr dirty="0"/>
          </a:p>
        </p:txBody>
      </p:sp>
      <p:sp>
        <p:nvSpPr>
          <p:cNvPr id="369" name="Google Shape;369;p37"/>
          <p:cNvSpPr txBox="1"/>
          <p:nvPr/>
        </p:nvSpPr>
        <p:spPr>
          <a:xfrm>
            <a:off x="580550" y="4171650"/>
            <a:ext cx="6014400" cy="5379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1200" dirty="0">
              <a:solidFill>
                <a:schemeClr val="accent4"/>
              </a:solidFill>
              <a:latin typeface="Muli"/>
              <a:ea typeface="Muli"/>
              <a:cs typeface="Muli"/>
              <a:sym typeface="Muli"/>
            </a:endParaRPr>
          </a:p>
        </p:txBody>
      </p:sp>
      <p:sp>
        <p:nvSpPr>
          <p:cNvPr id="370" name="Google Shape;370;p3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מציין מיקום טקסט 1"/>
          <p:cNvSpPr>
            <a:spLocks noGrp="1"/>
          </p:cNvSpPr>
          <p:nvPr>
            <p:ph type="body" idx="1"/>
          </p:nvPr>
        </p:nvSpPr>
        <p:spPr/>
        <p:txBody>
          <a:bodyPr/>
          <a:lstStyle/>
          <a:p>
            <a:pPr>
              <a:buClr>
                <a:schemeClr val="bg1"/>
              </a:buClr>
              <a:buFont typeface="Wingdings" panose="05000000000000000000" pitchFamily="2" charset="2"/>
              <a:buChar char="Ø"/>
            </a:pPr>
            <a:r>
              <a:rPr lang="en-US" sz="1800" dirty="0"/>
              <a:t>Test a sound (click on the speaker to lasting)</a:t>
            </a:r>
          </a:p>
          <a:p>
            <a:pPr>
              <a:buClr>
                <a:schemeClr val="bg1"/>
              </a:buClr>
              <a:buFont typeface="Wingdings" panose="05000000000000000000" pitchFamily="2" charset="2"/>
              <a:buChar char="Ø"/>
            </a:pPr>
            <a:endParaRPr lang="en-US" sz="1800" dirty="0"/>
          </a:p>
          <a:p>
            <a:pPr>
              <a:buClr>
                <a:schemeClr val="bg1"/>
              </a:buClr>
              <a:buFont typeface="Wingdings" panose="05000000000000000000" pitchFamily="2" charset="2"/>
              <a:buChar char="Ø"/>
            </a:pPr>
            <a:r>
              <a:rPr lang="en-US" sz="1800" dirty="0"/>
              <a:t>Result :</a:t>
            </a:r>
          </a:p>
          <a:p>
            <a:pPr>
              <a:buClr>
                <a:schemeClr val="bg1"/>
              </a:buClr>
              <a:buFont typeface="Wingdings" panose="05000000000000000000" pitchFamily="2" charset="2"/>
              <a:buChar char="Ø"/>
            </a:pPr>
            <a:endParaRPr lang="en-US" sz="1800" dirty="0"/>
          </a:p>
          <a:p>
            <a:pPr marL="76200" indent="0">
              <a:buClr>
                <a:schemeClr val="bg1"/>
              </a:buClr>
              <a:buNone/>
            </a:pPr>
            <a:r>
              <a:rPr lang="en-US" sz="1800" dirty="0"/>
              <a:t> </a:t>
            </a:r>
            <a:endParaRPr lang="he-IL" sz="1800" dirty="0"/>
          </a:p>
        </p:txBody>
      </p:sp>
      <p:pic>
        <p:nvPicPr>
          <p:cNvPr id="3" name="angry">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95269" y="1747217"/>
            <a:ext cx="452177" cy="452177"/>
          </a:xfrm>
          <a:prstGeom prst="rect">
            <a:avLst/>
          </a:prstGeom>
        </p:spPr>
      </p:pic>
      <p:pic>
        <p:nvPicPr>
          <p:cNvPr id="4" name="תמונה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0129" y="2114615"/>
            <a:ext cx="4439270" cy="552527"/>
          </a:xfrm>
          <a:prstGeom prst="rect">
            <a:avLst/>
          </a:prstGeom>
        </p:spPr>
      </p:pic>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4270"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של מספר שקופית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מלבן 4"/>
          <p:cNvSpPr/>
          <p:nvPr/>
        </p:nvSpPr>
        <p:spPr>
          <a:xfrm>
            <a:off x="386346" y="418240"/>
            <a:ext cx="2029723" cy="461665"/>
          </a:xfrm>
          <a:prstGeom prst="rect">
            <a:avLst/>
          </a:prstGeom>
        </p:spPr>
        <p:txBody>
          <a:bodyPr wrap="none">
            <a:spAutoFit/>
          </a:bodyPr>
          <a:lstStyle/>
          <a:p>
            <a:r>
              <a:rPr lang="en-IN" sz="2400" b="1" dirty="0">
                <a:solidFill>
                  <a:schemeClr val="bg1"/>
                </a:solidFill>
              </a:rPr>
              <a:t>Conclusions</a:t>
            </a:r>
            <a:endParaRPr lang="he-IL" sz="2400" dirty="0">
              <a:solidFill>
                <a:schemeClr val="bg1"/>
              </a:solidFill>
            </a:endParaRPr>
          </a:p>
        </p:txBody>
      </p:sp>
      <p:sp>
        <p:nvSpPr>
          <p:cNvPr id="6" name="מלבן 5"/>
          <p:cNvSpPr/>
          <p:nvPr/>
        </p:nvSpPr>
        <p:spPr>
          <a:xfrm>
            <a:off x="221063" y="1017479"/>
            <a:ext cx="7948247" cy="2062103"/>
          </a:xfrm>
          <a:prstGeom prst="rect">
            <a:avLst/>
          </a:prstGeom>
        </p:spPr>
        <p:txBody>
          <a:bodyPr wrap="square">
            <a:spAutoFit/>
          </a:bodyPr>
          <a:lstStyle/>
          <a:p>
            <a:pPr marL="285750" indent="-285750">
              <a:buClr>
                <a:schemeClr val="bg1"/>
              </a:buClr>
              <a:buFont typeface="Wingdings" panose="05000000000000000000" pitchFamily="2" charset="2"/>
              <a:buChar char="Ø"/>
            </a:pPr>
            <a:r>
              <a:rPr lang="en-GB" sz="1600" dirty="0">
                <a:solidFill>
                  <a:schemeClr val="bg1"/>
                </a:solidFill>
              </a:rPr>
              <a:t>Approaches based on deep neural networks are an excellent basis for solving the task. </a:t>
            </a:r>
          </a:p>
          <a:p>
            <a:pPr marL="285750" indent="-285750">
              <a:buClr>
                <a:schemeClr val="bg1"/>
              </a:buClr>
              <a:buFont typeface="Wingdings" panose="05000000000000000000" pitchFamily="2" charset="2"/>
              <a:buChar char="Ø"/>
            </a:pPr>
            <a:r>
              <a:rPr lang="en-GB" sz="1600" dirty="0">
                <a:solidFill>
                  <a:schemeClr val="bg1"/>
                </a:solidFill>
              </a:rPr>
              <a:t>Model is general enough to work in a real application context correctly </a:t>
            </a:r>
          </a:p>
          <a:p>
            <a:pPr marL="285750" indent="-285750">
              <a:buClr>
                <a:schemeClr val="bg1"/>
              </a:buClr>
              <a:buFont typeface="Wingdings" panose="05000000000000000000" pitchFamily="2" charset="2"/>
              <a:buChar char="Ø"/>
            </a:pPr>
            <a:r>
              <a:rPr lang="en-GB" sz="1600" dirty="0">
                <a:solidFill>
                  <a:schemeClr val="bg1"/>
                </a:solidFill>
              </a:rPr>
              <a:t>Combining the two datasets, RAVDESS &amp; TESS, increased accuracy</a:t>
            </a:r>
          </a:p>
          <a:p>
            <a:pPr marL="285750" indent="-285750">
              <a:buClr>
                <a:schemeClr val="bg1"/>
              </a:buClr>
              <a:buFont typeface="Wingdings" panose="05000000000000000000" pitchFamily="2" charset="2"/>
              <a:buChar char="Ø"/>
            </a:pPr>
            <a:r>
              <a:rPr lang="en-IN" sz="1600" u="sng" dirty="0">
                <a:solidFill>
                  <a:schemeClr val="bg1"/>
                </a:solidFill>
              </a:rPr>
              <a:t>Further Improvement</a:t>
            </a:r>
            <a:r>
              <a:rPr lang="en-IN" sz="1600" dirty="0">
                <a:solidFill>
                  <a:schemeClr val="bg1"/>
                </a:solidFill>
              </a:rPr>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sz="1600" dirty="0">
              <a:solidFill>
                <a:schemeClr val="bg1"/>
              </a:solidFill>
            </a:endParaRPr>
          </a:p>
        </p:txBody>
      </p:sp>
      <p:pic>
        <p:nvPicPr>
          <p:cNvPr id="7" name="Google Shape;378;p38"/>
          <p:cNvPicPr preferRelativeResize="0"/>
          <p:nvPr/>
        </p:nvPicPr>
        <p:blipFill>
          <a:blip r:embed="rId2">
            <a:alphaModFix/>
          </a:blip>
          <a:stretch>
            <a:fillRect/>
          </a:stretch>
        </p:blipFill>
        <p:spPr>
          <a:xfrm>
            <a:off x="6384295" y="3085194"/>
            <a:ext cx="1217100" cy="1387025"/>
          </a:xfrm>
          <a:prstGeom prst="rect">
            <a:avLst/>
          </a:prstGeom>
          <a:noFill/>
          <a:ln>
            <a:noFill/>
          </a:ln>
        </p:spPr>
      </p:pic>
      <p:pic>
        <p:nvPicPr>
          <p:cNvPr id="8" name="Google Shape;386;p38"/>
          <p:cNvPicPr preferRelativeResize="0"/>
          <p:nvPr/>
        </p:nvPicPr>
        <p:blipFill>
          <a:blip r:embed="rId3">
            <a:alphaModFix/>
          </a:blip>
          <a:stretch>
            <a:fillRect/>
          </a:stretch>
        </p:blipFill>
        <p:spPr>
          <a:xfrm>
            <a:off x="5151844" y="3217156"/>
            <a:ext cx="1019495" cy="1122001"/>
          </a:xfrm>
          <a:prstGeom prst="rect">
            <a:avLst/>
          </a:prstGeom>
          <a:noFill/>
          <a:ln>
            <a:noFill/>
          </a:ln>
        </p:spPr>
      </p:pic>
      <p:pic>
        <p:nvPicPr>
          <p:cNvPr id="9" name="Google Shape;387;p38"/>
          <p:cNvPicPr preferRelativeResize="0"/>
          <p:nvPr/>
        </p:nvPicPr>
        <p:blipFill>
          <a:blip r:embed="rId4">
            <a:alphaModFix/>
          </a:blip>
          <a:stretch>
            <a:fillRect/>
          </a:stretch>
        </p:blipFill>
        <p:spPr>
          <a:xfrm>
            <a:off x="561036" y="3495337"/>
            <a:ext cx="831110" cy="911453"/>
          </a:xfrm>
          <a:prstGeom prst="rect">
            <a:avLst/>
          </a:prstGeom>
          <a:noFill/>
          <a:ln>
            <a:noFill/>
          </a:ln>
        </p:spPr>
      </p:pic>
      <p:pic>
        <p:nvPicPr>
          <p:cNvPr id="10" name="Google Shape;388;p38"/>
          <p:cNvPicPr preferRelativeResize="0"/>
          <p:nvPr/>
        </p:nvPicPr>
        <p:blipFill>
          <a:blip r:embed="rId5">
            <a:alphaModFix/>
          </a:blip>
          <a:stretch>
            <a:fillRect/>
          </a:stretch>
        </p:blipFill>
        <p:spPr>
          <a:xfrm>
            <a:off x="1724205" y="3495337"/>
            <a:ext cx="836651" cy="911453"/>
          </a:xfrm>
          <a:prstGeom prst="rect">
            <a:avLst/>
          </a:prstGeom>
          <a:noFill/>
          <a:ln>
            <a:noFill/>
          </a:ln>
        </p:spPr>
      </p:pic>
      <p:pic>
        <p:nvPicPr>
          <p:cNvPr id="11" name="Google Shape;389;p38"/>
          <p:cNvPicPr preferRelativeResize="0"/>
          <p:nvPr/>
        </p:nvPicPr>
        <p:blipFill>
          <a:blip r:embed="rId6">
            <a:alphaModFix/>
          </a:blip>
          <a:stretch>
            <a:fillRect/>
          </a:stretch>
        </p:blipFill>
        <p:spPr>
          <a:xfrm>
            <a:off x="4003446" y="3495337"/>
            <a:ext cx="778473" cy="911453"/>
          </a:xfrm>
          <a:prstGeom prst="rect">
            <a:avLst/>
          </a:prstGeom>
          <a:noFill/>
          <a:ln>
            <a:noFill/>
          </a:ln>
        </p:spPr>
      </p:pic>
      <p:pic>
        <p:nvPicPr>
          <p:cNvPr id="12" name="Google Shape;390;p38"/>
          <p:cNvPicPr preferRelativeResize="0"/>
          <p:nvPr/>
        </p:nvPicPr>
        <p:blipFill>
          <a:blip r:embed="rId7">
            <a:alphaModFix/>
          </a:blip>
          <a:stretch>
            <a:fillRect/>
          </a:stretch>
        </p:blipFill>
        <p:spPr>
          <a:xfrm>
            <a:off x="2892914" y="3495337"/>
            <a:ext cx="778473" cy="911453"/>
          </a:xfrm>
          <a:prstGeom prst="rect">
            <a:avLst/>
          </a:prstGeom>
          <a:noFill/>
          <a:ln>
            <a:noFill/>
          </a:ln>
        </p:spPr>
      </p:pic>
    </p:spTree>
    <p:extLst>
      <p:ext uri="{BB962C8B-B14F-4D97-AF65-F5344CB8AC3E}">
        <p14:creationId xmlns:p14="http://schemas.microsoft.com/office/powerpoint/2010/main" val="122645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ctrTitle" idx="4294967295"/>
          </p:nvPr>
        </p:nvSpPr>
        <p:spPr>
          <a:xfrm>
            <a:off x="2695575" y="393150"/>
            <a:ext cx="3617400" cy="391200"/>
          </a:xfrm>
          <a:prstGeom prst="rect">
            <a:avLst/>
          </a:prstGeom>
        </p:spPr>
        <p:txBody>
          <a:bodyPr spcFirstLastPara="1" wrap="square" lIns="0" tIns="0" rIns="0" bIns="0" anchor="b" anchorCtr="0">
            <a:noAutofit/>
          </a:bodyPr>
          <a:lstStyle/>
          <a:p>
            <a:pPr lvl="0"/>
            <a:r>
              <a:rPr lang="en-US" sz="2000" dirty="0">
                <a:solidFill>
                  <a:schemeClr val="bg1"/>
                </a:solidFill>
              </a:rPr>
              <a:t>INTRODUCTION</a:t>
            </a:r>
            <a:endParaRPr sz="2000" dirty="0"/>
          </a:p>
        </p:txBody>
      </p:sp>
      <p:sp>
        <p:nvSpPr>
          <p:cNvPr id="81" name="Google Shape;81;p15"/>
          <p:cNvSpPr txBox="1">
            <a:spLocks noGrp="1"/>
          </p:cNvSpPr>
          <p:nvPr>
            <p:ph type="subTitle" idx="4294967295"/>
          </p:nvPr>
        </p:nvSpPr>
        <p:spPr>
          <a:xfrm>
            <a:off x="3779325" y="1151425"/>
            <a:ext cx="4705351" cy="3795225"/>
          </a:xfrm>
          <a:prstGeom prst="rect">
            <a:avLst/>
          </a:prstGeom>
        </p:spPr>
        <p:txBody>
          <a:bodyPr spcFirstLastPara="1" wrap="square" lIns="0" tIns="0" rIns="0" bIns="0" anchor="t" anchorCtr="0">
            <a:noAutofit/>
          </a:bodyPr>
          <a:lstStyle/>
          <a:p>
            <a:pPr>
              <a:buClr>
                <a:schemeClr val="bg1"/>
              </a:buClr>
              <a:buFont typeface="Wingdings" panose="05000000000000000000" pitchFamily="2" charset="2"/>
              <a:buChar char="Ø"/>
            </a:pPr>
            <a:r>
              <a:rPr lang="en-IN" sz="1600" dirty="0">
                <a:solidFill>
                  <a:schemeClr val="bg1"/>
                </a:solidFill>
              </a:rPr>
              <a:t>Emotions are important part of understanding human interactions</a:t>
            </a:r>
          </a:p>
          <a:p>
            <a:pPr>
              <a:buClr>
                <a:schemeClr val="bg1"/>
              </a:buClr>
              <a:buFont typeface="Wingdings" panose="05000000000000000000" pitchFamily="2" charset="2"/>
              <a:buChar char="Ø"/>
            </a:pPr>
            <a:r>
              <a:rPr lang="en-IN" sz="1600" dirty="0">
                <a:solidFill>
                  <a:schemeClr val="bg1"/>
                </a:solidFill>
              </a:rPr>
              <a:t>Research is going into finding methods that can at the very least mimic human ability to recognise emotions displayed in the form of facial expressions, changes in tone while speaking, etc. </a:t>
            </a:r>
          </a:p>
          <a:p>
            <a:pPr>
              <a:buClr>
                <a:schemeClr val="bg1"/>
              </a:buClr>
              <a:buFont typeface="Wingdings" panose="05000000000000000000" pitchFamily="2" charset="2"/>
              <a:buChar char="Ø"/>
            </a:pPr>
            <a:r>
              <a:rPr lang="en-IN" sz="1600" dirty="0">
                <a:solidFill>
                  <a:schemeClr val="bg1"/>
                </a:solidFill>
              </a:rPr>
              <a:t>Speech Emotion Recognition (SER) is one of such fields. Using deep learning and machine learning algorithms, we aim to design an automatic emotion recognition system.</a:t>
            </a:r>
          </a:p>
        </p:txBody>
      </p:sp>
      <p:sp>
        <p:nvSpPr>
          <p:cNvPr id="83" name="Google Shape;83;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תמונה 1"/>
          <p:cNvPicPr>
            <a:picLocks noChangeAspect="1"/>
          </p:cNvPicPr>
          <p:nvPr/>
        </p:nvPicPr>
        <p:blipFill rotWithShape="1">
          <a:blip r:embed="rId3">
            <a:extLst>
              <a:ext uri="{28A0092B-C50C-407E-A947-70E740481C1C}">
                <a14:useLocalDpi xmlns:a14="http://schemas.microsoft.com/office/drawing/2010/main" val="0"/>
              </a:ext>
            </a:extLst>
          </a:blip>
          <a:srcRect l="8661" t="16891" r="53408" b="18451"/>
          <a:stretch/>
        </p:blipFill>
        <p:spPr>
          <a:xfrm>
            <a:off x="342900" y="1053550"/>
            <a:ext cx="3323808" cy="37848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6"/>
          <p:cNvSpPr txBox="1">
            <a:spLocks noGrp="1"/>
          </p:cNvSpPr>
          <p:nvPr>
            <p:ph type="body" idx="1"/>
          </p:nvPr>
        </p:nvSpPr>
        <p:spPr>
          <a:xfrm>
            <a:off x="1153350" y="618750"/>
            <a:ext cx="4185600" cy="676650"/>
          </a:xfrm>
          <a:prstGeom prst="rect">
            <a:avLst/>
          </a:prstGeom>
        </p:spPr>
        <p:txBody>
          <a:bodyPr spcFirstLastPara="1" wrap="square" lIns="0" tIns="0" rIns="0" bIns="0" anchor="t" anchorCtr="0">
            <a:noAutofit/>
          </a:bodyPr>
          <a:lstStyle/>
          <a:p>
            <a:pPr marL="0" lvl="0" indent="0">
              <a:buNone/>
            </a:pPr>
            <a:r>
              <a:rPr lang="en-GB" b="1" dirty="0">
                <a:solidFill>
                  <a:schemeClr val="bg1"/>
                </a:solidFill>
              </a:rPr>
              <a:t>Project Milestones</a:t>
            </a:r>
            <a:endParaRPr dirty="0"/>
          </a:p>
        </p:txBody>
      </p:sp>
      <p:sp>
        <p:nvSpPr>
          <p:cNvPr id="89" name="Google Shape;8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2" name="מלבן 1"/>
          <p:cNvSpPr/>
          <p:nvPr/>
        </p:nvSpPr>
        <p:spPr>
          <a:xfrm>
            <a:off x="588675" y="1372166"/>
            <a:ext cx="4572000" cy="3570208"/>
          </a:xfrm>
          <a:prstGeom prst="rect">
            <a:avLst/>
          </a:prstGeom>
        </p:spPr>
        <p:txBody>
          <a:bodyPr>
            <a:spAutoFit/>
          </a:bodyPr>
          <a:lstStyle/>
          <a:p>
            <a:pPr marL="342900" indent="-342900">
              <a:buClr>
                <a:schemeClr val="bg1"/>
              </a:buClr>
              <a:buFont typeface="Wingdings" panose="05000000000000000000" pitchFamily="2" charset="2"/>
              <a:buChar char="Ø"/>
            </a:pPr>
            <a:r>
              <a:rPr lang="en-US" sz="1800" dirty="0">
                <a:solidFill>
                  <a:schemeClr val="bg1"/>
                </a:solidFill>
              </a:rPr>
              <a:t>Load the RAVDESS and TESS dataset</a:t>
            </a:r>
          </a:p>
          <a:p>
            <a:pPr marL="342900" indent="-342900">
              <a:buClr>
                <a:schemeClr val="bg1"/>
              </a:buClr>
              <a:buFont typeface="Wingdings" panose="05000000000000000000" pitchFamily="2" charset="2"/>
              <a:buChar char="Ø"/>
            </a:pPr>
            <a:r>
              <a:rPr lang="en-US" sz="1800" dirty="0">
                <a:solidFill>
                  <a:schemeClr val="bg1"/>
                </a:solidFill>
              </a:rPr>
              <a:t>Save the dataset by using </a:t>
            </a:r>
            <a:r>
              <a:rPr lang="en-US" sz="1800" dirty="0" err="1">
                <a:solidFill>
                  <a:schemeClr val="bg1"/>
                </a:solidFill>
              </a:rPr>
              <a:t>joblib</a:t>
            </a:r>
            <a:r>
              <a:rPr lang="en-US" sz="1800" dirty="0">
                <a:solidFill>
                  <a:schemeClr val="bg1"/>
                </a:solidFill>
              </a:rPr>
              <a:t> library</a:t>
            </a:r>
          </a:p>
          <a:p>
            <a:pPr marL="342900" indent="-342900">
              <a:buClr>
                <a:schemeClr val="bg1"/>
              </a:buClr>
              <a:buFont typeface="Wingdings" panose="05000000000000000000" pitchFamily="2" charset="2"/>
              <a:buChar char="Ø"/>
            </a:pPr>
            <a:r>
              <a:rPr lang="en-US" sz="1800" dirty="0">
                <a:solidFill>
                  <a:schemeClr val="bg1"/>
                </a:solidFill>
              </a:rPr>
              <a:t>Preprocess the data</a:t>
            </a:r>
          </a:p>
          <a:p>
            <a:pPr marL="342900" indent="-342900">
              <a:buClr>
                <a:schemeClr val="bg1"/>
              </a:buClr>
              <a:buFont typeface="Wingdings" panose="05000000000000000000" pitchFamily="2" charset="2"/>
              <a:buChar char="Ø"/>
            </a:pPr>
            <a:r>
              <a:rPr lang="en-US" sz="1800" dirty="0">
                <a:solidFill>
                  <a:schemeClr val="bg1"/>
                </a:solidFill>
              </a:rPr>
              <a:t>Building the model</a:t>
            </a:r>
          </a:p>
          <a:p>
            <a:pPr marL="342900" indent="-342900">
              <a:buClr>
                <a:schemeClr val="bg1"/>
              </a:buClr>
              <a:buFont typeface="Wingdings" panose="05000000000000000000" pitchFamily="2" charset="2"/>
              <a:buChar char="Ø"/>
            </a:pPr>
            <a:r>
              <a:rPr lang="en-US" sz="1800" dirty="0">
                <a:solidFill>
                  <a:schemeClr val="bg1"/>
                </a:solidFill>
              </a:rPr>
              <a:t>Train the model </a:t>
            </a:r>
          </a:p>
          <a:p>
            <a:pPr marL="342900" indent="-342900">
              <a:buClr>
                <a:schemeClr val="bg1"/>
              </a:buClr>
              <a:buFont typeface="Wingdings" panose="05000000000000000000" pitchFamily="2" charset="2"/>
              <a:buChar char="Ø"/>
            </a:pPr>
            <a:r>
              <a:rPr lang="en-US" sz="1800" dirty="0">
                <a:solidFill>
                  <a:schemeClr val="bg1"/>
                </a:solidFill>
              </a:rPr>
              <a:t>Evaluate the model</a:t>
            </a:r>
          </a:p>
          <a:p>
            <a:pPr marL="342900" indent="-342900">
              <a:buClr>
                <a:schemeClr val="bg1"/>
              </a:buClr>
              <a:buFont typeface="Wingdings" panose="05000000000000000000" pitchFamily="2" charset="2"/>
              <a:buChar char="Ø"/>
            </a:pPr>
            <a:r>
              <a:rPr lang="en-US" sz="1800" dirty="0">
                <a:solidFill>
                  <a:schemeClr val="bg1"/>
                </a:solidFill>
              </a:rPr>
              <a:t>Segment the sound</a:t>
            </a:r>
          </a:p>
          <a:p>
            <a:pPr marL="342900" indent="-342900">
              <a:buClr>
                <a:schemeClr val="bg1"/>
              </a:buClr>
              <a:buFont typeface="Wingdings" panose="05000000000000000000" pitchFamily="2" charset="2"/>
              <a:buChar char="Ø"/>
            </a:pPr>
            <a:r>
              <a:rPr lang="en-US" sz="1800" dirty="0">
                <a:solidFill>
                  <a:schemeClr val="bg1"/>
                </a:solidFill>
              </a:rPr>
              <a:t>Filter the segmented sound using the model</a:t>
            </a:r>
          </a:p>
          <a:p>
            <a:pPr marL="342900" indent="-342900">
              <a:buClr>
                <a:schemeClr val="bg1"/>
              </a:buClr>
              <a:buFont typeface="Wingdings" panose="05000000000000000000" pitchFamily="2" charset="2"/>
              <a:buChar char="Ø"/>
            </a:pPr>
            <a:r>
              <a:rPr lang="en-US" sz="1800" dirty="0">
                <a:solidFill>
                  <a:schemeClr val="bg1"/>
                </a:solidFill>
              </a:rPr>
              <a:t>Predict the segmented emotion as output</a:t>
            </a:r>
          </a:p>
          <a:p>
            <a:endParaRPr lang="en-US" dirty="0">
              <a:solidFill>
                <a:schemeClr val="bg1"/>
              </a:solidFill>
            </a:endParaRPr>
          </a:p>
          <a:p>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180975" y="573700"/>
            <a:ext cx="4263900" cy="531200"/>
          </a:xfrm>
          <a:prstGeom prst="rect">
            <a:avLst/>
          </a:prstGeom>
        </p:spPr>
        <p:txBody>
          <a:bodyPr spcFirstLastPara="1" wrap="square" lIns="0" tIns="0" rIns="0" bIns="0" anchor="b" anchorCtr="0">
            <a:noAutofit/>
          </a:bodyPr>
          <a:lstStyle/>
          <a:p>
            <a:pPr lvl="0"/>
            <a:r>
              <a:rPr lang="en-US" dirty="0">
                <a:solidFill>
                  <a:schemeClr val="bg1"/>
                </a:solidFill>
              </a:rPr>
              <a:t>DATASET</a:t>
            </a:r>
            <a:endParaRPr dirty="0"/>
          </a:p>
        </p:txBody>
      </p:sp>
      <p:sp>
        <p:nvSpPr>
          <p:cNvPr id="95" name="Google Shape;95;p17"/>
          <p:cNvSpPr txBox="1">
            <a:spLocks noGrp="1"/>
          </p:cNvSpPr>
          <p:nvPr>
            <p:ph type="subTitle" idx="1"/>
          </p:nvPr>
        </p:nvSpPr>
        <p:spPr>
          <a:xfrm>
            <a:off x="0" y="1284603"/>
            <a:ext cx="8994900" cy="2985771"/>
          </a:xfrm>
          <a:prstGeom prst="rect">
            <a:avLst/>
          </a:prstGeom>
        </p:spPr>
        <p:txBody>
          <a:bodyPr spcFirstLastPara="1" wrap="square" lIns="0" tIns="0" rIns="0" bIns="0" anchor="t" anchorCtr="0">
            <a:noAutofit/>
          </a:bodyPr>
          <a:lstStyle/>
          <a:p>
            <a:pPr>
              <a:buClr>
                <a:schemeClr val="bg1"/>
              </a:buClr>
              <a:buFont typeface="Wingdings" panose="05000000000000000000" pitchFamily="2" charset="2"/>
              <a:buChar char="Ø"/>
            </a:pPr>
            <a:r>
              <a:rPr lang="en-US" dirty="0">
                <a:solidFill>
                  <a:schemeClr val="bg1"/>
                </a:solidFill>
              </a:rPr>
              <a:t>The dataset is built using 5252 sounds </a:t>
            </a:r>
          </a:p>
          <a:p>
            <a:pPr>
              <a:buClr>
                <a:schemeClr val="bg1"/>
              </a:buClr>
              <a:buFont typeface="Wingdings" panose="05000000000000000000" pitchFamily="2" charset="2"/>
              <a:buChar char="Ø"/>
            </a:pPr>
            <a:r>
              <a:rPr lang="en-GB" dirty="0">
                <a:solidFill>
                  <a:schemeClr val="bg1"/>
                </a:solidFill>
              </a:rPr>
              <a:t>Ryerson Audio-Visual Database of Emotional Speech and Song (RAVDESS) dataset</a:t>
            </a:r>
            <a:r>
              <a:rPr lang="ar-SA" dirty="0">
                <a:solidFill>
                  <a:schemeClr val="bg1"/>
                </a:solidFill>
              </a:rPr>
              <a:t>.</a:t>
            </a:r>
            <a:r>
              <a:rPr lang="en-US" dirty="0">
                <a:solidFill>
                  <a:schemeClr val="bg1"/>
                </a:solidFill>
              </a:rPr>
              <a:t> contains 2452 files. The database contains 24 professional actors (12 female, 12 male), vocalizing two lexically-matched statements in a neutral North American accent , all file in wave form . Speech includes calm, happy, sad, angry, fearful, surprise, and disgust expressions.</a:t>
            </a:r>
            <a:endParaRPr lang="en-GB" dirty="0">
              <a:solidFill>
                <a:schemeClr val="bg1"/>
              </a:solidFill>
            </a:endParaRPr>
          </a:p>
          <a:p>
            <a:pPr>
              <a:buClr>
                <a:schemeClr val="bg1"/>
              </a:buClr>
              <a:buFont typeface="Wingdings" panose="05000000000000000000" pitchFamily="2" charset="2"/>
              <a:buChar char="Ø"/>
            </a:pPr>
            <a:r>
              <a:rPr lang="en-GB" dirty="0">
                <a:solidFill>
                  <a:schemeClr val="bg1"/>
                </a:solidFill>
              </a:rPr>
              <a:t>Toronto emotional speech set (TESS)</a:t>
            </a:r>
            <a:r>
              <a:rPr lang="en-US" dirty="0">
                <a:solidFill>
                  <a:schemeClr val="bg1"/>
                </a:solidFill>
              </a:rPr>
              <a:t> </a:t>
            </a:r>
            <a:r>
              <a:rPr lang="en-GB" dirty="0">
                <a:solidFill>
                  <a:schemeClr val="bg1"/>
                </a:solidFill>
              </a:rPr>
              <a:t>dataset</a:t>
            </a:r>
            <a:r>
              <a:rPr lang="ar-SA" dirty="0">
                <a:solidFill>
                  <a:schemeClr val="bg1"/>
                </a:solidFill>
              </a:rPr>
              <a:t>. </a:t>
            </a:r>
            <a:r>
              <a:rPr lang="en-US" dirty="0">
                <a:solidFill>
                  <a:schemeClr val="bg1"/>
                </a:solidFill>
              </a:rPr>
              <a:t>Has 2800 sound file voiced by two actresses , all file are in the form wave , Speech includes happy, sad, angry, fearful, surprise, and disgust expressions. </a:t>
            </a:r>
            <a:endParaRPr lang="en-GB" dirty="0">
              <a:solidFill>
                <a:schemeClr val="bg1"/>
              </a:solidFill>
            </a:endParaRPr>
          </a:p>
          <a:p>
            <a:pPr marL="0" indent="0"/>
            <a:endParaRPr lang="en-GB" dirty="0">
              <a:solidFill>
                <a:schemeClr val="bg1"/>
              </a:solidFill>
            </a:endParaRPr>
          </a:p>
          <a:p>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332900" y="400049"/>
            <a:ext cx="6014400" cy="491875"/>
          </a:xfrm>
          <a:prstGeom prst="rect">
            <a:avLst/>
          </a:prstGeom>
        </p:spPr>
        <p:txBody>
          <a:bodyPr spcFirstLastPara="1" wrap="square" lIns="0" tIns="0" rIns="0" bIns="0" anchor="b" anchorCtr="0">
            <a:noAutofit/>
          </a:bodyPr>
          <a:lstStyle/>
          <a:p>
            <a:pPr lvl="0"/>
            <a:r>
              <a:rPr lang="en-US" dirty="0">
                <a:solidFill>
                  <a:schemeClr val="bg1"/>
                </a:solidFill>
              </a:rPr>
              <a:t>Preprocess the data</a:t>
            </a:r>
            <a:endParaRPr dirty="0"/>
          </a:p>
        </p:txBody>
      </p:sp>
      <p:sp>
        <p:nvSpPr>
          <p:cNvPr id="104" name="Google Shape;104;p18"/>
          <p:cNvSpPr txBox="1">
            <a:spLocks noGrp="1"/>
          </p:cNvSpPr>
          <p:nvPr>
            <p:ph type="body" idx="1"/>
          </p:nvPr>
        </p:nvSpPr>
        <p:spPr>
          <a:xfrm>
            <a:off x="113825" y="645986"/>
            <a:ext cx="6014400" cy="3403948"/>
          </a:xfrm>
          <a:prstGeom prst="rect">
            <a:avLst/>
          </a:prstGeom>
        </p:spPr>
        <p:txBody>
          <a:bodyPr spcFirstLastPara="1" wrap="square" lIns="0" tIns="0" rIns="0" bIns="0" anchor="t" anchorCtr="0">
            <a:noAutofit/>
          </a:bodyPr>
          <a:lstStyle/>
          <a:p>
            <a:pPr>
              <a:spcBef>
                <a:spcPts val="0"/>
              </a:spcBef>
              <a:spcAft>
                <a:spcPts val="1200"/>
              </a:spcAft>
            </a:pPr>
            <a:endParaRPr lang="en-US" sz="1600" dirty="0">
              <a:solidFill>
                <a:schemeClr val="bg1"/>
              </a:solidFill>
            </a:endParaRP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We used </a:t>
            </a:r>
            <a:r>
              <a:rPr lang="en-US" sz="1600" dirty="0" err="1">
                <a:solidFill>
                  <a:schemeClr val="bg1"/>
                </a:solidFill>
              </a:rPr>
              <a:t>Librosa</a:t>
            </a:r>
            <a:r>
              <a:rPr lang="en-US" sz="1600" dirty="0">
                <a:solidFill>
                  <a:schemeClr val="bg1"/>
                </a:solidFill>
              </a:rPr>
              <a:t> library to load the data </a:t>
            </a: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We used </a:t>
            </a:r>
            <a:r>
              <a:rPr lang="en-GB" sz="1600" dirty="0">
                <a:solidFill>
                  <a:schemeClr val="bg1"/>
                </a:solidFill>
              </a:rPr>
              <a:t>Mel-frequency cepstral coefficients (MFCC) to </a:t>
            </a:r>
            <a:r>
              <a:rPr lang="en-US" sz="1600" dirty="0">
                <a:solidFill>
                  <a:schemeClr val="bg1"/>
                </a:solidFill>
              </a:rPr>
              <a:t>extract high frequency and low frequency information</a:t>
            </a:r>
            <a:r>
              <a:rPr lang="en-GB" sz="1600" dirty="0">
                <a:solidFill>
                  <a:schemeClr val="bg1"/>
                </a:solidFill>
              </a:rPr>
              <a:t>, the table shows </a:t>
            </a:r>
            <a:r>
              <a:rPr lang="en-US" sz="1600" dirty="0">
                <a:solidFill>
                  <a:schemeClr val="bg1"/>
                </a:solidFill>
              </a:rPr>
              <a:t>classes the model wants to predict</a:t>
            </a: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Convert the data into matrix 5252*40</a:t>
            </a: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Standardization the data.</a:t>
            </a:r>
            <a:endParaRPr lang="he-IL" sz="1600" dirty="0">
              <a:solidFill>
                <a:schemeClr val="bg1"/>
              </a:solidFill>
            </a:endParaRPr>
          </a:p>
          <a:p>
            <a:pPr>
              <a:spcBef>
                <a:spcPts val="0"/>
              </a:spcBef>
              <a:spcAft>
                <a:spcPts val="1200"/>
              </a:spcAft>
              <a:buClr>
                <a:schemeClr val="bg1"/>
              </a:buClr>
              <a:buSzPct val="100000"/>
              <a:buFont typeface="Wingdings" panose="05000000000000000000" pitchFamily="2" charset="2"/>
              <a:buChar char="Ø"/>
            </a:pPr>
            <a:r>
              <a:rPr lang="en-US" sz="1600" dirty="0">
                <a:solidFill>
                  <a:schemeClr val="bg1"/>
                </a:solidFill>
              </a:rPr>
              <a:t>Save the data using </a:t>
            </a:r>
            <a:r>
              <a:rPr lang="en-US" sz="1600" dirty="0" err="1">
                <a:solidFill>
                  <a:schemeClr val="bg1"/>
                </a:solidFill>
              </a:rPr>
              <a:t>joblib</a:t>
            </a:r>
            <a:r>
              <a:rPr lang="en-US" sz="1600" dirty="0">
                <a:solidFill>
                  <a:schemeClr val="bg1"/>
                </a:solidFill>
              </a:rPr>
              <a:t> library to load the data again more faster</a:t>
            </a:r>
          </a:p>
          <a:p>
            <a:pPr marL="76200" indent="0">
              <a:spcBef>
                <a:spcPts val="0"/>
              </a:spcBef>
              <a:spcAft>
                <a:spcPts val="1200"/>
              </a:spcAft>
              <a:buClr>
                <a:schemeClr val="bg1"/>
              </a:buClr>
              <a:buSzPct val="100000"/>
              <a:buNone/>
            </a:pPr>
            <a:endParaRPr lang="he-IL" sz="1600" dirty="0">
              <a:solidFill>
                <a:schemeClr val="bg1"/>
              </a:solidFill>
            </a:endParaRPr>
          </a:p>
          <a:p>
            <a:pPr marL="0" indent="0">
              <a:spcBef>
                <a:spcPts val="0"/>
              </a:spcBef>
              <a:spcAft>
                <a:spcPts val="1200"/>
              </a:spcAft>
              <a:buNone/>
            </a:pPr>
            <a:endParaRPr lang="en-US" sz="1600" dirty="0">
              <a:solidFill>
                <a:schemeClr val="bg1"/>
              </a:solidFill>
            </a:endParaRPr>
          </a:p>
          <a:p>
            <a:pPr>
              <a:spcBef>
                <a:spcPts val="0"/>
              </a:spcBef>
              <a:spcAft>
                <a:spcPts val="1200"/>
              </a:spcAft>
            </a:pPr>
            <a:endParaRPr lang="en-US" sz="1600" dirty="0">
              <a:solidFill>
                <a:srgbClr val="000000"/>
              </a:solidFill>
            </a:endParaRPr>
          </a:p>
          <a:p>
            <a:pPr>
              <a:spcBef>
                <a:spcPts val="0"/>
              </a:spcBef>
              <a:spcAft>
                <a:spcPts val="1200"/>
              </a:spcAft>
            </a:pPr>
            <a:endParaRPr lang="en-GB" sz="1600" dirty="0">
              <a:solidFill>
                <a:srgbClr val="262626"/>
              </a:solidFill>
            </a:endParaRPr>
          </a:p>
          <a:p>
            <a:pPr>
              <a:spcBef>
                <a:spcPts val="0"/>
              </a:spcBef>
              <a:spcAft>
                <a:spcPts val="1200"/>
              </a:spcAft>
            </a:pPr>
            <a:endParaRPr lang="en-US" sz="1600" dirty="0">
              <a:solidFill>
                <a:schemeClr val="bg1"/>
              </a:solidFill>
            </a:endParaRPr>
          </a:p>
          <a:p>
            <a:endParaRPr lang="en-US" sz="1600" dirty="0"/>
          </a:p>
          <a:p>
            <a:pPr marL="457200" lvl="0" indent="-381000" algn="l" rtl="0">
              <a:spcBef>
                <a:spcPts val="600"/>
              </a:spcBef>
              <a:spcAft>
                <a:spcPts val="0"/>
              </a:spcAft>
              <a:buSzPts val="2400"/>
              <a:buChar char="⬡"/>
            </a:pPr>
            <a:endParaRPr sz="1600" dirty="0"/>
          </a:p>
        </p:txBody>
      </p:sp>
      <p:sp>
        <p:nvSpPr>
          <p:cNvPr id="105" name="Google Shape;105;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graphicFrame>
        <p:nvGraphicFramePr>
          <p:cNvPr id="2" name="טבלה 1"/>
          <p:cNvGraphicFramePr>
            <a:graphicFrameLocks noGrp="1"/>
          </p:cNvGraphicFramePr>
          <p:nvPr>
            <p:extLst>
              <p:ext uri="{D42A27DB-BD31-4B8C-83A1-F6EECF244321}">
                <p14:modId xmlns:p14="http://schemas.microsoft.com/office/powerpoint/2010/main" val="814180926"/>
              </p:ext>
            </p:extLst>
          </p:nvPr>
        </p:nvGraphicFramePr>
        <p:xfrm>
          <a:off x="6128225" y="1526591"/>
          <a:ext cx="2790409" cy="3337560"/>
        </p:xfrm>
        <a:graphic>
          <a:graphicData uri="http://schemas.openxmlformats.org/drawingml/2006/table">
            <a:tbl>
              <a:tblPr rtl="1" firstRow="1" bandRow="1">
                <a:tableStyleId>{284E427A-3D55-4303-BF80-6455036E1DE7}</a:tableStyleId>
              </a:tblPr>
              <a:tblGrid>
                <a:gridCol w="208280">
                  <a:extLst>
                    <a:ext uri="{9D8B030D-6E8A-4147-A177-3AD203B41FA5}">
                      <a16:colId xmlns:a16="http://schemas.microsoft.com/office/drawing/2014/main" val="20000"/>
                    </a:ext>
                  </a:extLst>
                </a:gridCol>
                <a:gridCol w="1038717">
                  <a:extLst>
                    <a:ext uri="{9D8B030D-6E8A-4147-A177-3AD203B41FA5}">
                      <a16:colId xmlns:a16="http://schemas.microsoft.com/office/drawing/2014/main" val="20001"/>
                    </a:ext>
                  </a:extLst>
                </a:gridCol>
                <a:gridCol w="1543412">
                  <a:extLst>
                    <a:ext uri="{9D8B030D-6E8A-4147-A177-3AD203B41FA5}">
                      <a16:colId xmlns:a16="http://schemas.microsoft.com/office/drawing/2014/main" val="20002"/>
                    </a:ext>
                  </a:extLst>
                </a:gridCol>
              </a:tblGrid>
              <a:tr h="370840">
                <a:tc>
                  <a:txBody>
                    <a:bodyPr/>
                    <a:lstStyle/>
                    <a:p>
                      <a:pPr rtl="1"/>
                      <a:endParaRPr lang="he-IL" dirty="0"/>
                    </a:p>
                  </a:txBody>
                  <a:tcPr/>
                </a:tc>
                <a:tc>
                  <a:txBody>
                    <a:bodyPr/>
                    <a:lstStyle/>
                    <a:p>
                      <a:r>
                        <a:rPr lang="en-US" b="1" dirty="0"/>
                        <a:t>Class</a:t>
                      </a:r>
                    </a:p>
                  </a:txBody>
                  <a:tcPr/>
                </a:tc>
                <a:tc>
                  <a:txBody>
                    <a:bodyPr/>
                    <a:lstStyle/>
                    <a:p>
                      <a:r>
                        <a:rPr lang="en-US" b="1" dirty="0"/>
                        <a:t>Emotion</a:t>
                      </a:r>
                    </a:p>
                  </a:txBody>
                  <a:tcPr/>
                </a:tc>
                <a:extLst>
                  <a:ext uri="{0D108BD9-81ED-4DB2-BD59-A6C34878D82A}">
                    <a16:rowId xmlns:a16="http://schemas.microsoft.com/office/drawing/2014/main" val="10000"/>
                  </a:ext>
                </a:extLst>
              </a:tr>
              <a:tr h="370840">
                <a:tc>
                  <a:txBody>
                    <a:bodyPr/>
                    <a:lstStyle/>
                    <a:p>
                      <a:pPr rtl="1"/>
                      <a:endParaRPr lang="he-IL"/>
                    </a:p>
                  </a:txBody>
                  <a:tcPr/>
                </a:tc>
                <a:tc>
                  <a:txBody>
                    <a:bodyPr/>
                    <a:lstStyle/>
                    <a:p>
                      <a:r>
                        <a:rPr lang="en-US" b="1" dirty="0"/>
                        <a:t>0</a:t>
                      </a:r>
                    </a:p>
                  </a:txBody>
                  <a:tcPr/>
                </a:tc>
                <a:tc>
                  <a:txBody>
                    <a:bodyPr/>
                    <a:lstStyle/>
                    <a:p>
                      <a:r>
                        <a:rPr lang="en-US" b="1" dirty="0"/>
                        <a:t>Natural</a:t>
                      </a:r>
                    </a:p>
                  </a:txBody>
                  <a:tcPr/>
                </a:tc>
                <a:extLst>
                  <a:ext uri="{0D108BD9-81ED-4DB2-BD59-A6C34878D82A}">
                    <a16:rowId xmlns:a16="http://schemas.microsoft.com/office/drawing/2014/main" val="10001"/>
                  </a:ext>
                </a:extLst>
              </a:tr>
              <a:tr h="370840">
                <a:tc>
                  <a:txBody>
                    <a:bodyPr/>
                    <a:lstStyle/>
                    <a:p>
                      <a:pPr rtl="1"/>
                      <a:endParaRPr lang="he-IL"/>
                    </a:p>
                  </a:txBody>
                  <a:tcPr/>
                </a:tc>
                <a:tc>
                  <a:txBody>
                    <a:bodyPr/>
                    <a:lstStyle/>
                    <a:p>
                      <a:r>
                        <a:rPr lang="en-US" b="1" dirty="0"/>
                        <a:t>1</a:t>
                      </a:r>
                    </a:p>
                  </a:txBody>
                  <a:tcPr/>
                </a:tc>
                <a:tc>
                  <a:txBody>
                    <a:bodyPr/>
                    <a:lstStyle/>
                    <a:p>
                      <a:r>
                        <a:rPr lang="en-US" b="1" dirty="0"/>
                        <a:t>calm</a:t>
                      </a:r>
                    </a:p>
                  </a:txBody>
                  <a:tcPr/>
                </a:tc>
                <a:extLst>
                  <a:ext uri="{0D108BD9-81ED-4DB2-BD59-A6C34878D82A}">
                    <a16:rowId xmlns:a16="http://schemas.microsoft.com/office/drawing/2014/main" val="10002"/>
                  </a:ext>
                </a:extLst>
              </a:tr>
              <a:tr h="370840">
                <a:tc>
                  <a:txBody>
                    <a:bodyPr/>
                    <a:lstStyle/>
                    <a:p>
                      <a:pPr rtl="1"/>
                      <a:endParaRPr lang="he-IL"/>
                    </a:p>
                  </a:txBody>
                  <a:tcPr/>
                </a:tc>
                <a:tc>
                  <a:txBody>
                    <a:bodyPr/>
                    <a:lstStyle/>
                    <a:p>
                      <a:r>
                        <a:rPr lang="en-US" b="1" dirty="0"/>
                        <a:t>2</a:t>
                      </a:r>
                    </a:p>
                  </a:txBody>
                  <a:tcPr/>
                </a:tc>
                <a:tc>
                  <a:txBody>
                    <a:bodyPr/>
                    <a:lstStyle/>
                    <a:p>
                      <a:r>
                        <a:rPr lang="en-US" b="1" dirty="0"/>
                        <a:t>Happy</a:t>
                      </a:r>
                    </a:p>
                  </a:txBody>
                  <a:tcPr/>
                </a:tc>
                <a:extLst>
                  <a:ext uri="{0D108BD9-81ED-4DB2-BD59-A6C34878D82A}">
                    <a16:rowId xmlns:a16="http://schemas.microsoft.com/office/drawing/2014/main" val="10003"/>
                  </a:ext>
                </a:extLst>
              </a:tr>
              <a:tr h="370840">
                <a:tc>
                  <a:txBody>
                    <a:bodyPr/>
                    <a:lstStyle/>
                    <a:p>
                      <a:pPr rtl="1"/>
                      <a:endParaRPr lang="he-IL"/>
                    </a:p>
                  </a:txBody>
                  <a:tcPr/>
                </a:tc>
                <a:tc>
                  <a:txBody>
                    <a:bodyPr/>
                    <a:lstStyle/>
                    <a:p>
                      <a:r>
                        <a:rPr lang="en-US" b="1" dirty="0"/>
                        <a:t>3</a:t>
                      </a:r>
                    </a:p>
                  </a:txBody>
                  <a:tcPr/>
                </a:tc>
                <a:tc>
                  <a:txBody>
                    <a:bodyPr/>
                    <a:lstStyle/>
                    <a:p>
                      <a:r>
                        <a:rPr lang="en-US" b="1" dirty="0"/>
                        <a:t>Sad</a:t>
                      </a:r>
                    </a:p>
                  </a:txBody>
                  <a:tcPr/>
                </a:tc>
                <a:extLst>
                  <a:ext uri="{0D108BD9-81ED-4DB2-BD59-A6C34878D82A}">
                    <a16:rowId xmlns:a16="http://schemas.microsoft.com/office/drawing/2014/main" val="10004"/>
                  </a:ext>
                </a:extLst>
              </a:tr>
              <a:tr h="370840">
                <a:tc>
                  <a:txBody>
                    <a:bodyPr/>
                    <a:lstStyle/>
                    <a:p>
                      <a:pPr rtl="1"/>
                      <a:endParaRPr lang="he-IL"/>
                    </a:p>
                  </a:txBody>
                  <a:tcPr/>
                </a:tc>
                <a:tc>
                  <a:txBody>
                    <a:bodyPr/>
                    <a:lstStyle/>
                    <a:p>
                      <a:r>
                        <a:rPr lang="en-US" b="1" dirty="0"/>
                        <a:t>4</a:t>
                      </a:r>
                    </a:p>
                  </a:txBody>
                  <a:tcPr/>
                </a:tc>
                <a:tc>
                  <a:txBody>
                    <a:bodyPr/>
                    <a:lstStyle/>
                    <a:p>
                      <a:r>
                        <a:rPr lang="en-US" b="1" dirty="0"/>
                        <a:t>Angry</a:t>
                      </a:r>
                    </a:p>
                  </a:txBody>
                  <a:tcPr/>
                </a:tc>
                <a:extLst>
                  <a:ext uri="{0D108BD9-81ED-4DB2-BD59-A6C34878D82A}">
                    <a16:rowId xmlns:a16="http://schemas.microsoft.com/office/drawing/2014/main" val="10005"/>
                  </a:ext>
                </a:extLst>
              </a:tr>
              <a:tr h="370840">
                <a:tc>
                  <a:txBody>
                    <a:bodyPr/>
                    <a:lstStyle/>
                    <a:p>
                      <a:pPr rtl="1"/>
                      <a:endParaRPr lang="he-IL"/>
                    </a:p>
                  </a:txBody>
                  <a:tcPr/>
                </a:tc>
                <a:tc>
                  <a:txBody>
                    <a:bodyPr/>
                    <a:lstStyle/>
                    <a:p>
                      <a:r>
                        <a:rPr lang="en-US" b="1" dirty="0"/>
                        <a:t>5</a:t>
                      </a:r>
                    </a:p>
                  </a:txBody>
                  <a:tcPr/>
                </a:tc>
                <a:tc>
                  <a:txBody>
                    <a:bodyPr/>
                    <a:lstStyle/>
                    <a:p>
                      <a:r>
                        <a:rPr lang="en-US" b="1" dirty="0"/>
                        <a:t>fearful</a:t>
                      </a:r>
                    </a:p>
                  </a:txBody>
                  <a:tcPr/>
                </a:tc>
                <a:extLst>
                  <a:ext uri="{0D108BD9-81ED-4DB2-BD59-A6C34878D82A}">
                    <a16:rowId xmlns:a16="http://schemas.microsoft.com/office/drawing/2014/main" val="10006"/>
                  </a:ext>
                </a:extLst>
              </a:tr>
              <a:tr h="370840">
                <a:tc>
                  <a:txBody>
                    <a:bodyPr/>
                    <a:lstStyle/>
                    <a:p>
                      <a:pPr rtl="1"/>
                      <a:endParaRPr lang="he-IL"/>
                    </a:p>
                  </a:txBody>
                  <a:tcPr/>
                </a:tc>
                <a:tc>
                  <a:txBody>
                    <a:bodyPr/>
                    <a:lstStyle/>
                    <a:p>
                      <a:r>
                        <a:rPr lang="en-US" b="1" dirty="0"/>
                        <a:t>6</a:t>
                      </a:r>
                    </a:p>
                  </a:txBody>
                  <a:tcPr/>
                </a:tc>
                <a:tc>
                  <a:txBody>
                    <a:bodyPr/>
                    <a:lstStyle/>
                    <a:p>
                      <a:r>
                        <a:rPr lang="en-US" b="1" dirty="0"/>
                        <a:t>disgust</a:t>
                      </a:r>
                    </a:p>
                  </a:txBody>
                  <a:tcPr/>
                </a:tc>
                <a:extLst>
                  <a:ext uri="{0D108BD9-81ED-4DB2-BD59-A6C34878D82A}">
                    <a16:rowId xmlns:a16="http://schemas.microsoft.com/office/drawing/2014/main" val="10007"/>
                  </a:ext>
                </a:extLst>
              </a:tr>
              <a:tr h="370840">
                <a:tc>
                  <a:txBody>
                    <a:bodyPr/>
                    <a:lstStyle/>
                    <a:p>
                      <a:pPr rtl="1"/>
                      <a:endParaRPr lang="he-IL"/>
                    </a:p>
                  </a:txBody>
                  <a:tcPr/>
                </a:tc>
                <a:tc>
                  <a:txBody>
                    <a:bodyPr/>
                    <a:lstStyle/>
                    <a:p>
                      <a:r>
                        <a:rPr lang="en-US" b="1" dirty="0"/>
                        <a:t>7</a:t>
                      </a:r>
                    </a:p>
                  </a:txBody>
                  <a:tcPr/>
                </a:tc>
                <a:tc>
                  <a:txBody>
                    <a:bodyPr/>
                    <a:lstStyle/>
                    <a:p>
                      <a:r>
                        <a:rPr lang="en-US" b="1" dirty="0"/>
                        <a:t>surprised</a:t>
                      </a:r>
                    </a:p>
                  </a:txBody>
                  <a:tcPr/>
                </a:tc>
                <a:extLst>
                  <a:ext uri="{0D108BD9-81ED-4DB2-BD59-A6C34878D82A}">
                    <a16:rowId xmlns:a16="http://schemas.microsoft.com/office/drawing/2014/main" val="10008"/>
                  </a:ext>
                </a:extLst>
              </a:tr>
            </a:tbl>
          </a:graphicData>
        </a:graphic>
      </p:graphicFrame>
      <p:sp>
        <p:nvSpPr>
          <p:cNvPr id="3" name="מלבן 2"/>
          <p:cNvSpPr/>
          <p:nvPr/>
        </p:nvSpPr>
        <p:spPr>
          <a:xfrm>
            <a:off x="6421601" y="798612"/>
            <a:ext cx="1980029" cy="523220"/>
          </a:xfrm>
          <a:prstGeom prst="rect">
            <a:avLst/>
          </a:prstGeom>
        </p:spPr>
        <p:txBody>
          <a:bodyPr wrap="none">
            <a:spAutoFit/>
          </a:bodyPr>
          <a:lstStyle/>
          <a:p>
            <a:pPr>
              <a:spcAft>
                <a:spcPts val="1200"/>
              </a:spcAft>
            </a:pPr>
            <a:r>
              <a:rPr lang="en" sz="2800" dirty="0">
                <a:solidFill>
                  <a:schemeClr val="bg1"/>
                </a:solidFill>
              </a:rPr>
              <a:t>😂😉😋😒😭</a:t>
            </a:r>
            <a:endParaRPr lang="en-US" sz="2800" dirty="0">
              <a:solidFill>
                <a:schemeClr val="bg1"/>
              </a:solidFill>
            </a:endParaRPr>
          </a:p>
        </p:txBody>
      </p:sp>
      <p:sp>
        <p:nvSpPr>
          <p:cNvPr id="7" name="Google Shape;520;p39"/>
          <p:cNvSpPr/>
          <p:nvPr/>
        </p:nvSpPr>
        <p:spPr>
          <a:xfrm>
            <a:off x="4252439" y="3851084"/>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9;p39"/>
          <p:cNvSpPr/>
          <p:nvPr/>
        </p:nvSpPr>
        <p:spPr>
          <a:xfrm>
            <a:off x="3894295" y="4291357"/>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8;p39"/>
          <p:cNvSpPr/>
          <p:nvPr/>
        </p:nvSpPr>
        <p:spPr>
          <a:xfrm>
            <a:off x="3574734" y="474985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210416" y="2211062"/>
            <a:ext cx="2017495" cy="1209250"/>
          </a:xfrm>
          <a:prstGeom prst="rect">
            <a:avLst/>
          </a:prstGeom>
          <a:noFill/>
          <a:ln>
            <a:noFill/>
          </a:ln>
        </p:spPr>
      </p:pic>
      <p:sp>
        <p:nvSpPr>
          <p:cNvPr id="111" name="Google Shape;111;p19"/>
          <p:cNvSpPr txBox="1">
            <a:spLocks noGrp="1"/>
          </p:cNvSpPr>
          <p:nvPr>
            <p:ph type="ctrTitle" idx="4294967295"/>
          </p:nvPr>
        </p:nvSpPr>
        <p:spPr>
          <a:xfrm>
            <a:off x="104775" y="418274"/>
            <a:ext cx="3332700" cy="337966"/>
          </a:xfrm>
          <a:prstGeom prst="rect">
            <a:avLst/>
          </a:prstGeom>
        </p:spPr>
        <p:txBody>
          <a:bodyPr spcFirstLastPara="1" wrap="square" lIns="0" tIns="0" rIns="0" bIns="0" anchor="t" anchorCtr="0">
            <a:noAutofit/>
          </a:bodyPr>
          <a:lstStyle/>
          <a:p>
            <a:pPr lvl="0"/>
            <a:r>
              <a:rPr lang="en-US" sz="2000" dirty="0">
                <a:solidFill>
                  <a:schemeClr val="bg1"/>
                </a:solidFill>
              </a:rPr>
              <a:t>Building the model!</a:t>
            </a:r>
            <a:endParaRPr sz="2000" dirty="0"/>
          </a:p>
        </p:txBody>
      </p:sp>
      <p:sp>
        <p:nvSpPr>
          <p:cNvPr id="112" name="Google Shape;112;p19"/>
          <p:cNvSpPr txBox="1">
            <a:spLocks noGrp="1"/>
          </p:cNvSpPr>
          <p:nvPr>
            <p:ph type="subTitle" idx="4294967295"/>
          </p:nvPr>
        </p:nvSpPr>
        <p:spPr>
          <a:xfrm>
            <a:off x="255419" y="1125664"/>
            <a:ext cx="7542977" cy="3217736"/>
          </a:xfrm>
          <a:prstGeom prst="rect">
            <a:avLst/>
          </a:prstGeom>
        </p:spPr>
        <p:txBody>
          <a:bodyPr spcFirstLastPara="1" wrap="square" lIns="0" tIns="0" rIns="0" bIns="0" anchor="t" anchorCtr="0">
            <a:noAutofit/>
          </a:bodyPr>
          <a:lstStyle/>
          <a:p>
            <a:pPr>
              <a:buClr>
                <a:schemeClr val="bg1"/>
              </a:buClr>
              <a:buFont typeface="Wingdings" panose="05000000000000000000" pitchFamily="2" charset="2"/>
              <a:buChar char="Ø"/>
            </a:pPr>
            <a:r>
              <a:rPr lang="en-US" sz="1800" dirty="0">
                <a:solidFill>
                  <a:schemeClr val="bg1"/>
                </a:solidFill>
              </a:rPr>
              <a:t>A CNN model generally consists of convolutional and pooling layers.</a:t>
            </a:r>
          </a:p>
          <a:p>
            <a:pPr>
              <a:buClr>
                <a:schemeClr val="bg1"/>
              </a:buClr>
              <a:buFont typeface="Wingdings" panose="05000000000000000000" pitchFamily="2" charset="2"/>
              <a:buChar char="Ø"/>
            </a:pPr>
            <a:r>
              <a:rPr lang="en-US" sz="1800" dirty="0">
                <a:solidFill>
                  <a:schemeClr val="bg1"/>
                </a:solidFill>
              </a:rPr>
              <a:t>An efficient way to build neural network architectures is to use classic networks.</a:t>
            </a:r>
          </a:p>
          <a:p>
            <a:pPr>
              <a:buClr>
                <a:schemeClr val="bg1"/>
              </a:buClr>
              <a:buFont typeface="Wingdings" panose="05000000000000000000" pitchFamily="2" charset="2"/>
              <a:buChar char="Ø"/>
            </a:pPr>
            <a:r>
              <a:rPr lang="en-US" sz="1800" dirty="0">
                <a:solidFill>
                  <a:schemeClr val="bg1"/>
                </a:solidFill>
              </a:rPr>
              <a:t>In our project the architecture we have used is Conv1-Activation-MaxPooling1D-Dropout-Dense-Flatten.</a:t>
            </a:r>
          </a:p>
          <a:p>
            <a:endParaRPr lang="en-US" sz="1800" dirty="0"/>
          </a:p>
          <a:p>
            <a:pPr marL="0" lvl="0" indent="0" algn="l" rtl="0">
              <a:spcBef>
                <a:spcPts val="600"/>
              </a:spcBef>
              <a:spcAft>
                <a:spcPts val="0"/>
              </a:spcAft>
              <a:buNone/>
            </a:pPr>
            <a:endParaRPr sz="1800" dirty="0"/>
          </a:p>
        </p:txBody>
      </p:sp>
      <p:sp>
        <p:nvSpPr>
          <p:cNvPr id="113" name="Google Shape;113;p1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14" name="Google Shape;114;p19"/>
          <p:cNvPicPr preferRelativeResize="0"/>
          <p:nvPr/>
        </p:nvPicPr>
        <p:blipFill>
          <a:blip r:embed="rId4">
            <a:alphaModFix/>
          </a:blip>
          <a:stretch>
            <a:fillRect/>
          </a:stretch>
        </p:blipFill>
        <p:spPr>
          <a:xfrm>
            <a:off x="3437475" y="4065762"/>
            <a:ext cx="481900" cy="555275"/>
          </a:xfrm>
          <a:prstGeom prst="rect">
            <a:avLst/>
          </a:prstGeom>
          <a:noFill/>
          <a:ln>
            <a:noFill/>
          </a:ln>
        </p:spPr>
      </p:pic>
      <p:pic>
        <p:nvPicPr>
          <p:cNvPr id="115" name="Google Shape;115;p19"/>
          <p:cNvPicPr preferRelativeResize="0"/>
          <p:nvPr/>
        </p:nvPicPr>
        <p:blipFill>
          <a:blip r:embed="rId5">
            <a:alphaModFix/>
          </a:blip>
          <a:stretch>
            <a:fillRect/>
          </a:stretch>
        </p:blipFill>
        <p:spPr>
          <a:xfrm>
            <a:off x="4466502" y="4065762"/>
            <a:ext cx="481900" cy="555275"/>
          </a:xfrm>
          <a:prstGeom prst="rect">
            <a:avLst/>
          </a:prstGeom>
          <a:noFill/>
          <a:ln>
            <a:noFill/>
          </a:ln>
        </p:spPr>
      </p:pic>
      <p:pic>
        <p:nvPicPr>
          <p:cNvPr id="119" name="Google Shape;119;p19"/>
          <p:cNvPicPr preferRelativeResize="0"/>
          <p:nvPr/>
        </p:nvPicPr>
        <p:blipFill>
          <a:blip r:embed="rId6">
            <a:alphaModFix/>
          </a:blip>
          <a:stretch>
            <a:fillRect/>
          </a:stretch>
        </p:blipFill>
        <p:spPr>
          <a:xfrm>
            <a:off x="731852" y="4065762"/>
            <a:ext cx="848475" cy="555275"/>
          </a:xfrm>
          <a:prstGeom prst="rect">
            <a:avLst/>
          </a:prstGeom>
          <a:noFill/>
          <a:ln>
            <a:noFill/>
          </a:ln>
        </p:spPr>
      </p:pic>
      <p:pic>
        <p:nvPicPr>
          <p:cNvPr id="122" name="Google Shape;122;p19"/>
          <p:cNvPicPr preferRelativeResize="0"/>
          <p:nvPr/>
        </p:nvPicPr>
        <p:blipFill>
          <a:blip r:embed="rId7">
            <a:alphaModFix/>
          </a:blip>
          <a:stretch>
            <a:fillRect/>
          </a:stretch>
        </p:blipFill>
        <p:spPr>
          <a:xfrm>
            <a:off x="2627344" y="292752"/>
            <a:ext cx="190716" cy="555275"/>
          </a:xfrm>
          <a:prstGeom prst="rect">
            <a:avLst/>
          </a:prstGeom>
          <a:noFill/>
          <a:ln>
            <a:noFill/>
          </a:ln>
        </p:spPr>
      </p:pic>
      <p:pic>
        <p:nvPicPr>
          <p:cNvPr id="125" name="Google Shape;125;p19"/>
          <p:cNvPicPr preferRelativeResize="0"/>
          <p:nvPr/>
        </p:nvPicPr>
        <p:blipFill>
          <a:blip r:embed="rId8">
            <a:alphaModFix/>
          </a:blip>
          <a:stretch>
            <a:fillRect/>
          </a:stretch>
        </p:blipFill>
        <p:spPr>
          <a:xfrm>
            <a:off x="1870853" y="3504761"/>
            <a:ext cx="1019495" cy="11220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מספר שקופית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3" name="מלבן 2"/>
          <p:cNvSpPr/>
          <p:nvPr/>
        </p:nvSpPr>
        <p:spPr>
          <a:xfrm>
            <a:off x="350896" y="126838"/>
            <a:ext cx="2292614" cy="400110"/>
          </a:xfrm>
          <a:prstGeom prst="rect">
            <a:avLst/>
          </a:prstGeom>
        </p:spPr>
        <p:txBody>
          <a:bodyPr wrap="none">
            <a:spAutoFit/>
          </a:bodyPr>
          <a:lstStyle/>
          <a:p>
            <a:pPr algn="ctr">
              <a:spcBef>
                <a:spcPct val="0"/>
              </a:spcBef>
              <a:spcAft>
                <a:spcPts val="600"/>
              </a:spcAft>
            </a:pPr>
            <a:r>
              <a:rPr lang="en-US" sz="2000" kern="1200" dirty="0">
                <a:ln w="3175" cmpd="sng">
                  <a:noFill/>
                </a:ln>
                <a:solidFill>
                  <a:schemeClr val="bg1"/>
                </a:solidFill>
              </a:rPr>
              <a:t>Model </a:t>
            </a:r>
            <a:r>
              <a:rPr lang="en-US" sz="2000" dirty="0">
                <a:solidFill>
                  <a:schemeClr val="bg1"/>
                </a:solidFill>
              </a:rPr>
              <a:t>architecture</a:t>
            </a:r>
            <a:endParaRPr lang="en-US" sz="2000" kern="1200" dirty="0">
              <a:ln w="3175" cmpd="sng">
                <a:noFill/>
              </a:ln>
              <a:solidFill>
                <a:schemeClr val="bg1"/>
              </a:solidFill>
            </a:endParaRPr>
          </a:p>
        </p:txBody>
      </p:sp>
      <p:pic>
        <p:nvPicPr>
          <p:cNvPr id="4" name="Picture 2">
            <a:extLst>
              <a:ext uri="{FF2B5EF4-FFF2-40B4-BE49-F238E27FC236}">
                <a16:creationId xmlns:a16="http://schemas.microsoft.com/office/drawing/2014/main" id="{AECD4F94-21B8-4B72-BF50-9694EA81BE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75" t="1731" b="-5600"/>
          <a:stretch/>
        </p:blipFill>
        <p:spPr bwMode="auto">
          <a:xfrm>
            <a:off x="146816" y="812818"/>
            <a:ext cx="8873826" cy="3860782"/>
          </a:xfrm>
          <a:prstGeom prst="rect">
            <a:avLst/>
          </a:prstGeom>
          <a:solidFill>
            <a:schemeClr val="lt1"/>
          </a:solidFill>
          <a:effectLst>
            <a:glow rad="127000">
              <a:schemeClr val="accent2"/>
            </a:glow>
          </a:effec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611341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body" idx="1"/>
          </p:nvPr>
        </p:nvSpPr>
        <p:spPr>
          <a:xfrm>
            <a:off x="0" y="806199"/>
            <a:ext cx="6182200" cy="3603875"/>
          </a:xfrm>
          <a:prstGeom prst="rect">
            <a:avLst/>
          </a:prstGeom>
        </p:spPr>
        <p:txBody>
          <a:bodyPr spcFirstLastPara="1" wrap="square" lIns="0" tIns="0" rIns="0" bIns="0" anchor="t" anchorCtr="0">
            <a:noAutofit/>
          </a:bodyPr>
          <a:lstStyle/>
          <a:p>
            <a:pPr>
              <a:buClr>
                <a:schemeClr val="bg1"/>
              </a:buClr>
              <a:buFont typeface="Wingdings" panose="05000000000000000000" pitchFamily="2" charset="2"/>
              <a:buChar char="Ø"/>
            </a:pPr>
            <a:r>
              <a:rPr lang="en-GB" sz="1600" dirty="0">
                <a:latin typeface="charter"/>
              </a:rPr>
              <a:t>A CNN works well for identifying simple patterns within your data which will then be used to form more complex patterns within higher layers. A 1D CNN is very effective when you expect to derive interesting features from shorter (fixed-length) segments of the overall data set and where the location of the feature within the segment is not of high relevance.</a:t>
            </a:r>
          </a:p>
          <a:p>
            <a:pPr>
              <a:buClr>
                <a:schemeClr val="bg1"/>
              </a:buClr>
              <a:buFont typeface="Wingdings" panose="05000000000000000000" pitchFamily="2" charset="2"/>
              <a:buChar char="Ø"/>
            </a:pPr>
            <a:r>
              <a:rPr lang="en-GB" sz="1600" dirty="0">
                <a:latin typeface="charter"/>
              </a:rPr>
              <a:t>This applies well to the analysis of time sequences of sensor data (such as gyroscope or accelerometer data). It also applies to the analysis of any kind of signal data over a fixed-length period (such as audio signals).</a:t>
            </a:r>
          </a:p>
          <a:p>
            <a:pPr marL="0" indent="0">
              <a:buNone/>
            </a:pPr>
            <a:endParaRPr lang="en-US" sz="1600" dirty="0"/>
          </a:p>
          <a:p>
            <a:pPr marL="0" lvl="0" indent="0" algn="l" rtl="0">
              <a:spcBef>
                <a:spcPts val="600"/>
              </a:spcBef>
              <a:spcAft>
                <a:spcPts val="0"/>
              </a:spcAft>
              <a:buNone/>
            </a:pPr>
            <a:endParaRPr sz="1600" dirty="0"/>
          </a:p>
        </p:txBody>
      </p:sp>
      <p:sp>
        <p:nvSpPr>
          <p:cNvPr id="134" name="Google Shape;134;p20"/>
          <p:cNvSpPr txBox="1">
            <a:spLocks noGrp="1"/>
          </p:cNvSpPr>
          <p:nvPr>
            <p:ph type="title"/>
          </p:nvPr>
        </p:nvSpPr>
        <p:spPr>
          <a:xfrm>
            <a:off x="247175" y="342900"/>
            <a:ext cx="6098400" cy="463300"/>
          </a:xfrm>
          <a:prstGeom prst="rect">
            <a:avLst/>
          </a:prstGeom>
        </p:spPr>
        <p:txBody>
          <a:bodyPr spcFirstLastPara="1" wrap="square" lIns="0" tIns="0" rIns="0" bIns="0" anchor="b" anchorCtr="0">
            <a:noAutofit/>
          </a:bodyPr>
          <a:lstStyle/>
          <a:p>
            <a:pPr lvl="0"/>
            <a:r>
              <a:rPr lang="en-US" dirty="0">
                <a:solidFill>
                  <a:schemeClr val="bg1"/>
                </a:solidFill>
              </a:rPr>
              <a:t>Convolution1D</a:t>
            </a:r>
            <a:endParaRPr dirty="0"/>
          </a:p>
        </p:txBody>
      </p:sp>
      <p:sp>
        <p:nvSpPr>
          <p:cNvPr id="136" name="Google Shape;136;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7" name="Picture 4" descr="Chart&#10;&#10;Description automatically generated">
            <a:extLst>
              <a:ext uri="{FF2B5EF4-FFF2-40B4-BE49-F238E27FC236}">
                <a16:creationId xmlns:a16="http://schemas.microsoft.com/office/drawing/2014/main" id="{1FBC43C0-DDB6-4162-84D7-FEE26516835A}"/>
              </a:ext>
            </a:extLst>
          </p:cNvPr>
          <p:cNvPicPr>
            <a:picLocks noChangeAspect="1"/>
          </p:cNvPicPr>
          <p:nvPr/>
        </p:nvPicPr>
        <p:blipFill>
          <a:blip r:embed="rId3"/>
          <a:stretch>
            <a:fillRect/>
          </a:stretch>
        </p:blipFill>
        <p:spPr>
          <a:xfrm>
            <a:off x="6182200" y="342900"/>
            <a:ext cx="2847084" cy="3807173"/>
          </a:xfrm>
          <a:prstGeom prst="rect">
            <a:avLst/>
          </a:prstGeom>
          <a:effectLst>
            <a:innerShdw blurRad="57150" dist="38100" dir="14460000">
              <a:prstClr val="black">
                <a:alpha val="70000"/>
              </a:prstClr>
            </a:innerShdw>
          </a:effectLst>
        </p:spPr>
      </p:pic>
    </p:spTree>
  </p:cSld>
  <p:clrMapOvr>
    <a:masterClrMapping/>
  </p:clrMapOvr>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4572</TotalTime>
  <Words>1263</Words>
  <Application>Microsoft Office PowerPoint</Application>
  <PresentationFormat>On-screen Show (16:9)</PresentationFormat>
  <Paragraphs>176</Paragraphs>
  <Slides>22</Slides>
  <Notes>18</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Wingdings</vt:lpstr>
      <vt:lpstr>Lexend Deca</vt:lpstr>
      <vt:lpstr>Arial</vt:lpstr>
      <vt:lpstr>Open Sans</vt:lpstr>
      <vt:lpstr>Muli</vt:lpstr>
      <vt:lpstr>charter</vt:lpstr>
      <vt:lpstr>Aliena template</vt:lpstr>
      <vt:lpstr>CLSTM: Deep Feature Based Speech Emotion Recognition Using the Hierarchical ConvLSTM Network</vt:lpstr>
      <vt:lpstr>Problem statement</vt:lpstr>
      <vt:lpstr>INTRODUCTION</vt:lpstr>
      <vt:lpstr>PowerPoint Presentation</vt:lpstr>
      <vt:lpstr>DATASET</vt:lpstr>
      <vt:lpstr>Preprocess the data</vt:lpstr>
      <vt:lpstr>Building the model!</vt:lpstr>
      <vt:lpstr>PowerPoint Presentation</vt:lpstr>
      <vt:lpstr>Convolution1D</vt:lpstr>
      <vt:lpstr>PowerPoint Presentation</vt:lpstr>
      <vt:lpstr>PowerPoint Presentation</vt:lpstr>
      <vt:lpstr>MaxPooling</vt:lpstr>
      <vt:lpstr>Flatten</vt:lpstr>
      <vt:lpstr>Fully Connected </vt:lpstr>
      <vt:lpstr>PowerPoint Presentation</vt:lpstr>
      <vt:lpstr>PowerPoint Presentation</vt:lpstr>
      <vt:lpstr>Train the model </vt:lpstr>
      <vt:lpstr>The Loss function</vt:lpstr>
      <vt:lpstr>Evaluating the model </vt:lpstr>
      <vt:lpstr>PowerPoint Presentation</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CLSTM: Deep Feature Based Speech Emotion Recognition Using the Hierarchical ConvLSTM Network</dc:title>
  <dc:creator>Alaa</dc:creator>
  <cp:lastModifiedBy>ahmad</cp:lastModifiedBy>
  <cp:revision>63</cp:revision>
  <dcterms:modified xsi:type="dcterms:W3CDTF">2021-02-06T19:00:47Z</dcterms:modified>
</cp:coreProperties>
</file>