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5" r:id="rId11"/>
    <p:sldId id="266" r:id="rId12"/>
    <p:sldId id="267" r:id="rId13"/>
    <p:sldId id="270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627-35D7-8BB2-AE9C-AA8BD9ADD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D193D-C5C9-1D80-41BD-BF2CC817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5BC1-9E34-8595-166D-804E9E3D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5456-41DA-4351-9131-D0DEE88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3D2B-03F4-1728-EB03-FDD899A9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7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734D-B5AB-4AEF-2FDB-1C3A0464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27E51-9124-1FF2-B28D-E107A584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4D19-72C7-1D14-7024-628E77A5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D2A0-43AE-9FE9-2181-261F065E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E0A9-ADB4-162A-C81D-2EF2D3F7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0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1F1E6-A85E-42C3-65E3-BC1E30DB1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151A9-18C7-A1EC-0B66-4B879057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4AAD-AE60-36ED-F119-7481731A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6096-EA79-8B31-4F11-203EAA23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9195-3075-1B2E-B0D1-294BD7F8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732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0BAE-BFBE-43D6-371F-BF8FF8E1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F7F8-1C32-11EC-77C8-6BDD8516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AA27-0F60-331B-EB2A-2029A805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8E7E-5C8D-E15B-601B-6582A460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D032-6220-F3F1-FC87-F5830897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09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A887-9EA3-46FE-BA83-ABFC2E21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D3B8-796E-323F-3287-5DDA4C30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66AC-A2B8-5C8B-DD9E-D553B115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3D16-9FB1-CA52-A7B4-BDD15FF9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2370-4BB1-0729-ED7D-62FA2DC8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606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A626-3238-A45E-2EFD-13ECCADC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9F34-4713-CD7D-C254-D4A13B8D9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558F-CC3A-F2CF-FA07-1DF4E5CBC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CA7A1-BFC5-F7A9-D1CD-900215D0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12F9A-31AF-1472-E1CE-6AEC82CB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CEADF-E607-91F8-26D9-DD1BC9A6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736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30A2-83F0-63A1-9AEE-EE621BFF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113D-BA32-1341-EEF3-1DDF7AE7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3B3F6-5171-968A-36F8-14EFD514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9CE2E-65A9-3A32-7A91-8EAA998F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1D9D6-5D81-8B94-31D5-9F464D764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EEFCC-54F7-E663-3BA4-9E1320A7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F22D6-446F-64D7-2256-A3184DCC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22311-0A7F-9D24-C9E3-0F669681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115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21A5-98CF-9B8A-9706-769D4E45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74CCE-A90A-899C-77C2-491B9532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941E0-9FCE-B70C-95E9-F0F3D0BD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CFCD5-8495-C40F-579B-8F381A53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44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CC61D-898F-7B60-83C6-0EC4E89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07228-68D0-FBA0-92D1-FD97A878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BD100-A8EE-7557-4F49-889A269D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8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3B1-8026-0CE8-E561-19029B07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1C86-C080-55F0-E819-303A288B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03A3-B9F5-CD5E-EF0C-777AC3A4C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3EBA-3A34-200C-031B-02001549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8D353-A0EB-EE06-D35C-17EBD6FB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D8BD-64D7-C01E-E179-8079BD1C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95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525F-A4B9-719D-FA61-85B48680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387F3-D3A9-FC09-D806-9E3DD379E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A7A6F-2422-D082-7504-0760BB41D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C0BE4-FE36-59F0-2A6B-60E756E7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EBB8-680F-816D-C960-E57FDD6B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44631-2E08-01B3-9C57-4FB311E6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51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AA62B-5723-EEAD-854D-E4736C8C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DE54-EA66-ACF0-4AAD-BED8ADDC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93D3-BBC4-6326-EE1F-E9E5429C6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DD0F-9D84-4319-AC85-B5A715C032CA}" type="datetimeFigureOut">
              <a:rPr lang="en-ID" smtClean="0"/>
              <a:t>08/07/2023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45A9-9D07-2719-FA4D-AEBFA59CC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336F-F449-9F6A-677F-0215104C9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8AF-A679-44B3-A8B8-33AB4AEE3B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145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6559-5BC0-F849-C4B5-8B2FFEE2F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/>
              <a:t>Probability Project </a:t>
            </a:r>
            <a:r>
              <a:rPr lang="en-ID" b="1" dirty="0" err="1"/>
              <a:t>Pacmann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62334-55DE-DEE3-F4E7-EB8FC1E2E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sz="3600" b="1" dirty="0"/>
              <a:t>Data Insurance Analyst</a:t>
            </a:r>
          </a:p>
          <a:p>
            <a:endParaRPr lang="en-ID" dirty="0"/>
          </a:p>
          <a:p>
            <a:r>
              <a:rPr lang="en-ID" dirty="0"/>
              <a:t>By: Ahmad Ilham Habibi</a:t>
            </a:r>
          </a:p>
        </p:txBody>
      </p:sp>
    </p:spTree>
    <p:extLst>
      <p:ext uri="{BB962C8B-B14F-4D97-AF65-F5344CB8AC3E}">
        <p14:creationId xmlns:p14="http://schemas.microsoft.com/office/powerpoint/2010/main" val="358246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F212-E045-216E-981C-D3821E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Diskrit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2CB6-6B3F-9572-C742-CC9686B4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Berapa</a:t>
            </a:r>
            <a:r>
              <a:rPr lang="en-ID" b="1" dirty="0"/>
              <a:t> </a:t>
            </a:r>
            <a:r>
              <a:rPr lang="en-ID" b="1" dirty="0" err="1"/>
              <a:t>peluang</a:t>
            </a:r>
            <a:r>
              <a:rPr lang="en-ID" b="1" dirty="0"/>
              <a:t> </a:t>
            </a:r>
            <a:r>
              <a:rPr lang="en-ID" b="1" dirty="0" err="1"/>
              <a:t>seseorang</a:t>
            </a:r>
            <a:r>
              <a:rPr lang="en-ID" b="1" dirty="0"/>
              <a:t> </a:t>
            </a:r>
            <a:r>
              <a:rPr lang="en-ID" b="1" dirty="0" err="1"/>
              <a:t>tersebut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b="1" dirty="0" err="1"/>
              <a:t>perempuan</a:t>
            </a:r>
            <a:r>
              <a:rPr lang="en-ID" b="1" dirty="0"/>
              <a:t> </a:t>
            </a:r>
            <a:r>
              <a:rPr lang="en-ID" b="1" dirty="0" err="1"/>
              <a:t>jika</a:t>
            </a:r>
            <a:r>
              <a:rPr lang="en-ID" b="1" dirty="0"/>
              <a:t> </a:t>
            </a:r>
            <a:r>
              <a:rPr lang="en-ID" b="1" dirty="0" err="1"/>
              <a:t>diketahui</a:t>
            </a:r>
            <a:r>
              <a:rPr lang="en-ID" b="1" dirty="0"/>
              <a:t> </a:t>
            </a:r>
            <a:r>
              <a:rPr lang="en-ID" b="1" dirty="0" err="1"/>
              <a:t>dia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?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: </a:t>
            </a:r>
            <a:r>
              <a:rPr lang="en-ID" b="1" dirty="0"/>
              <a:t>115</a:t>
            </a:r>
          </a:p>
          <a:p>
            <a:r>
              <a:rPr lang="en-ID" dirty="0" err="1"/>
              <a:t>Jumlah</a:t>
            </a:r>
            <a:r>
              <a:rPr lang="en-ID" dirty="0"/>
              <a:t> total </a:t>
            </a:r>
            <a:r>
              <a:rPr lang="en-ID" dirty="0" err="1"/>
              <a:t>perokok</a:t>
            </a:r>
            <a:r>
              <a:rPr lang="en-ID" dirty="0"/>
              <a:t>:</a:t>
            </a:r>
            <a:r>
              <a:rPr lang="en-ID" b="1" dirty="0"/>
              <a:t> 274</a:t>
            </a:r>
          </a:p>
          <a:p>
            <a:r>
              <a:rPr lang="en-ID" b="1" dirty="0"/>
              <a:t>Jadi,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: </a:t>
            </a:r>
            <a:r>
              <a:rPr lang="en-ID" b="1" dirty="0"/>
              <a:t>0.42</a:t>
            </a:r>
            <a:endParaRPr lang="en-ID" dirty="0"/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14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12BA-2902-D790-2EFB-5A140217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Diskrit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4B59-0BC0-9202-028B-0471FDEF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Berapa</a:t>
            </a:r>
            <a:r>
              <a:rPr lang="en-ID" b="1" dirty="0"/>
              <a:t> </a:t>
            </a:r>
            <a:r>
              <a:rPr lang="en-ID" b="1" dirty="0" err="1"/>
              <a:t>peluang</a:t>
            </a:r>
            <a:r>
              <a:rPr lang="en-ID" b="1" dirty="0"/>
              <a:t> </a:t>
            </a:r>
            <a:r>
              <a:rPr lang="en-ID" b="1" dirty="0" err="1"/>
              <a:t>seseorang</a:t>
            </a:r>
            <a:r>
              <a:rPr lang="en-ID" b="1" dirty="0"/>
              <a:t> </a:t>
            </a:r>
            <a:r>
              <a:rPr lang="en-ID" b="1" dirty="0" err="1"/>
              <a:t>tersebut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b="1" dirty="0" err="1"/>
              <a:t>laki-laki</a:t>
            </a:r>
            <a:r>
              <a:rPr lang="en-ID" b="1" dirty="0"/>
              <a:t> </a:t>
            </a:r>
            <a:r>
              <a:rPr lang="en-ID" b="1" dirty="0" err="1"/>
              <a:t>jika</a:t>
            </a:r>
            <a:r>
              <a:rPr lang="en-ID" b="1" dirty="0"/>
              <a:t> </a:t>
            </a:r>
            <a:r>
              <a:rPr lang="en-ID" b="1" dirty="0" err="1"/>
              <a:t>diketahui</a:t>
            </a:r>
            <a:r>
              <a:rPr lang="en-ID" b="1" dirty="0"/>
              <a:t> </a:t>
            </a:r>
            <a:r>
              <a:rPr lang="en-ID" b="1" dirty="0" err="1"/>
              <a:t>dia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?</a:t>
            </a:r>
            <a:endParaRPr lang="en-ID" dirty="0"/>
          </a:p>
          <a:p>
            <a:endParaRPr lang="en-ID" dirty="0"/>
          </a:p>
          <a:p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laki-laki</a:t>
            </a:r>
            <a:r>
              <a:rPr lang="en-ID" dirty="0"/>
              <a:t>: </a:t>
            </a:r>
            <a:r>
              <a:rPr lang="en-ID" b="1" dirty="0"/>
              <a:t>159</a:t>
            </a:r>
          </a:p>
          <a:p>
            <a:r>
              <a:rPr lang="en-ID" dirty="0" err="1"/>
              <a:t>Jumlah</a:t>
            </a:r>
            <a:r>
              <a:rPr lang="en-ID" dirty="0"/>
              <a:t> total </a:t>
            </a:r>
            <a:r>
              <a:rPr lang="en-ID" dirty="0" err="1"/>
              <a:t>perokok</a:t>
            </a:r>
            <a:r>
              <a:rPr lang="en-ID" dirty="0"/>
              <a:t>: </a:t>
            </a:r>
            <a:r>
              <a:rPr lang="en-ID" b="1" dirty="0"/>
              <a:t>274</a:t>
            </a:r>
          </a:p>
          <a:p>
            <a:r>
              <a:rPr lang="en-ID" b="1" dirty="0"/>
              <a:t>Jadi,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: </a:t>
            </a:r>
            <a:r>
              <a:rPr lang="en-ID" b="1" dirty="0"/>
              <a:t>0.58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81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B9D9-EA89-74BF-7563-428742B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Kontinu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DF74-FF30-256C-5FB9-5123918F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Mana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: (a)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BMI </a:t>
            </a:r>
            <a:r>
              <a:rPr lang="en-ID" dirty="0" err="1"/>
              <a:t>diatas</a:t>
            </a:r>
            <a:r>
              <a:rPr lang="en-ID" dirty="0"/>
              <a:t> 25 (overweight)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16,7k, </a:t>
            </a:r>
            <a:r>
              <a:rPr lang="en-ID" dirty="0" err="1"/>
              <a:t>atau</a:t>
            </a:r>
            <a:r>
              <a:rPr lang="en-ID" dirty="0"/>
              <a:t> (b)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BMI </a:t>
            </a:r>
            <a:r>
              <a:rPr lang="en-ID" dirty="0" err="1"/>
              <a:t>dibawah</a:t>
            </a:r>
            <a:r>
              <a:rPr lang="en-ID" dirty="0"/>
              <a:t> 25 (normal weight)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92B85-686C-2205-6864-B3660E2C3F5D}"/>
              </a:ext>
            </a:extLst>
          </p:cNvPr>
          <p:cNvSpPr txBox="1">
            <a:spLocks/>
          </p:cNvSpPr>
          <p:nvPr/>
        </p:nvSpPr>
        <p:spPr>
          <a:xfrm>
            <a:off x="975363" y="3672601"/>
            <a:ext cx="4770117" cy="2941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Proporsi</a:t>
            </a:r>
            <a:r>
              <a:rPr lang="en-ID" dirty="0"/>
              <a:t> Overweight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“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BMI </a:t>
            </a:r>
            <a:r>
              <a:rPr lang="en-ID" dirty="0" err="1"/>
              <a:t>diatas</a:t>
            </a:r>
            <a:r>
              <a:rPr lang="en-ID" dirty="0"/>
              <a:t> 25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16,7k”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88015-8067-A276-D072-404938C16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0" y="3119120"/>
            <a:ext cx="560832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B9D9-EA89-74BF-7563-428742B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Kontinu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DF74-FF30-256C-5FB9-5123918F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Mana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: (a)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16,7k, </a:t>
            </a:r>
            <a:r>
              <a:rPr lang="en-ID" dirty="0" err="1"/>
              <a:t>atau</a:t>
            </a:r>
            <a:r>
              <a:rPr lang="en-ID" dirty="0"/>
              <a:t> (b) </a:t>
            </a:r>
            <a:r>
              <a:rPr lang="en-ID" dirty="0" err="1"/>
              <a:t>Seseorang</a:t>
            </a:r>
            <a:r>
              <a:rPr lang="en-ID" dirty="0"/>
              <a:t> non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92B85-686C-2205-6864-B3660E2C3F5D}"/>
              </a:ext>
            </a:extLst>
          </p:cNvPr>
          <p:cNvSpPr txBox="1">
            <a:spLocks/>
          </p:cNvSpPr>
          <p:nvPr/>
        </p:nvSpPr>
        <p:spPr>
          <a:xfrm>
            <a:off x="838200" y="3749438"/>
            <a:ext cx="4770117" cy="2941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“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16,7k”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3119B-1D40-5388-EE7C-2995C0C5E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64" y="3208022"/>
            <a:ext cx="5423536" cy="3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6FFC-3720-A3B7-9B23-301DC7EC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Korelasi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749D-BB2D-AC2D-6BA1-2A5F462A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(age), gender (sex), BMI (</a:t>
            </a:r>
            <a:r>
              <a:rPr lang="en-ID" dirty="0" err="1"/>
              <a:t>bmi</a:t>
            </a:r>
            <a:r>
              <a:rPr lang="en-ID" dirty="0"/>
              <a:t>), dan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(children).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F6AA6-CB81-4647-F585-3B84BFCD0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7813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77-9CF3-0C59-A9D3-262693A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Pengujian</a:t>
            </a:r>
            <a:r>
              <a:rPr lang="en-ID" b="1" dirty="0"/>
              <a:t> </a:t>
            </a:r>
            <a:r>
              <a:rPr lang="en-ID" b="1" dirty="0" err="1"/>
              <a:t>Hipotesis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F6B2-575C-1C00-861D-C0B062C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b="1" dirty="0" err="1"/>
              <a:t>Tagihan</a:t>
            </a:r>
            <a:r>
              <a:rPr lang="en-ID" b="1" dirty="0"/>
              <a:t> </a:t>
            </a:r>
            <a:r>
              <a:rPr lang="en-ID" b="1" dirty="0" err="1"/>
              <a:t>kesehatan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tinggi</a:t>
            </a:r>
            <a:r>
              <a:rPr lang="en-ID" b="1" dirty="0"/>
              <a:t> </a:t>
            </a:r>
            <a:r>
              <a:rPr lang="en-ID" b="1" dirty="0" err="1"/>
              <a:t>daripada</a:t>
            </a:r>
            <a:r>
              <a:rPr lang="en-ID" b="1" dirty="0"/>
              <a:t> </a:t>
            </a:r>
            <a:r>
              <a:rPr lang="en-ID" b="1" dirty="0" err="1"/>
              <a:t>tagihan</a:t>
            </a:r>
            <a:r>
              <a:rPr lang="en-ID" b="1" dirty="0"/>
              <a:t> </a:t>
            </a:r>
            <a:r>
              <a:rPr lang="en-ID" b="1" dirty="0" err="1"/>
              <a:t>kesehatan</a:t>
            </a:r>
            <a:r>
              <a:rPr lang="en-ID" b="1" dirty="0"/>
              <a:t> non </a:t>
            </a:r>
            <a:r>
              <a:rPr lang="en-ID" b="1" dirty="0" err="1"/>
              <a:t>perokok</a:t>
            </a:r>
            <a:endParaRPr lang="en-ID" dirty="0"/>
          </a:p>
          <a:p>
            <a:r>
              <a:rPr lang="en-ID" dirty="0"/>
              <a:t>H0 =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dan non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r>
              <a:rPr lang="en-ID" dirty="0"/>
              <a:t>H1 =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non </a:t>
            </a:r>
            <a:r>
              <a:rPr lang="en-ID" dirty="0" err="1"/>
              <a:t>perokok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uji t-test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P-value: 1.4067220949376498e-282</a:t>
            </a:r>
          </a:p>
          <a:p>
            <a:pPr marL="0" indent="0">
              <a:buNone/>
            </a:pPr>
            <a:r>
              <a:rPr lang="en-ID" dirty="0"/>
              <a:t>alpha: 0.05</a:t>
            </a:r>
            <a:br>
              <a:rPr lang="en-ID" dirty="0"/>
            </a:br>
            <a:br>
              <a:rPr lang="en-ID" dirty="0"/>
            </a:br>
            <a:r>
              <a:rPr lang="en-ID" b="1" dirty="0" err="1"/>
              <a:t>Menolak</a:t>
            </a:r>
            <a:r>
              <a:rPr lang="en-ID" b="1" dirty="0"/>
              <a:t> H0. </a:t>
            </a:r>
          </a:p>
          <a:p>
            <a:pPr marL="0" indent="0">
              <a:buNone/>
            </a:pPr>
            <a:r>
              <a:rPr lang="en-ID" b="1" dirty="0" err="1"/>
              <a:t>Tagihan</a:t>
            </a:r>
            <a:r>
              <a:rPr lang="en-ID" b="1" dirty="0"/>
              <a:t> </a:t>
            </a:r>
            <a:r>
              <a:rPr lang="en-ID" b="1" dirty="0" err="1"/>
              <a:t>kesehatan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tinggi</a:t>
            </a:r>
            <a:r>
              <a:rPr lang="en-ID" b="1" dirty="0"/>
              <a:t> </a:t>
            </a:r>
            <a:r>
              <a:rPr lang="en-ID" b="1" dirty="0" err="1"/>
              <a:t>daripada</a:t>
            </a:r>
            <a:r>
              <a:rPr lang="en-ID" b="1" dirty="0"/>
              <a:t> non </a:t>
            </a:r>
            <a:r>
              <a:rPr lang="en-ID" b="1" dirty="0" err="1"/>
              <a:t>perokok</a:t>
            </a:r>
            <a:r>
              <a:rPr lang="en-ID" b="1" dirty="0"/>
              <a:t>.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26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77-9CF3-0C59-A9D3-262693A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Pengujian</a:t>
            </a:r>
            <a:r>
              <a:rPr lang="en-ID" b="1" dirty="0"/>
              <a:t> </a:t>
            </a:r>
            <a:r>
              <a:rPr lang="en-ID" b="1" dirty="0" err="1"/>
              <a:t>Hipotesis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F6B2-575C-1C00-861D-C0B062C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b="1" dirty="0" err="1"/>
              <a:t>Proporsi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laki-laki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</a:t>
            </a:r>
            <a:r>
              <a:rPr lang="en-ID" b="1" dirty="0" err="1"/>
              <a:t>daripada</a:t>
            </a:r>
            <a:r>
              <a:rPr lang="en-ID" b="1" dirty="0"/>
              <a:t> </a:t>
            </a:r>
            <a:r>
              <a:rPr lang="en-ID" b="1" dirty="0" err="1"/>
              <a:t>perempuan</a:t>
            </a:r>
            <a:endParaRPr lang="en-ID" dirty="0"/>
          </a:p>
          <a:p>
            <a:r>
              <a:rPr lang="en-ID" dirty="0"/>
              <a:t>H0 = 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laki-laki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.</a:t>
            </a:r>
          </a:p>
          <a:p>
            <a:r>
              <a:rPr lang="en-ID" dirty="0"/>
              <a:t>H1 = 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laki-laki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uji chi-square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P-value: 0.0062765550120107375</a:t>
            </a:r>
          </a:p>
          <a:p>
            <a:pPr marL="0" indent="0">
              <a:buNone/>
            </a:pPr>
            <a:r>
              <a:rPr lang="en-ID" dirty="0"/>
              <a:t>alpha: 0.05</a:t>
            </a:r>
          </a:p>
          <a:p>
            <a:pPr marL="0" indent="0">
              <a:buNone/>
            </a:pPr>
            <a:br>
              <a:rPr lang="en-ID" dirty="0"/>
            </a:br>
            <a:r>
              <a:rPr lang="en-ID" b="1" dirty="0" err="1"/>
              <a:t>Menolak</a:t>
            </a:r>
            <a:r>
              <a:rPr lang="en-ID" b="1" dirty="0"/>
              <a:t> H0. </a:t>
            </a:r>
          </a:p>
          <a:p>
            <a:pPr marL="0" indent="0">
              <a:buNone/>
            </a:pPr>
            <a:r>
              <a:rPr lang="en-ID" b="1" dirty="0" err="1"/>
              <a:t>Proporsi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laki-laki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</a:t>
            </a:r>
            <a:r>
              <a:rPr lang="en-ID" b="1" dirty="0" err="1"/>
              <a:t>daripada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perempuan</a:t>
            </a:r>
            <a:r>
              <a:rPr lang="en-ID" b="1" dirty="0"/>
              <a:t>.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277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77-9CF3-0C59-A9D3-262693A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Pengujian</a:t>
            </a:r>
            <a:r>
              <a:rPr lang="en-ID" b="1" dirty="0"/>
              <a:t> </a:t>
            </a:r>
            <a:r>
              <a:rPr lang="en-ID" b="1" dirty="0" err="1"/>
              <a:t>Hipotesis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F6B2-575C-1C00-861D-C0B062C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i-FI" b="1" dirty="0"/>
              <a:t>Variasi tagihan kesehatan perokok dan non perokok sama</a:t>
            </a:r>
            <a:endParaRPr lang="fi-FI" dirty="0"/>
          </a:p>
          <a:p>
            <a:r>
              <a:rPr lang="en-ID" dirty="0"/>
              <a:t>H0 =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dan non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r>
              <a:rPr lang="en-ID" dirty="0"/>
              <a:t>H1 =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dan non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uji </a:t>
            </a:r>
            <a:r>
              <a:rPr lang="en-ID" dirty="0" err="1"/>
              <a:t>levene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mencasi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P-value: 1.670117565125241e-66</a:t>
            </a:r>
          </a:p>
          <a:p>
            <a:pPr marL="0" indent="0">
              <a:buNone/>
            </a:pPr>
            <a:r>
              <a:rPr lang="en-ID" dirty="0"/>
              <a:t>alpha: 0.05</a:t>
            </a:r>
            <a:br>
              <a:rPr lang="en-ID" dirty="0"/>
            </a:br>
            <a:r>
              <a:rPr lang="en-ID" dirty="0"/>
              <a:t> </a:t>
            </a:r>
            <a:br>
              <a:rPr lang="en-ID" dirty="0"/>
            </a:br>
            <a:r>
              <a:rPr lang="en-ID" b="1" dirty="0" err="1"/>
              <a:t>Menolak</a:t>
            </a:r>
            <a:r>
              <a:rPr lang="en-ID" b="1" dirty="0"/>
              <a:t> H0. </a:t>
            </a:r>
          </a:p>
          <a:p>
            <a:pPr marL="0" indent="0">
              <a:buNone/>
            </a:pPr>
            <a:r>
              <a:rPr lang="en-ID" b="1" dirty="0" err="1"/>
              <a:t>Variasi</a:t>
            </a:r>
            <a:r>
              <a:rPr lang="en-ID" b="1" dirty="0"/>
              <a:t> </a:t>
            </a:r>
            <a:r>
              <a:rPr lang="en-ID" b="1" dirty="0" err="1"/>
              <a:t>tagihan</a:t>
            </a:r>
            <a:r>
              <a:rPr lang="en-ID" b="1" dirty="0"/>
              <a:t> </a:t>
            </a:r>
            <a:r>
              <a:rPr lang="en-ID" b="1" dirty="0" err="1"/>
              <a:t>kesehatan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dan non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berbeda</a:t>
            </a:r>
            <a:r>
              <a:rPr lang="en-ID" b="1" dirty="0"/>
              <a:t>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90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77-9CF3-0C59-A9D3-262693A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Pengujian</a:t>
            </a:r>
            <a:r>
              <a:rPr lang="en-ID" b="1" dirty="0"/>
              <a:t> </a:t>
            </a:r>
            <a:r>
              <a:rPr lang="en-ID" b="1" dirty="0" err="1"/>
              <a:t>Hipotesis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F6B2-575C-1C00-861D-C0B062C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sz="2400" b="1" dirty="0" err="1"/>
              <a:t>Tagihan</a:t>
            </a:r>
            <a:r>
              <a:rPr lang="en-ID" sz="2400" b="1" dirty="0"/>
              <a:t> Kesehatan </a:t>
            </a:r>
            <a:r>
              <a:rPr lang="en-ID" sz="2400" b="1" dirty="0" err="1"/>
              <a:t>dengan</a:t>
            </a:r>
            <a:r>
              <a:rPr lang="en-ID" sz="2400" b="1" dirty="0"/>
              <a:t> BMI </a:t>
            </a:r>
            <a:r>
              <a:rPr lang="en-ID" sz="2400" b="1" dirty="0" err="1"/>
              <a:t>diatas</a:t>
            </a:r>
            <a:r>
              <a:rPr lang="en-ID" sz="2400" b="1" dirty="0"/>
              <a:t> 25 (overweight) </a:t>
            </a:r>
            <a:r>
              <a:rPr lang="en-ID" sz="2400" b="1" dirty="0" err="1"/>
              <a:t>lebih</a:t>
            </a:r>
            <a:r>
              <a:rPr lang="en-ID" sz="2400" b="1" dirty="0"/>
              <a:t> </a:t>
            </a:r>
            <a:r>
              <a:rPr lang="en-ID" sz="2400" b="1" dirty="0" err="1"/>
              <a:t>tinggi</a:t>
            </a:r>
            <a:r>
              <a:rPr lang="en-ID" sz="2400" b="1" dirty="0"/>
              <a:t> </a:t>
            </a:r>
            <a:r>
              <a:rPr lang="en-ID" sz="2400" b="1" dirty="0" err="1"/>
              <a:t>daripada</a:t>
            </a:r>
            <a:r>
              <a:rPr lang="en-ID" sz="2400" b="1" dirty="0"/>
              <a:t> </a:t>
            </a:r>
            <a:r>
              <a:rPr lang="en-ID" sz="2400" b="1" dirty="0" err="1"/>
              <a:t>tagihan</a:t>
            </a:r>
            <a:r>
              <a:rPr lang="en-ID" sz="2400" b="1" dirty="0"/>
              <a:t> </a:t>
            </a:r>
            <a:r>
              <a:rPr lang="en-ID" sz="2400" b="1" dirty="0" err="1"/>
              <a:t>kesehatan</a:t>
            </a:r>
            <a:r>
              <a:rPr lang="en-ID" sz="2400" b="1" dirty="0"/>
              <a:t> </a:t>
            </a:r>
            <a:r>
              <a:rPr lang="en-ID" sz="2400" b="1" dirty="0" err="1"/>
              <a:t>dengan</a:t>
            </a:r>
            <a:r>
              <a:rPr lang="en-ID" sz="2400" b="1" dirty="0"/>
              <a:t> BMI </a:t>
            </a:r>
            <a:r>
              <a:rPr lang="en-ID" sz="2400" b="1" dirty="0" err="1"/>
              <a:t>dibawah</a:t>
            </a:r>
            <a:r>
              <a:rPr lang="en-ID" sz="2400" b="1" dirty="0"/>
              <a:t> 25 (normal weight)</a:t>
            </a:r>
            <a:endParaRPr lang="en-ID" sz="2400" dirty="0"/>
          </a:p>
          <a:p>
            <a:r>
              <a:rPr lang="en-ID" sz="2400" dirty="0"/>
              <a:t>H0 = </a:t>
            </a:r>
            <a:r>
              <a:rPr lang="en-ID" sz="2400" dirty="0" err="1"/>
              <a:t>Tagihan</a:t>
            </a:r>
            <a:r>
              <a:rPr lang="en-ID" sz="2400" dirty="0"/>
              <a:t> </a:t>
            </a:r>
            <a:r>
              <a:rPr lang="en-ID" sz="2400" dirty="0" err="1"/>
              <a:t>kesehatan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BMI di </a:t>
            </a:r>
            <a:r>
              <a:rPr lang="en-ID" sz="2400" dirty="0" err="1"/>
              <a:t>atas</a:t>
            </a:r>
            <a:r>
              <a:rPr lang="en-ID" sz="2400" dirty="0"/>
              <a:t> 25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BMI di </a:t>
            </a:r>
            <a:r>
              <a:rPr lang="en-ID" sz="2400" dirty="0" err="1"/>
              <a:t>bawah</a:t>
            </a:r>
            <a:r>
              <a:rPr lang="en-ID" sz="2400" dirty="0"/>
              <a:t> 25.</a:t>
            </a:r>
          </a:p>
          <a:p>
            <a:r>
              <a:rPr lang="en-ID" sz="2400" dirty="0"/>
              <a:t>H1 = </a:t>
            </a:r>
            <a:r>
              <a:rPr lang="en-ID" sz="2400" dirty="0" err="1"/>
              <a:t>Tagihan</a:t>
            </a:r>
            <a:r>
              <a:rPr lang="en-ID" sz="2400" dirty="0"/>
              <a:t> </a:t>
            </a:r>
            <a:r>
              <a:rPr lang="en-ID" sz="2400" dirty="0" err="1"/>
              <a:t>kesehatan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BMI di </a:t>
            </a:r>
            <a:r>
              <a:rPr lang="en-ID" sz="2400" dirty="0" err="1"/>
              <a:t>atas</a:t>
            </a:r>
            <a:r>
              <a:rPr lang="en-ID" sz="2400" dirty="0"/>
              <a:t> 25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r>
              <a:rPr lang="en-ID" sz="2400" dirty="0"/>
              <a:t> </a:t>
            </a:r>
            <a:r>
              <a:rPr lang="en-ID" sz="2400" dirty="0" err="1"/>
              <a:t>daripada</a:t>
            </a:r>
            <a:r>
              <a:rPr lang="en-ID" sz="2400" dirty="0"/>
              <a:t> BMI di </a:t>
            </a:r>
            <a:r>
              <a:rPr lang="en-ID" sz="2400" dirty="0" err="1"/>
              <a:t>bawah</a:t>
            </a:r>
            <a:r>
              <a:rPr lang="en-ID" sz="2400" dirty="0"/>
              <a:t> 25.</a:t>
            </a:r>
          </a:p>
          <a:p>
            <a:pPr marL="0" indent="0">
              <a:buNone/>
            </a:pP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melakukan</a:t>
            </a:r>
            <a:r>
              <a:rPr lang="en-ID" sz="2400" dirty="0"/>
              <a:t> uji t-test </a:t>
            </a:r>
            <a:r>
              <a:rPr lang="en-ID" sz="2400" dirty="0" err="1"/>
              <a:t>didapatkan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:</a:t>
            </a:r>
          </a:p>
          <a:p>
            <a:pPr marL="0" indent="0">
              <a:buNone/>
            </a:pPr>
            <a:r>
              <a:rPr lang="en-ID" sz="2400" dirty="0"/>
              <a:t>P-value: 1.6909664264439038e-05</a:t>
            </a:r>
          </a:p>
          <a:p>
            <a:pPr marL="0" indent="0">
              <a:buNone/>
            </a:pPr>
            <a:r>
              <a:rPr lang="en-ID" sz="2400" dirty="0"/>
              <a:t>alpha: 0.05</a:t>
            </a:r>
            <a:br>
              <a:rPr lang="en-ID" sz="2400" dirty="0"/>
            </a:br>
            <a:br>
              <a:rPr lang="en-ID" sz="2400" dirty="0"/>
            </a:br>
            <a:r>
              <a:rPr lang="en-ID" sz="2400" b="1" dirty="0" err="1"/>
              <a:t>Menolak</a:t>
            </a:r>
            <a:r>
              <a:rPr lang="en-ID" sz="2400" b="1" dirty="0"/>
              <a:t> H0. </a:t>
            </a:r>
            <a:r>
              <a:rPr lang="en-ID" sz="2400" b="1" dirty="0" err="1"/>
              <a:t>Tagihan</a:t>
            </a:r>
            <a:r>
              <a:rPr lang="en-ID" sz="2400" b="1" dirty="0"/>
              <a:t> </a:t>
            </a:r>
            <a:r>
              <a:rPr lang="en-ID" sz="2400" b="1" dirty="0" err="1"/>
              <a:t>kesehatan</a:t>
            </a:r>
            <a:r>
              <a:rPr lang="en-ID" sz="2400" b="1" dirty="0"/>
              <a:t> </a:t>
            </a:r>
            <a:r>
              <a:rPr lang="en-ID" sz="2400" b="1" dirty="0" err="1"/>
              <a:t>dengan</a:t>
            </a:r>
            <a:r>
              <a:rPr lang="en-ID" sz="2400" b="1" dirty="0"/>
              <a:t> BMI di </a:t>
            </a:r>
            <a:r>
              <a:rPr lang="en-ID" sz="2400" b="1" dirty="0" err="1"/>
              <a:t>atas</a:t>
            </a:r>
            <a:r>
              <a:rPr lang="en-ID" sz="2400" b="1" dirty="0"/>
              <a:t> 25 </a:t>
            </a:r>
            <a:r>
              <a:rPr lang="en-ID" sz="2400" b="1" dirty="0" err="1"/>
              <a:t>lebih</a:t>
            </a:r>
            <a:r>
              <a:rPr lang="en-ID" sz="2400" b="1" dirty="0"/>
              <a:t> </a:t>
            </a:r>
            <a:r>
              <a:rPr lang="en-ID" sz="2400" b="1" dirty="0" err="1"/>
              <a:t>tinggi</a:t>
            </a:r>
            <a:r>
              <a:rPr lang="en-ID" sz="2400" b="1" dirty="0"/>
              <a:t> </a:t>
            </a:r>
            <a:r>
              <a:rPr lang="en-ID" sz="2400" b="1" dirty="0" err="1"/>
              <a:t>daripada</a:t>
            </a:r>
            <a:r>
              <a:rPr lang="en-ID" sz="2400" b="1" dirty="0"/>
              <a:t> BMI di </a:t>
            </a:r>
            <a:r>
              <a:rPr lang="en-ID" sz="2400" b="1" dirty="0" err="1"/>
              <a:t>bawah</a:t>
            </a:r>
            <a:r>
              <a:rPr lang="en-ID" sz="2400" b="1" dirty="0"/>
              <a:t> 25.</a:t>
            </a: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endParaRPr lang="en-ID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8020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77-9CF3-0C59-A9D3-262693A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Pengujian</a:t>
            </a:r>
            <a:r>
              <a:rPr lang="en-ID" b="1" dirty="0"/>
              <a:t> </a:t>
            </a:r>
            <a:r>
              <a:rPr lang="en-ID" b="1" dirty="0" err="1"/>
              <a:t>Hipotesis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F6B2-575C-1C00-861D-C0B062C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b="1" dirty="0" err="1"/>
              <a:t>Proporsi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laki-laki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</a:t>
            </a:r>
            <a:r>
              <a:rPr lang="en-ID" b="1" dirty="0" err="1"/>
              <a:t>daripada</a:t>
            </a:r>
            <a:r>
              <a:rPr lang="en-ID" b="1" dirty="0"/>
              <a:t> </a:t>
            </a:r>
            <a:r>
              <a:rPr lang="en-ID" b="1" dirty="0" err="1"/>
              <a:t>perempuan</a:t>
            </a:r>
            <a:endParaRPr lang="en-ID" dirty="0"/>
          </a:p>
          <a:p>
            <a:r>
              <a:rPr lang="en-ID" dirty="0"/>
              <a:t>H0 = 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laki-laki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.</a:t>
            </a:r>
          </a:p>
          <a:p>
            <a:r>
              <a:rPr lang="en-ID" dirty="0"/>
              <a:t>H1 = 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laki-laki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uji chi-square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P-value: 0.0062765550120107375</a:t>
            </a:r>
          </a:p>
          <a:p>
            <a:pPr marL="0" indent="0">
              <a:buNone/>
            </a:pPr>
            <a:r>
              <a:rPr lang="en-ID" dirty="0"/>
              <a:t>alpha: 0.05</a:t>
            </a:r>
          </a:p>
          <a:p>
            <a:pPr marL="0" indent="0">
              <a:buNone/>
            </a:pPr>
            <a:br>
              <a:rPr lang="en-ID" dirty="0"/>
            </a:br>
            <a:r>
              <a:rPr lang="en-ID" b="1" dirty="0" err="1"/>
              <a:t>Menolak</a:t>
            </a:r>
            <a:r>
              <a:rPr lang="en-ID" b="1" dirty="0"/>
              <a:t> H0. </a:t>
            </a:r>
          </a:p>
          <a:p>
            <a:pPr marL="0" indent="0">
              <a:buNone/>
            </a:pPr>
            <a:r>
              <a:rPr lang="en-ID" b="1" dirty="0" err="1"/>
              <a:t>Proporsi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laki-laki</a:t>
            </a:r>
            <a:r>
              <a:rPr lang="en-ID" b="1" dirty="0"/>
              <a:t>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kecil</a:t>
            </a:r>
            <a:r>
              <a:rPr lang="en-ID" b="1" dirty="0"/>
              <a:t> </a:t>
            </a:r>
            <a:r>
              <a:rPr lang="en-ID" b="1" dirty="0" err="1"/>
              <a:t>daripada</a:t>
            </a:r>
            <a:r>
              <a:rPr lang="en-ID" b="1" dirty="0"/>
              <a:t> </a:t>
            </a:r>
            <a:r>
              <a:rPr lang="en-ID" b="1" dirty="0" err="1"/>
              <a:t>perokok</a:t>
            </a:r>
            <a:r>
              <a:rPr lang="en-ID" b="1" dirty="0"/>
              <a:t> </a:t>
            </a:r>
            <a:r>
              <a:rPr lang="en-ID" b="1" dirty="0" err="1"/>
              <a:t>perempuan</a:t>
            </a:r>
            <a:r>
              <a:rPr lang="en-ID" b="1" dirty="0"/>
              <a:t>.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04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CA5F-442A-C30C-2D98-6E46CAEE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F716-47B0-EDAA-B552-C68E5155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insight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pada data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mengeksplorasi</a:t>
            </a:r>
            <a:r>
              <a:rPr lang="en-ID" dirty="0"/>
              <a:t> dataset. </a:t>
            </a:r>
            <a:r>
              <a:rPr lang="en-ID" dirty="0" err="1"/>
              <a:t>Harapannya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model yang </a:t>
            </a:r>
            <a:r>
              <a:rPr lang="en-ID" dirty="0" err="1"/>
              <a:t>kompleks</a:t>
            </a:r>
            <a:r>
              <a:rPr lang="en-ID" dirty="0"/>
              <a:t>. Pada </a:t>
            </a:r>
            <a:r>
              <a:rPr lang="en-ID" dirty="0" err="1"/>
              <a:t>projek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menganalisa</a:t>
            </a:r>
            <a:r>
              <a:rPr lang="en-ID" dirty="0"/>
              <a:t> variable-</a:t>
            </a:r>
            <a:r>
              <a:rPr lang="en-ID" dirty="0" err="1"/>
              <a:t>variabel</a:t>
            </a:r>
            <a:r>
              <a:rPr lang="en-ID" dirty="0"/>
              <a:t> pada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probability.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811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77-9CF3-0C59-A9D3-262693A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Penutup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F6B2-575C-1C00-861D-C0B062C7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dirty="0" err="1"/>
              <a:t>Demikianlah</a:t>
            </a:r>
            <a:r>
              <a:rPr lang="en-ID" dirty="0"/>
              <a:t> short report Probability Project </a:t>
            </a:r>
            <a:r>
              <a:rPr lang="en-ID" dirty="0" err="1"/>
              <a:t>Pacmann</a:t>
            </a:r>
            <a:r>
              <a:rPr lang="en-ID" dirty="0"/>
              <a:t> — Data Insurance Analyst.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projek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pada link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r>
              <a:rPr lang="en-ID" dirty="0"/>
              <a:t>Link GitHub : </a:t>
            </a:r>
          </a:p>
          <a:p>
            <a:r>
              <a:rPr lang="en-ID" dirty="0"/>
              <a:t>Link Video YouTube :</a:t>
            </a:r>
          </a:p>
          <a:p>
            <a:r>
              <a:rPr lang="en-ID" dirty="0"/>
              <a:t>Link Medium :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1367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6E36-E3F0-383D-97F6-CEC0BE3F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9385"/>
            <a:ext cx="10515600" cy="181922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/>
              <a:t>Terima</a:t>
            </a:r>
            <a:r>
              <a:rPr lang="en-US" sz="5400" b="1" dirty="0"/>
              <a:t> Kasih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45897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90AD-C290-8E72-CB24-7F49171D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D7AA-98D0-C037-355D-7576F0EF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Dataset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Insurance dataset. </a:t>
            </a:r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dataset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age</a:t>
            </a:r>
            <a:r>
              <a:rPr lang="en-ID" dirty="0"/>
              <a:t>: </a:t>
            </a:r>
            <a:r>
              <a:rPr lang="en-ID" dirty="0" err="1"/>
              <a:t>usia</a:t>
            </a:r>
            <a:r>
              <a:rPr lang="en-ID" dirty="0"/>
              <a:t>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sex</a:t>
            </a:r>
            <a:r>
              <a:rPr lang="en-ID" dirty="0"/>
              <a:t>: gender (male/female)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bmi</a:t>
            </a:r>
            <a:r>
              <a:rPr lang="en-ID" dirty="0"/>
              <a:t>: body mass index,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badan ideal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berat</a:t>
            </a:r>
            <a:r>
              <a:rPr lang="en-ID" dirty="0"/>
              <a:t> badan. </a:t>
            </a:r>
            <a:r>
              <a:rPr lang="en-ID" dirty="0" err="1"/>
              <a:t>Idealnya</a:t>
            </a:r>
            <a:r>
              <a:rPr lang="en-ID" dirty="0"/>
              <a:t> 18.5–24.9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children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yang </a:t>
            </a:r>
            <a:r>
              <a:rPr lang="en-ID" dirty="0" err="1"/>
              <a:t>dicover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asuransi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smoker</a:t>
            </a:r>
            <a:r>
              <a:rPr lang="en-ID" dirty="0"/>
              <a:t>: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non </a:t>
            </a:r>
            <a:r>
              <a:rPr lang="en-ID" dirty="0" err="1"/>
              <a:t>perokok</a:t>
            </a:r>
            <a:r>
              <a:rPr lang="en-ID" dirty="0"/>
              <a:t> (yes/no)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region</a:t>
            </a:r>
            <a:r>
              <a:rPr lang="en-ID" dirty="0"/>
              <a:t>: residential area in the US (northeast, southeast, southwest, northwest)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charges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tagihan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84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EF79-A1B5-013C-5B9D-51C9752C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0583-85A2-F1BA-564E-D9C2E19D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Projek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Analisa </a:t>
            </a:r>
            <a:r>
              <a:rPr lang="en-ID" dirty="0" err="1"/>
              <a:t>Deskriptif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, Analisa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Diskrit</a:t>
            </a:r>
            <a:r>
              <a:rPr lang="en-ID" dirty="0"/>
              <a:t>, Analisa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Kontinu</a:t>
            </a:r>
            <a:r>
              <a:rPr lang="en-ID" dirty="0"/>
              <a:t>, Analisa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Hipotesis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993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6AC1-621E-FD2E-EC09-DD3B4BF1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Deskriptif</a:t>
            </a:r>
            <a:r>
              <a:rPr lang="en-ID" b="1" dirty="0"/>
              <a:t> </a:t>
            </a:r>
            <a:r>
              <a:rPr lang="en-ID" b="1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133C-889E-B46C-04F4-06EB4B8E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83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 err="1"/>
              <a:t>Deskriptif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mengeksplorasi</a:t>
            </a:r>
            <a:r>
              <a:rPr lang="en-ID" dirty="0"/>
              <a:t> data. </a:t>
            </a:r>
          </a:p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dijawab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di </a:t>
            </a:r>
            <a:r>
              <a:rPr lang="en-ID" dirty="0" err="1"/>
              <a:t>samping</a:t>
            </a:r>
            <a:r>
              <a:rPr lang="en-ID" dirty="0"/>
              <a:t>:</a:t>
            </a:r>
          </a:p>
          <a:p>
            <a:r>
              <a:rPr lang="en-ID" dirty="0" err="1"/>
              <a:t>Berapa</a:t>
            </a:r>
            <a:r>
              <a:rPr lang="en-ID" dirty="0"/>
              <a:t> rata-rata </a:t>
            </a:r>
            <a:r>
              <a:rPr lang="en-ID" dirty="0" err="1"/>
              <a:t>umur</a:t>
            </a:r>
            <a:r>
              <a:rPr lang="en-ID" dirty="0"/>
              <a:t>? 39 </a:t>
            </a:r>
            <a:r>
              <a:rPr lang="en-ID" dirty="0" err="1"/>
              <a:t>tahun</a:t>
            </a:r>
            <a:endParaRPr lang="en-ID" dirty="0"/>
          </a:p>
          <a:p>
            <a:r>
              <a:rPr lang="en-ID" dirty="0" err="1"/>
              <a:t>Berapa</a:t>
            </a:r>
            <a:r>
              <a:rPr lang="en-ID" dirty="0"/>
              <a:t> rata-rata </a:t>
            </a:r>
            <a:r>
              <a:rPr lang="en-ID" dirty="0" err="1"/>
              <a:t>nilai</a:t>
            </a:r>
            <a:r>
              <a:rPr lang="en-ID" dirty="0"/>
              <a:t> BMI? 30.66</a:t>
            </a:r>
          </a:p>
          <a:p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median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? 9386.16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6A5D0F-CB43-AC12-0205-68DA414FF2F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FED9-E2B5-98CF-2042-DDD2F7DFF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34" y="1825625"/>
            <a:ext cx="5350814" cy="37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11DE-5E59-0992-4A48-6CC591AA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Deskriptif</a:t>
            </a:r>
            <a:r>
              <a:rPr lang="en-ID" b="1" dirty="0"/>
              <a:t> </a:t>
            </a:r>
            <a:r>
              <a:rPr lang="en-ID" b="1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85DA-AC50-4395-AED9-3D66A46A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kategorik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sintaks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  <a:p>
            <a:r>
              <a:rPr lang="fi-FI" dirty="0"/>
              <a:t>Lebih banyak mana data perempuan atau laki-laki? Laki-laki</a:t>
            </a:r>
          </a:p>
          <a:p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perokok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non </a:t>
            </a:r>
            <a:r>
              <a:rPr lang="en-ID" dirty="0" err="1"/>
              <a:t>perokok</a:t>
            </a:r>
            <a:r>
              <a:rPr lang="en-ID" dirty="0"/>
              <a:t>? Non </a:t>
            </a:r>
            <a:r>
              <a:rPr lang="en-ID" dirty="0" err="1"/>
              <a:t>perokok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CE8E4-906C-8ACC-9136-39C83D0EB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06" y="1690688"/>
            <a:ext cx="2968159" cy="2394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72C69-D6B9-D8BD-148D-BD676174B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4057865"/>
            <a:ext cx="2019300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FC35A-312A-D3EC-C90D-6F1B02B68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85" y="4084759"/>
            <a:ext cx="2171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4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03B-91E0-676D-8771-9329DC02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Diskrit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E0F0-EC31-930E-E5D0-DEF7E05F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98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b="1" dirty="0"/>
              <a:t>Gender mana yang </a:t>
            </a:r>
            <a:r>
              <a:rPr lang="en-ID" b="1" dirty="0" err="1"/>
              <a:t>memiliki</a:t>
            </a:r>
            <a:r>
              <a:rPr lang="en-ID" b="1" dirty="0"/>
              <a:t> </a:t>
            </a:r>
            <a:r>
              <a:rPr lang="en-ID" b="1" dirty="0" err="1"/>
              <a:t>tagihan</a:t>
            </a:r>
            <a:r>
              <a:rPr lang="en-ID" b="1" dirty="0"/>
              <a:t> paling </a:t>
            </a:r>
            <a:r>
              <a:rPr lang="en-ID" b="1" dirty="0" err="1"/>
              <a:t>tinggi</a:t>
            </a:r>
            <a:r>
              <a:rPr lang="en-ID" b="1" dirty="0"/>
              <a:t>?</a:t>
            </a:r>
          </a:p>
          <a:p>
            <a:pPr marL="0" indent="0">
              <a:buNone/>
            </a:pPr>
            <a:r>
              <a:rPr lang="en-ID" dirty="0"/>
              <a:t>Perempuan,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perbedaannya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Perempuan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pemeriksaan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pengobatan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dialami</a:t>
            </a:r>
            <a:r>
              <a:rPr lang="en-ID" dirty="0"/>
              <a:t> </a:t>
            </a:r>
            <a:r>
              <a:rPr lang="en-ID" dirty="0" err="1"/>
              <a:t>perempuan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menstruasi</a:t>
            </a:r>
            <a:r>
              <a:rPr lang="en-ID" dirty="0"/>
              <a:t>, </a:t>
            </a:r>
            <a:r>
              <a:rPr lang="en-ID" dirty="0" err="1"/>
              <a:t>hamil</a:t>
            </a:r>
            <a:r>
              <a:rPr lang="en-ID" dirty="0"/>
              <a:t>, dan </a:t>
            </a:r>
            <a:r>
              <a:rPr lang="en-ID" dirty="0" err="1"/>
              <a:t>melahirkan</a:t>
            </a:r>
            <a:r>
              <a:rPr lang="en-ID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169D0-FD8B-FCAF-F726-24CFAF9CA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2080260"/>
            <a:ext cx="4801791" cy="32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03B-91E0-676D-8771-9329DC02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Diskrit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E0F0-EC31-930E-E5D0-DEF7E05F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98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/>
              <a:t>Bagaimana Distribusi tagihan di tiap-tiap region?</a:t>
            </a:r>
            <a:endParaRPr lang="it-IT" dirty="0"/>
          </a:p>
          <a:p>
            <a:pPr marL="0" indent="0">
              <a:buNone/>
            </a:pPr>
            <a:r>
              <a:rPr lang="en-ID" dirty="0" err="1"/>
              <a:t>Secara</a:t>
            </a:r>
            <a:r>
              <a:rPr lang="en-ID" dirty="0"/>
              <a:t> garis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di </a:t>
            </a:r>
            <a:r>
              <a:rPr lang="en-ID" dirty="0" err="1"/>
              <a:t>setiap</a:t>
            </a:r>
            <a:r>
              <a:rPr lang="en-ID" dirty="0"/>
              <a:t> region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 Dari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b="1" dirty="0"/>
              <a:t>southwest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, dan </a:t>
            </a:r>
            <a:r>
              <a:rPr lang="en-ID" b="1" dirty="0"/>
              <a:t>northwest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terendah</a:t>
            </a:r>
            <a:r>
              <a:rPr lang="en-ID" dirty="0"/>
              <a:t>.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dipengaruhi</a:t>
            </a:r>
            <a:r>
              <a:rPr lang="en-ID" dirty="0"/>
              <a:t> oleh </a:t>
            </a:r>
            <a:r>
              <a:rPr lang="en-ID" dirty="0" err="1"/>
              <a:t>proporsi</a:t>
            </a:r>
            <a:r>
              <a:rPr lang="en-ID" dirty="0"/>
              <a:t> data di </a:t>
            </a:r>
            <a:r>
              <a:rPr lang="en-ID" dirty="0" err="1"/>
              <a:t>tiap-tiap</a:t>
            </a:r>
            <a:r>
              <a:rPr lang="en-ID" dirty="0"/>
              <a:t> region?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CCA4C-EA2D-DD02-B13F-28639422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40" y="2068195"/>
            <a:ext cx="4716780" cy="3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03B-91E0-676D-8771-9329DC02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Analisa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Diskrit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E0F0-EC31-930E-E5D0-DEF7E05F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98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b="1" dirty="0" err="1"/>
              <a:t>Apakah</a:t>
            </a:r>
            <a:r>
              <a:rPr lang="en-ID" b="1" dirty="0"/>
              <a:t> </a:t>
            </a:r>
            <a:r>
              <a:rPr lang="en-ID" b="1" dirty="0" err="1"/>
              <a:t>setiap</a:t>
            </a:r>
            <a:r>
              <a:rPr lang="en-ID" b="1" dirty="0"/>
              <a:t> region </a:t>
            </a:r>
            <a:r>
              <a:rPr lang="en-ID" b="1" dirty="0" err="1"/>
              <a:t>memiliki</a:t>
            </a:r>
            <a:r>
              <a:rPr lang="en-ID" b="1" dirty="0"/>
              <a:t> </a:t>
            </a:r>
            <a:r>
              <a:rPr lang="en-ID" b="1" dirty="0" err="1"/>
              <a:t>proporsi</a:t>
            </a:r>
            <a:r>
              <a:rPr lang="en-ID" b="1" dirty="0"/>
              <a:t> data </a:t>
            </a:r>
            <a:r>
              <a:rPr lang="en-ID" b="1" dirty="0" err="1"/>
              <a:t>banyak</a:t>
            </a:r>
            <a:r>
              <a:rPr lang="en-ID" b="1" dirty="0"/>
              <a:t> orang yang </a:t>
            </a:r>
            <a:r>
              <a:rPr lang="en-ID" b="1" dirty="0" err="1"/>
              <a:t>sama</a:t>
            </a:r>
            <a:r>
              <a:rPr lang="en-ID" b="1" dirty="0"/>
              <a:t>?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b="1" dirty="0"/>
              <a:t>Southeast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proporsi</a:t>
            </a:r>
            <a:r>
              <a:rPr lang="en-ID" dirty="0"/>
              <a:t>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27.2%,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b="1" dirty="0"/>
              <a:t>southwest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24.3%.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pada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terpengaruh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proporsi</a:t>
            </a:r>
            <a:r>
              <a:rPr lang="en-ID" dirty="0"/>
              <a:t> data di </a:t>
            </a:r>
            <a:r>
              <a:rPr lang="en-ID" dirty="0" err="1"/>
              <a:t>tiap</a:t>
            </a:r>
            <a:r>
              <a:rPr lang="en-ID" dirty="0"/>
              <a:t> region.</a:t>
            </a:r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7E21B-F41E-5556-4B81-18A7AEAA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0" y="2088674"/>
            <a:ext cx="382524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972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Probability Project Pacmann</vt:lpstr>
      <vt:lpstr>Pendahuluan</vt:lpstr>
      <vt:lpstr>Pendahuluan</vt:lpstr>
      <vt:lpstr>Pendahuluan</vt:lpstr>
      <vt:lpstr>Analisa Deskriptif Analisis</vt:lpstr>
      <vt:lpstr>Analisa Deskriptif Analisis</vt:lpstr>
      <vt:lpstr>Analisa Variabel Diskrit</vt:lpstr>
      <vt:lpstr>Analisa Variabel Diskrit</vt:lpstr>
      <vt:lpstr>Analisa Variabel Diskrit</vt:lpstr>
      <vt:lpstr>Analisa Variabel Diskrit</vt:lpstr>
      <vt:lpstr>Analisa Variabel Diskrit</vt:lpstr>
      <vt:lpstr>Analisa Variabel Kontinu</vt:lpstr>
      <vt:lpstr>Analisa Variabel Kontinu</vt:lpstr>
      <vt:lpstr>Analisa Korelasi Variabel</vt:lpstr>
      <vt:lpstr>Pengujian Hipotesis</vt:lpstr>
      <vt:lpstr>Pengujian Hipotesis</vt:lpstr>
      <vt:lpstr>Pengujian Hipotesis</vt:lpstr>
      <vt:lpstr>Pengujian Hipotesis</vt:lpstr>
      <vt:lpstr>Pengujian Hipotesis</vt:lpstr>
      <vt:lpstr>Penutup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Project Pacmann</dc:title>
  <dc:creator>Ahmad Ilham Habibi</dc:creator>
  <cp:lastModifiedBy>Ahmad Ilham Habibi</cp:lastModifiedBy>
  <cp:revision>3</cp:revision>
  <dcterms:created xsi:type="dcterms:W3CDTF">2023-07-08T13:34:39Z</dcterms:created>
  <dcterms:modified xsi:type="dcterms:W3CDTF">2023-07-08T14:11:36Z</dcterms:modified>
</cp:coreProperties>
</file>