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64f9fa3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b64f9fa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64f9fa3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b64f9fa3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b64f9fa3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b64f9fa3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b64f9fa3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b64f9fa3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b64f9fa3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b64f9fa3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64f9fa3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64f9fa3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b64f9fa3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b64f9fa3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64f9fa3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b64f9fa3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b64f9fa3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b64f9fa3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b64f9fa3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b64f9fa3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b64f9fa3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b64f9fa3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ahmad.imran27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tart.spring.i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localhost:9090/actuator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Topics to be covered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Introduction to Microservice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Pros and Cons of  Microservice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Introduction of Spring boot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Creating first </a:t>
            </a:r>
            <a:r>
              <a:rPr lang="en-GB"/>
              <a:t>Microservice</a:t>
            </a:r>
            <a:r>
              <a:rPr lang="en-GB"/>
              <a:t> with Spring boot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Database connection with PostgreSQL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Spring boot features implementation: Maven, Actuator, logging,caching,</a:t>
            </a:r>
            <a:r>
              <a:rPr lang="en-GB"/>
              <a:t>security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RestController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@Controller</a:t>
            </a:r>
            <a:r>
              <a:rPr lang="en-GB" sz="1600"/>
              <a:t>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specialization of the </a:t>
            </a:r>
            <a:r>
              <a:rPr i="1" lang="en-GB" sz="1600">
                <a:solidFill>
                  <a:schemeClr val="dk1"/>
                </a:solidFill>
                <a:highlight>
                  <a:srgbClr val="FFFFFF"/>
                </a:highlight>
              </a:rPr>
              <a:t>@Component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 class, which allows us to auto-detect implementation classes through the classpath scanning.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chemeClr val="dk1"/>
                </a:solidFill>
                <a:highlight>
                  <a:srgbClr val="FFFFFF"/>
                </a:highlight>
              </a:rPr>
              <a:t>@RestController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 is a specialized version of the controller. It includes the </a:t>
            </a:r>
            <a:r>
              <a:rPr i="1" lang="en-GB" sz="1600">
                <a:solidFill>
                  <a:schemeClr val="dk1"/>
                </a:solidFill>
                <a:highlight>
                  <a:srgbClr val="FFFFFF"/>
                </a:highlight>
              </a:rPr>
              <a:t>@Controller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 and </a:t>
            </a:r>
            <a:r>
              <a:rPr i="1" lang="en-GB" sz="1600">
                <a:solidFill>
                  <a:schemeClr val="dk1"/>
                </a:solidFill>
                <a:highlight>
                  <a:srgbClr val="FFFFFF"/>
                </a:highlight>
              </a:rPr>
              <a:t>@ResponseBody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 annotations.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rgbClr val="FFFFFF"/>
                </a:highlight>
              </a:rPr>
              <a:t>REST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is </a:t>
            </a:r>
            <a:r>
              <a:rPr lang="en-GB" sz="1600">
                <a:solidFill>
                  <a:srgbClr val="444444"/>
                </a:solidFill>
                <a:highlight>
                  <a:srgbClr val="FFFFFF"/>
                </a:highlight>
              </a:rPr>
              <a:t>REpresentational State Transfer, In REST data and functionality are considered resources and are accessed using Uniform Resource Identifiers.(URI’s).</a:t>
            </a:r>
            <a:endParaRPr sz="16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44444"/>
                </a:solidFill>
                <a:highlight>
                  <a:srgbClr val="FFFFFF"/>
                </a:highlight>
              </a:rPr>
              <a:t>The clients and servers exchange representations of resources by using a standardized interface and protocol. Typically HTTP is the most used protocol.</a:t>
            </a:r>
            <a:endParaRPr sz="16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44444"/>
                </a:solidFill>
                <a:highlight>
                  <a:srgbClr val="FFFFFF"/>
                </a:highlight>
              </a:rPr>
              <a:t>Various method used to modify resource are:</a:t>
            </a:r>
            <a:endParaRPr sz="16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44444"/>
                </a:solidFill>
                <a:highlight>
                  <a:srgbClr val="FFFFFF"/>
                </a:highlight>
              </a:rPr>
              <a:t>GET, PUT,POST,DELETE</a:t>
            </a:r>
            <a:endParaRPr sz="16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Connection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Maven Dependency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&lt;dependency&gt;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	&lt;groupId&gt;org.postgresql&lt;/groupId&gt;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	&lt;artifactId&gt;postgresql&lt;/artifactId&gt;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	&lt;scope&gt;runtime&lt;/scope&gt;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&lt;/dependency&gt;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&lt;dependency&gt;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	&lt;groupId&gt;org.springframework.boot&lt;/groupId&gt;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	&lt;artifactId&gt;spring-boot-starter-data-jpa&lt;/artifactId&gt;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&lt;/dependency&gt;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Properties settings: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rgbClr val="083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spring.datasource.url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jdbc:postgresql://localhost:5432/test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rgbClr val="083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spring.datasource.username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postgres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rgbClr val="083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spring.datasource.password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imran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For any queries: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Mail @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ahmad.imran27@gmail.com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LinkedIn: https://www.linkedin.com/in/imran-ahmad-45708562/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306650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</a:t>
            </a:r>
            <a:r>
              <a:rPr lang="en-GB" sz="2400"/>
              <a:t>rerequisite</a:t>
            </a:r>
            <a:endParaRPr sz="24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017650"/>
            <a:ext cx="8520600" cy="3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Basic programing knowledge (Java)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Basic Knowledge of Spring and Hibernate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Familiar with any IDE. ex. Eclipse, IntelliJ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Environment setup including Java, Maven, any IDE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fference between Monolithic and Microservices Architecture - Appther Blog"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625" y="285200"/>
            <a:ext cx="6284300" cy="351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855600" y="3992850"/>
            <a:ext cx="64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Microservices communication can be 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Sync(HTTP/HTTPS) 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 Async (AMQP)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Decomposing microservice can be done using: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 Business capabilities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Domain driven design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Pros and Cons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Maintainable and testable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Easy to understand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Multiple teams can work parallely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Fast deployment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Independent service and loose coupling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 single point of failure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Scalability is high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Independent deployment</a:t>
            </a:r>
            <a:endParaRPr/>
          </a:p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Cost is high as more server is required.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replication and consistency cost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Development cost is high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Latency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More memory consumption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0"/>
              <a:t>Create First Spring boot</a:t>
            </a:r>
            <a:endParaRPr sz="222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934300"/>
            <a:ext cx="8520600" cy="3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Download the initial project from : </a:t>
            </a:r>
            <a:r>
              <a:rPr lang="en-GB" sz="4800" u="sng">
                <a:solidFill>
                  <a:schemeClr val="hlink"/>
                </a:solidFill>
                <a:hlinkClick r:id="rId3"/>
              </a:rPr>
              <a:t>https://start.spring.io/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800"/>
              <a:t>Maven: </a:t>
            </a:r>
            <a:r>
              <a:rPr lang="en-GB" sz="4800">
                <a:solidFill>
                  <a:srgbClr val="4D5156"/>
                </a:solidFill>
                <a:highlight>
                  <a:srgbClr val="FFFFFF"/>
                </a:highlight>
              </a:rPr>
              <a:t>Maven is a build automation tool (Dependency Management)</a:t>
            </a:r>
            <a:endParaRPr sz="4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4D5156"/>
                </a:solidFill>
                <a:highlight>
                  <a:srgbClr val="FFFFFF"/>
                </a:highlight>
              </a:rPr>
              <a:t>Two types of dependencies are: Direct and Transitive.</a:t>
            </a:r>
            <a:endParaRPr sz="4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4D5156"/>
              </a:buClr>
              <a:buSzPct val="100000"/>
              <a:buChar char="●"/>
            </a:pPr>
            <a:r>
              <a:rPr lang="en-GB" sz="4800">
                <a:solidFill>
                  <a:srgbClr val="4D5156"/>
                </a:solidFill>
                <a:highlight>
                  <a:srgbClr val="FFFFFF"/>
                </a:highlight>
              </a:rPr>
              <a:t>Scopes:</a:t>
            </a:r>
            <a:endParaRPr sz="4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ct val="100000"/>
              <a:buChar char="●"/>
            </a:pPr>
            <a:r>
              <a:rPr lang="en-GB" sz="4800">
                <a:solidFill>
                  <a:srgbClr val="4D5156"/>
                </a:solidFill>
                <a:highlight>
                  <a:srgbClr val="FFFFFF"/>
                </a:highlight>
              </a:rPr>
              <a:t>Compile</a:t>
            </a:r>
            <a:endParaRPr sz="4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ct val="100000"/>
              <a:buChar char="●"/>
            </a:pPr>
            <a:r>
              <a:rPr lang="en-GB" sz="4800">
                <a:solidFill>
                  <a:srgbClr val="4D5156"/>
                </a:solidFill>
                <a:highlight>
                  <a:srgbClr val="FFFFFF"/>
                </a:highlight>
              </a:rPr>
              <a:t>Provided</a:t>
            </a:r>
            <a:endParaRPr sz="4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ct val="100000"/>
              <a:buChar char="●"/>
            </a:pPr>
            <a:r>
              <a:rPr lang="en-GB" sz="4800">
                <a:solidFill>
                  <a:srgbClr val="4D5156"/>
                </a:solidFill>
                <a:highlight>
                  <a:srgbClr val="FFFFFF"/>
                </a:highlight>
              </a:rPr>
              <a:t>Runtime</a:t>
            </a:r>
            <a:endParaRPr sz="4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ct val="100000"/>
              <a:buChar char="●"/>
            </a:pPr>
            <a:r>
              <a:rPr lang="en-GB" sz="4800">
                <a:solidFill>
                  <a:srgbClr val="4D5156"/>
                </a:solidFill>
                <a:highlight>
                  <a:srgbClr val="FFFFFF"/>
                </a:highlight>
              </a:rPr>
              <a:t>Test</a:t>
            </a:r>
            <a:endParaRPr sz="4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ct val="100000"/>
              <a:buChar char="●"/>
            </a:pPr>
            <a:r>
              <a:rPr lang="en-GB" sz="4800">
                <a:solidFill>
                  <a:srgbClr val="4D5156"/>
                </a:solidFill>
                <a:highlight>
                  <a:srgbClr val="FFFFFF"/>
                </a:highlight>
              </a:rPr>
              <a:t>System </a:t>
            </a:r>
            <a:endParaRPr sz="4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2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rgbClr val="4D5156"/>
                </a:solidFill>
                <a:highlight>
                  <a:srgbClr val="FFFFFF"/>
                </a:highlight>
              </a:rPr>
              <a:t> </a:t>
            </a:r>
            <a:endParaRPr sz="1600">
              <a:solidFill>
                <a:srgbClr val="4D515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-GB" sz="1600">
                <a:solidFill>
                  <a:srgbClr val="4D5156"/>
                </a:solidFill>
                <a:highlight>
                  <a:srgbClr val="FFFFFF"/>
                </a:highlight>
              </a:rPr>
              <a:t>Actuator</a:t>
            </a:r>
            <a:endParaRPr b="1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D5156"/>
                </a:solidFill>
                <a:highlight>
                  <a:srgbClr val="FFFFFF"/>
                </a:highlight>
              </a:rPr>
              <a:t>Provides endpoints for monitoring and managing your </a:t>
            </a:r>
            <a:r>
              <a:rPr b="1" lang="en-GB" sz="1200">
                <a:solidFill>
                  <a:srgbClr val="5F6368"/>
                </a:solidFill>
                <a:highlight>
                  <a:srgbClr val="FFFFFF"/>
                </a:highlight>
              </a:rPr>
              <a:t>Spring Boot</a:t>
            </a:r>
            <a:r>
              <a:rPr lang="en-GB" sz="1200">
                <a:solidFill>
                  <a:srgbClr val="4D5156"/>
                </a:solidFill>
                <a:highlight>
                  <a:srgbClr val="FFFFFF"/>
                </a:highlight>
              </a:rPr>
              <a:t> application.</a:t>
            </a:r>
            <a:endParaRPr sz="12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4D5156"/>
                </a:solidFill>
                <a:highlight>
                  <a:srgbClr val="FFFFFF"/>
                </a:highlight>
              </a:rPr>
              <a:t>  </a:t>
            </a:r>
            <a:r>
              <a:rPr lang="en-GB" sz="1200">
                <a:solidFill>
                  <a:schemeClr val="dk1"/>
                </a:solidFill>
              </a:rPr>
              <a:t>&lt;dependency&gt;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	&lt;groupId&gt;org.springframework.boot&lt;/groupId&gt;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	&lt;artifactId&gt;spring-boot-starter-actuator&lt;/artifactId&gt;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    &lt;/dependency&gt;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Endpoint: </a:t>
            </a:r>
            <a:r>
              <a:rPr lang="en-GB" sz="1200" u="sng">
                <a:solidFill>
                  <a:schemeClr val="accent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http://localhost:9090/actuator/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ENDPOINTS WEB CONFIGURATION</a:t>
            </a:r>
            <a:endParaRPr b="1"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83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management.endpoints.web.exposure.include</a:t>
            </a:r>
            <a:r>
              <a:rPr lang="en-GB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HEALTH ENDPOINT</a:t>
            </a:r>
            <a:endParaRPr b="1"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83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management.endpoint.health.show-details</a:t>
            </a:r>
            <a:r>
              <a:rPr lang="en-GB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137675"/>
            <a:ext cx="85206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668750"/>
            <a:ext cx="8520600" cy="3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Basic security can be provided by just adding below dependency: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sz="1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1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&lt;groupId&gt;</a:t>
            </a:r>
            <a:r>
              <a:rPr lang="en-GB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org.springframework.boot</a:t>
            </a:r>
            <a:r>
              <a:rPr lang="en-GB" sz="11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&lt;/groupId&gt;</a:t>
            </a:r>
            <a:endParaRPr sz="1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1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&lt;artifactId&gt;</a:t>
            </a:r>
            <a:r>
              <a:rPr lang="en-GB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spring-boot-starter-security</a:t>
            </a:r>
            <a:r>
              <a:rPr lang="en-GB" sz="11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&lt;/artifactId&gt;</a:t>
            </a:r>
            <a:endParaRPr sz="1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  <a:endParaRPr sz="1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sz="1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1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&lt;groupId&gt;</a:t>
            </a:r>
            <a:r>
              <a:rPr lang="en-GB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org.springframework.security</a:t>
            </a:r>
            <a:r>
              <a:rPr lang="en-GB" sz="11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&lt;/groupId&gt;</a:t>
            </a:r>
            <a:endParaRPr sz="1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1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&lt;artifactId&gt;</a:t>
            </a:r>
            <a:r>
              <a:rPr lang="en-GB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spring-security-test</a:t>
            </a:r>
            <a:r>
              <a:rPr lang="en-GB" sz="11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&lt;/artifactId&gt;</a:t>
            </a:r>
            <a:endParaRPr sz="1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1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&lt;scope&gt;</a:t>
            </a:r>
            <a:r>
              <a:rPr lang="en-GB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-GB" sz="11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&lt;/scope&gt;</a:t>
            </a:r>
            <a:endParaRPr sz="1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-GB" sz="11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  <a:endParaRPr sz="11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 a Configuration class to extend WebSecurityConfigurerAdapter with @EnableSpringSecurity and @Configuration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Spring Security default user name and password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spring.security.user.name=test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spring.security.user.password=test123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Swagger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Swagger is API documentation framework which can be </a:t>
            </a:r>
            <a:r>
              <a:rPr lang="en-GB"/>
              <a:t>integrated</a:t>
            </a:r>
            <a:r>
              <a:rPr lang="en-GB"/>
              <a:t> with spring boot: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&lt;dependency&gt;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    &lt;groupId&gt;io.springfox&lt;/groupId&gt;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    &lt;artifactId&gt;springfox-boot-starter&lt;/artifactId&gt;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    &lt;version&gt;3.0.0&lt;/version&gt;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&lt;/dependency&gt;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Endpoint: http://localhost:9090/swagger-ui/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