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3575"/>
  <p:notesSz cx="7772400" cy="100584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398840" y="9555120"/>
            <a:ext cx="3372120" cy="5018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398840" y="9555120"/>
            <a:ext cx="3372120" cy="5018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09480" y="160488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09480" y="368280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23160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0948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48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623160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subTitle"/>
          </p:nvPr>
        </p:nvSpPr>
        <p:spPr>
          <a:xfrm>
            <a:off x="514440" y="606600"/>
            <a:ext cx="3432240" cy="378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0948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623160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48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23160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09480" y="368280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09480" y="160488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09480" y="368280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23160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0948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48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23160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514440" y="606600"/>
            <a:ext cx="3432240" cy="378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0948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623160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09480" y="1604880"/>
            <a:ext cx="535392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31600" y="368280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8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600" y="1604880"/>
            <a:ext cx="535392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09480" y="3682800"/>
            <a:ext cx="1097136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373800"/>
            <a:ext cx="12206160" cy="503280"/>
          </a:xfrm>
          <a:prstGeom prst="rect">
            <a:avLst/>
          </a:prstGeom>
          <a:solidFill>
            <a:srgbClr val="D35C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406160" y="6442200"/>
            <a:ext cx="374400" cy="32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11007720" y="6494400"/>
            <a:ext cx="274680" cy="27468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rot="10800000">
            <a:off x="11613960" y="6771960"/>
            <a:ext cx="274680" cy="27468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329920" y="6243480"/>
            <a:ext cx="331920" cy="3351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9870" y="119871"/>
                </a:lnTo>
                <a:lnTo>
                  <a:pt x="0" y="119871"/>
                </a:lnTo>
                <a:lnTo>
                  <a:pt x="0" y="0"/>
                </a:lnTo>
              </a:path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2077" y="118000"/>
                </a:lnTo>
                <a:lnTo>
                  <a:pt x="7662" y="118000"/>
                </a:lnTo>
                <a:lnTo>
                  <a:pt x="0" y="0"/>
                </a:lnTo>
              </a:path>
              <a:path extrusionOk="0" h="120000" w="120000">
                <a:moveTo>
                  <a:pt x="118032" y="0"/>
                </a:moveTo>
                <a:lnTo>
                  <a:pt x="118032" y="119871"/>
                </a:lnTo>
                <a:lnTo>
                  <a:pt x="0" y="112154"/>
                </a:lnTo>
                <a:lnTo>
                  <a:pt x="0" y="7588"/>
                </a:lnTo>
                <a:lnTo>
                  <a:pt x="118032" y="0"/>
                </a:lnTo>
              </a:path>
              <a:path extrusionOk="0" h="120000" w="120000">
                <a:moveTo>
                  <a:pt x="119870" y="118032"/>
                </a:moveTo>
                <a:lnTo>
                  <a:pt x="0" y="118032"/>
                </a:lnTo>
                <a:lnTo>
                  <a:pt x="7662" y="0"/>
                </a:lnTo>
                <a:lnTo>
                  <a:pt x="112077" y="0"/>
                </a:lnTo>
                <a:lnTo>
                  <a:pt x="119870" y="118032"/>
                </a:lnTo>
              </a:path>
              <a:path extrusionOk="0" h="120000" w="120000">
                <a:moveTo>
                  <a:pt x="0" y="119871"/>
                </a:moveTo>
                <a:lnTo>
                  <a:pt x="0" y="0"/>
                </a:lnTo>
                <a:lnTo>
                  <a:pt x="118000" y="7588"/>
                </a:lnTo>
                <a:lnTo>
                  <a:pt x="118000" y="112154"/>
                </a:lnTo>
                <a:lnTo>
                  <a:pt x="0" y="119871"/>
                </a:lnTo>
              </a:path>
              <a:path extrusionOk="0" h="120000" w="120000">
                <a:moveTo>
                  <a:pt x="0" y="0"/>
                </a:moveTo>
                <a:lnTo>
                  <a:pt x="119799" y="60000"/>
                </a:lnTo>
                <a:lnTo>
                  <a:pt x="0" y="1198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1009160" y="6245280"/>
            <a:ext cx="331920" cy="33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0" y="6375240"/>
            <a:ext cx="12192121" cy="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" name="Shape 13"/>
          <p:cNvSpPr/>
          <p:nvPr/>
        </p:nvSpPr>
        <p:spPr>
          <a:xfrm>
            <a:off x="10031400" y="6465600"/>
            <a:ext cx="641520" cy="28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Page</a:t>
            </a:r>
            <a:endParaRPr b="0" i="0" sz="18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0640" y="6286680"/>
            <a:ext cx="2632320" cy="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title"/>
          </p:nvPr>
        </p:nvSpPr>
        <p:spPr>
          <a:xfrm>
            <a:off x="609480" y="272520"/>
            <a:ext cx="109713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1F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6373800"/>
            <a:ext cx="12206160" cy="503280"/>
          </a:xfrm>
          <a:prstGeom prst="rect">
            <a:avLst/>
          </a:prstGeom>
          <a:solidFill>
            <a:srgbClr val="D35C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0406160" y="6442200"/>
            <a:ext cx="374400" cy="32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1007720" y="6494400"/>
            <a:ext cx="274680" cy="27468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11613960" y="6771960"/>
            <a:ext cx="274680" cy="27468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329920" y="6243480"/>
            <a:ext cx="331920" cy="3351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9870" y="119871"/>
                </a:lnTo>
                <a:lnTo>
                  <a:pt x="0" y="119871"/>
                </a:lnTo>
                <a:lnTo>
                  <a:pt x="0" y="0"/>
                </a:lnTo>
              </a:path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2077" y="118000"/>
                </a:lnTo>
                <a:lnTo>
                  <a:pt x="7662" y="118000"/>
                </a:lnTo>
                <a:lnTo>
                  <a:pt x="0" y="0"/>
                </a:lnTo>
              </a:path>
              <a:path extrusionOk="0" h="120000" w="120000">
                <a:moveTo>
                  <a:pt x="118032" y="0"/>
                </a:moveTo>
                <a:lnTo>
                  <a:pt x="118032" y="119871"/>
                </a:lnTo>
                <a:lnTo>
                  <a:pt x="0" y="112154"/>
                </a:lnTo>
                <a:lnTo>
                  <a:pt x="0" y="7588"/>
                </a:lnTo>
                <a:lnTo>
                  <a:pt x="118032" y="0"/>
                </a:lnTo>
              </a:path>
              <a:path extrusionOk="0" h="120000" w="120000">
                <a:moveTo>
                  <a:pt x="119870" y="118032"/>
                </a:moveTo>
                <a:lnTo>
                  <a:pt x="0" y="118032"/>
                </a:lnTo>
                <a:lnTo>
                  <a:pt x="7662" y="0"/>
                </a:lnTo>
                <a:lnTo>
                  <a:pt x="112077" y="0"/>
                </a:lnTo>
                <a:lnTo>
                  <a:pt x="119870" y="118032"/>
                </a:lnTo>
              </a:path>
              <a:path extrusionOk="0" h="120000" w="120000">
                <a:moveTo>
                  <a:pt x="0" y="119871"/>
                </a:moveTo>
                <a:lnTo>
                  <a:pt x="0" y="0"/>
                </a:lnTo>
                <a:lnTo>
                  <a:pt x="118000" y="7588"/>
                </a:lnTo>
                <a:lnTo>
                  <a:pt x="118000" y="112154"/>
                </a:lnTo>
                <a:lnTo>
                  <a:pt x="0" y="119871"/>
                </a:lnTo>
              </a:path>
              <a:path extrusionOk="0" h="120000" w="120000">
                <a:moveTo>
                  <a:pt x="0" y="0"/>
                </a:moveTo>
                <a:lnTo>
                  <a:pt x="119799" y="60000"/>
                </a:lnTo>
                <a:lnTo>
                  <a:pt x="0" y="1198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/>
          <p:nvPr/>
        </p:nvSpPr>
        <p:spPr>
          <a:xfrm>
            <a:off x="11009160" y="6245280"/>
            <a:ext cx="331920" cy="33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0" y="6375240"/>
            <a:ext cx="12192121" cy="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" name="Shape 71"/>
          <p:cNvSpPr/>
          <p:nvPr/>
        </p:nvSpPr>
        <p:spPr>
          <a:xfrm>
            <a:off x="10031400" y="6465600"/>
            <a:ext cx="641520" cy="28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825" lIns="122025" spcFirstLastPara="1" rIns="122025" wrap="square" tIns="6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Page</a:t>
            </a:r>
            <a:endParaRPr b="0" i="0" sz="18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0640" y="6286680"/>
            <a:ext cx="2632320" cy="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514440" y="606600"/>
            <a:ext cx="3432240" cy="8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/>
          <p:nvPr/>
        </p:nvSpPr>
        <p:spPr>
          <a:xfrm>
            <a:off x="0" y="668160"/>
            <a:ext cx="61920" cy="692280"/>
          </a:xfrm>
          <a:prstGeom prst="rect">
            <a:avLst/>
          </a:prstGeom>
          <a:solidFill>
            <a:srgbClr val="D35C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844720" y="6602400"/>
            <a:ext cx="18432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09480" y="1604880"/>
            <a:ext cx="1097136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gular.io/docs/ts/latest/quickstart.html" TargetMode="External"/><Relationship Id="rId4" Type="http://schemas.openxmlformats.org/officeDocument/2006/relationships/hyperlink" Target="https://angular.io/docs/js/latest/quickstar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00" y="441350"/>
            <a:ext cx="9273000" cy="5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687540" y="647525"/>
            <a:ext cx="3432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          AGENDA</a:t>
            </a:r>
            <a:endParaRPr>
              <a:solidFill>
                <a:srgbClr val="44546A"/>
              </a:solidFill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09480" y="1604880"/>
            <a:ext cx="10971300" cy="3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5</a:t>
            </a:r>
            <a:endParaRPr sz="3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Lato"/>
              <a:buChar char="➢"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Angular 5</a:t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Lato"/>
              <a:buChar char="➢"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Architecture diagram</a:t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Lato"/>
              <a:buChar char="➢"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2+ is For everyone </a:t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Lato"/>
              <a:buChar char="➢"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Internal working of Angular 5 application and Web Worker</a:t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Lato"/>
              <a:buChar char="➢"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Introducing Angular-cli</a:t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14472" y="606600"/>
            <a:ext cx="1114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angular </a:t>
            </a: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i="0" lang="en-US" sz="28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951825" y="1577835"/>
            <a:ext cx="9864000" cy="4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2+  is a framework for building client applications in HTML 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using  either JavaScript or a language like TypeScript that compiles to JavaScript.</a:t>
            </a:r>
            <a:endParaRPr b="0" sz="20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You write Angular applications by composing HTML templates with Angularized markup, writing component classes to manage those templates, adding application logic in services, and boxing components and services in modules.</a:t>
            </a:r>
            <a:endParaRPr b="0" sz="20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Then you launch the app by bootstrapping the root module.</a:t>
            </a:r>
            <a:r>
              <a:rPr b="0" lang="en-US" sz="1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975" y="1307525"/>
            <a:ext cx="10639200" cy="4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14472" y="606600"/>
            <a:ext cx="1114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rchitecture diagram</a:t>
            </a:r>
            <a:endParaRPr b="0" sz="2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514473" y="606600"/>
            <a:ext cx="11158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2 is For </a:t>
            </a: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everyone</a:t>
            </a: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871655" y="1497755"/>
            <a:ext cx="109713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2 is a complete re-write of the super popular 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eb framework AngularJS</a:t>
            </a:r>
            <a:endParaRPr b="0" sz="20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Front end developers as well as backend developers can participate 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3" marL="22860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●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2 is present in Three flavours now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4" marL="2743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TypeScript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4" marL="2743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○"/>
            </a:pPr>
            <a:r>
              <a:rPr lang="en-US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JavaScript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4" marL="2743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○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Dart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09475" y="839399"/>
            <a:ext cx="10971300" cy="4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Using TypeScript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3716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●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TypeScript is a typed superset of JavaScript that compiles to plain JavaScript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13716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●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Optional tipization and object oriented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Where does Typescript fits in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Typescript supports ECMAScript 2015 features like async functions and decorators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53" y="2920625"/>
            <a:ext cx="9408301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03575" y="512025"/>
            <a:ext cx="10971300" cy="5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5 .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5 is using Hierarchical Dependency Injection system and   implements unidirectional tree based change detection which performance booster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5" y="1531075"/>
            <a:ext cx="10971300" cy="4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514472" y="606600"/>
            <a:ext cx="11066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Internal working of Angular </a:t>
            </a: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sz="2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09480" y="1604880"/>
            <a:ext cx="10971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application is 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collection of modules and component ...it should have at least one module 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Angular Cli Project structure angular-cli.json and package.json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Helvetica Neue"/>
              <a:buChar char="➢"/>
            </a:pP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Modules exports parts of Angular application (components, services) so they can be used in other parts of the application using keywords</a:t>
            </a: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-US" sz="20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Export / Import.</a:t>
            </a:r>
            <a:endParaRPr b="0" sz="20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Helvetica Neue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way we move through the application using &lt;base href=“/”&gt;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Lato"/>
              <a:buChar char="➢"/>
            </a:pPr>
            <a:r>
              <a:rPr lang="en-US" sz="20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https://medium.com/codingthesmartway-com-blog/angular-5-service-worker-b722e571e306</a:t>
            </a:r>
            <a:endParaRPr sz="20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44175" y="955115"/>
            <a:ext cx="11485500" cy="81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May The </a:t>
            </a: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ngular </a:t>
            </a:r>
            <a:r>
              <a:rPr lang="en-US" sz="280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lang="en-US" sz="2800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+ Be with You....                Thank You!</a:t>
            </a:r>
            <a:endParaRPr b="0" sz="1800" u="sng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375" y="1772625"/>
            <a:ext cx="6937200" cy="4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