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hanga Medium" panose="020B0604020202020204" charset="-78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5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Changa Medium" pitchFamily="2" charset="-78"/>
                <a:ea typeface="+mn-ea"/>
                <a:cs typeface="Changa Medium" pitchFamily="2" charset="-78"/>
              </a:defRPr>
            </a:pPr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hanga Medium" pitchFamily="2" charset="-78"/>
                <a:cs typeface="Changa Medium" pitchFamily="2" charset="-78"/>
              </a:rPr>
              <a:t>Samples</a:t>
            </a:r>
          </a:p>
        </c:rich>
      </c:tx>
      <c:layout>
        <c:manualLayout>
          <c:xMode val="edge"/>
          <c:yMode val="edge"/>
          <c:x val="0.40124177768725916"/>
          <c:y val="0.11275558672857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5">
                  <a:lumMod val="50000"/>
                </a:schemeClr>
              </a:solidFill>
              <a:latin typeface="Changa Medium" pitchFamily="2" charset="-78"/>
              <a:ea typeface="+mn-ea"/>
              <a:cs typeface="Changa Medium" pitchFamily="2" charset="-78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Samples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EC-4733-BFDE-04440F7563F9}"/>
              </c:ext>
            </c:extLst>
          </c:dPt>
          <c:dPt>
            <c:idx val="1"/>
            <c:bubble3D val="0"/>
            <c:spPr>
              <a:solidFill>
                <a:srgbClr val="96D5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EC-4733-BFDE-04440F75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94-4140-BCD5-7D16EE9654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94-4140-BCD5-7D16EE9654B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/>
                      <a:t>80%</a:t>
                    </a:r>
                    <a:endParaRPr lang="en-US" sz="1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BEC-4733-BFDE-04440F7563F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/>
                      <a:t>20%</a:t>
                    </a:r>
                    <a:endParaRPr lang="en-US" sz="1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BEC-4733-BFDE-04440F756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C-4733-BFDE-04440F7563F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4815096898374376"/>
          <c:y val="0.7900694105455881"/>
          <c:w val="0.32572058378873575"/>
          <c:h val="0.10577435154418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accent5">
                  <a:lumMod val="50000"/>
                </a:schemeClr>
              </a:solidFill>
              <a:latin typeface="Changa Medium" pitchFamily="2" charset="-78"/>
              <a:ea typeface="+mn-ea"/>
              <a:cs typeface="Changa Medium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b8a6277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b8a6277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b8a6277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b8a6277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b8a6277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b8a6277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b8a6277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b8a6277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b8a6277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7b8a6277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bd06ae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bd06ae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b8a6277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b8a6277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b8a6277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b8a6277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bd06ae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bd06ae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7717" y="4203550"/>
            <a:ext cx="1918143" cy="8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85850"/>
            <a:ext cx="3025623" cy="10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950" y="3225300"/>
            <a:ext cx="2222999" cy="22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F99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4" name="Google Shape;8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250" y="4244875"/>
            <a:ext cx="1780552" cy="6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250" y="4262725"/>
            <a:ext cx="1780552" cy="6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5" name="Google Shape;65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00" y="4383850"/>
            <a:ext cx="1547996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497706" y="2339521"/>
            <a:ext cx="8501569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Parkins</a:t>
            </a:r>
            <a:r>
              <a:rPr lang="en-US" sz="2800" dirty="0"/>
              <a:t>s</a:t>
            </a:r>
            <a:r>
              <a:rPr lang="en" sz="2800" dirty="0"/>
              <a:t>on Disease Classification</a:t>
            </a:r>
            <a:endParaRPr sz="2800"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-699567" y="2953899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hanga Medium" pitchFamily="2" charset="-78"/>
                <a:cs typeface="Changa Medium" pitchFamily="2" charset="-78"/>
              </a:rPr>
              <a:t>Afnan Mhran</a:t>
            </a:r>
            <a:r>
              <a:rPr lang="ar-SA" b="1" dirty="0">
                <a:latin typeface="Changa Medium" pitchFamily="2" charset="-78"/>
                <a:cs typeface="Changa Medium" pitchFamily="2" charset="-78"/>
              </a:rPr>
              <a:t> - </a:t>
            </a:r>
            <a:r>
              <a:rPr lang="en-US" b="1" dirty="0">
                <a:latin typeface="Changa Medium" pitchFamily="2" charset="-78"/>
                <a:cs typeface="Changa Medium" pitchFamily="2" charset="-78"/>
              </a:rPr>
              <a:t>Ahmad </a:t>
            </a:r>
            <a:r>
              <a:rPr lang="en-US" b="1" dirty="0" err="1">
                <a:latin typeface="Changa Medium" pitchFamily="2" charset="-78"/>
                <a:cs typeface="Changa Medium" pitchFamily="2" charset="-78"/>
              </a:rPr>
              <a:t>Jabali</a:t>
            </a:r>
            <a:r>
              <a:rPr lang="ar-SA" b="1" dirty="0">
                <a:latin typeface="Changa Medium" pitchFamily="2" charset="-78"/>
                <a:cs typeface="Changa Medium" pitchFamily="2" charset="-78"/>
              </a:rPr>
              <a:t> -</a:t>
            </a:r>
            <a:r>
              <a:rPr lang="en-US" b="1" dirty="0">
                <a:latin typeface="Changa Medium" pitchFamily="2" charset="-78"/>
                <a:cs typeface="Changa Medium" pitchFamily="2" charset="-78"/>
              </a:rPr>
              <a:t>Rahaf Al-Qahtani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BC8F0-E51E-F103-F245-C4A2C90EA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96"/>
          <a:stretch/>
        </p:blipFill>
        <p:spPr>
          <a:xfrm>
            <a:off x="6938090" y="1785629"/>
            <a:ext cx="1616940" cy="1572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/>
              <a:t>Challenges</a:t>
            </a:r>
            <a:endParaRPr sz="454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42FA-0C30-EE65-C62C-B8B42959B8F6}"/>
              </a:ext>
            </a:extLst>
          </p:cNvPr>
          <p:cNvSpPr txBox="1"/>
          <p:nvPr/>
        </p:nvSpPr>
        <p:spPr>
          <a:xfrm>
            <a:off x="729450" y="2435896"/>
            <a:ext cx="556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hanga Medium" pitchFamily="2" charset="-78"/>
                <a:cs typeface="Changa Medium" pitchFamily="2" charset="-78"/>
              </a:rPr>
              <a:t>Difficulty in communication and arranging for meetings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hanga Medium" pitchFamily="2" charset="-78"/>
                <a:cs typeface="Changa Medium" pitchFamily="2" charset="-78"/>
              </a:rPr>
              <a:t>Using Deep learning for first time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hanga Medium" pitchFamily="2" charset="-78"/>
                <a:cs typeface="Changa Medium" pitchFamily="2" charset="-78"/>
              </a:rPr>
              <a:t>Deploy the model and connect the model with Flutter framework to build Android, </a:t>
            </a:r>
            <a:r>
              <a:rPr lang="en-US" dirty="0" err="1">
                <a:latin typeface="Changa Medium" pitchFamily="2" charset="-78"/>
                <a:cs typeface="Changa Medium" pitchFamily="2" charset="-78"/>
              </a:rPr>
              <a:t>ios</a:t>
            </a:r>
            <a:r>
              <a:rPr lang="en-US" dirty="0">
                <a:latin typeface="Changa Medium" pitchFamily="2" charset="-78"/>
                <a:cs typeface="Changa Medium" pitchFamily="2" charset="-78"/>
              </a:rPr>
              <a:t>, desktop and web application by using Flask as backend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2F08A-5ECE-3E67-C6B0-814CA80DE95F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Next step</a:t>
            </a:r>
            <a:endParaRPr sz="4500"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5113102" y="309186"/>
            <a:ext cx="3374400" cy="4557583"/>
          </a:xfrm>
          <a:prstGeom prst="rect">
            <a:avLst/>
          </a:prstGeom>
          <a:solidFill>
            <a:srgbClr val="96D5D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200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hanga Medium" pitchFamily="2" charset="-78"/>
                <a:cs typeface="Changa Medium" pitchFamily="2" charset="-78"/>
              </a:rPr>
              <a:t>Training the model on </a:t>
            </a:r>
            <a:r>
              <a:rPr lang="en">
                <a:latin typeface="Changa Medium" pitchFamily="2" charset="-78"/>
                <a:cs typeface="Changa Medium" pitchFamily="2" charset="-78"/>
              </a:rPr>
              <a:t>larger saudi dataset</a:t>
            </a:r>
            <a:r>
              <a:rPr lang="en" dirty="0">
                <a:latin typeface="Changa Medium" pitchFamily="2" charset="-78"/>
                <a:cs typeface="Changa Medium" pitchFamily="2" charset="-78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hanga Medium" pitchFamily="2" charset="-78"/>
                <a:cs typeface="Changa Medium" pitchFamily="2" charset="-78"/>
              </a:rPr>
              <a:t>A modification of nural network’s sturcure to preduce more accurate model.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hanga Medium" pitchFamily="2" charset="-78"/>
                <a:cs typeface="Changa Medium" pitchFamily="2" charset="-78"/>
              </a:rPr>
              <a:t>Feature selection may involve in the porcess.</a:t>
            </a:r>
            <a:endParaRPr lang="en-US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hanga Medium" pitchFamily="2" charset="-78"/>
                <a:cs typeface="Changa Medium" pitchFamily="2" charset="-78"/>
              </a:rPr>
              <a:t>Link the model to Flask, then connect it to a server.</a:t>
            </a:r>
            <a:endParaRPr lang="ar-SA" dirty="0">
              <a:latin typeface="Changa Medium" pitchFamily="2" charset="-78"/>
              <a:cs typeface="Changa Medium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>
              <a:latin typeface="Changa Medium" pitchFamily="2" charset="-78"/>
              <a:cs typeface="Changa Medium" pitchFamily="2" charset="-78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404602" y="2571750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Let’s improve it !</a:t>
            </a:r>
            <a:endParaRPr sz="2400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4BE8C312-3D05-11B9-E893-E7C45A2B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95" y="630559"/>
            <a:ext cx="3264111" cy="137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Outline</a:t>
            </a:r>
            <a:endParaRPr sz="45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00078" y="2063729"/>
            <a:ext cx="7291375" cy="1468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65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6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Introduction</a:t>
            </a:r>
          </a:p>
          <a:p>
            <a:pPr marL="457200" lvl="0" indent="-3365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6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Problem</a:t>
            </a:r>
          </a:p>
          <a:p>
            <a:pPr marL="457200" lvl="0" indent="-3365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6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Data preparation</a:t>
            </a:r>
          </a:p>
          <a:p>
            <a:pPr marL="457200" lvl="0" indent="-3365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6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Model training and testing</a:t>
            </a:r>
          </a:p>
          <a:p>
            <a:pPr marL="457200" lvl="0" indent="-3365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6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The model</a:t>
            </a:r>
          </a:p>
          <a:p>
            <a:pPr marL="457200" lvl="0" indent="-3365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6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Results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AA7CCE-602E-E54E-4366-A4991D5EBA4A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 dirty="0"/>
              <a:t>Introduction</a:t>
            </a:r>
            <a:endParaRPr sz="454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729450" y="230104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96D5D2"/>
                </a:solidFill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Parkinson Disease (PD): </a:t>
            </a: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is the degenerative illness of the brain that affects patients’ ability to perform a well-learned motor task such as walking, body balancing as well as writing appropriately (Morris and </a:t>
            </a:r>
            <a:r>
              <a:rPr lang="en-US" sz="1400" dirty="0" err="1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Lansek</a:t>
            </a: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, 1996). Unfortunately, PD affects a significant portion of the global population. This disease affects about 1% of individuals over the age of 55.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 dirty="0">
                <a:latin typeface="Changa Medium" pitchFamily="2" charset="-78"/>
                <a:cs typeface="Changa Medium" pitchFamily="2" charset="-78"/>
              </a:rPr>
              <a:t>Parkinson's Disease Deaths in </a:t>
            </a:r>
            <a:r>
              <a:rPr lang="en-US" sz="1600" b="1" i="0" dirty="0">
                <a:solidFill>
                  <a:srgbClr val="96D5D2"/>
                </a:solidFill>
                <a:effectLst/>
                <a:latin typeface="Changa Medium" pitchFamily="2" charset="-78"/>
                <a:cs typeface="Changa Medium" pitchFamily="2" charset="-78"/>
              </a:rPr>
              <a:t>Saudi Arabia </a:t>
            </a:r>
            <a:r>
              <a:rPr lang="en-US" sz="1400" dirty="0">
                <a:latin typeface="Changa Medium" pitchFamily="2" charset="-78"/>
                <a:cs typeface="Changa Medium" pitchFamily="2" charset="-78"/>
              </a:rPr>
              <a:t>reached</a:t>
            </a:r>
            <a:r>
              <a:rPr lang="en-US" sz="14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hanga Medium" pitchFamily="2" charset="-78"/>
                <a:cs typeface="Changa Medium" pitchFamily="2" charset="-78"/>
              </a:rPr>
              <a:t> </a:t>
            </a:r>
            <a:r>
              <a:rPr lang="en-US" sz="1600" b="1" i="0" dirty="0">
                <a:solidFill>
                  <a:srgbClr val="96D5D2"/>
                </a:solidFill>
                <a:effectLst/>
                <a:latin typeface="Changa Medium" pitchFamily="2" charset="-78"/>
                <a:cs typeface="Changa Medium" pitchFamily="2" charset="-78"/>
              </a:rPr>
              <a:t>0.58% </a:t>
            </a:r>
            <a:r>
              <a:rPr lang="en-US" sz="1400" dirty="0">
                <a:latin typeface="Changa Medium" pitchFamily="2" charset="-78"/>
                <a:cs typeface="Changa Medium" pitchFamily="2" charset="-78"/>
              </a:rPr>
              <a:t>of total deaths</a:t>
            </a:r>
            <a:endParaRPr lang="en-US" sz="1400" dirty="0">
              <a:latin typeface="Changa Medium" pitchFamily="2" charset="-78"/>
              <a:cs typeface="Changa Medium" pitchFamily="2" charset="-78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60AAAA-D3F5-8F11-9A34-BC53C5EA3E05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C854E5-5512-0936-336D-43AE55C1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96" y="1318650"/>
            <a:ext cx="2063972" cy="870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/>
              <a:t>Problem</a:t>
            </a:r>
            <a:endParaRPr sz="454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729450" y="2159101"/>
            <a:ext cx="371756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Parkinson's disease is notoriously difficult to accurately diagnose, with misdiagnosis rates as high as </a:t>
            </a:r>
            <a:r>
              <a:rPr lang="en-US" sz="1600" dirty="0">
                <a:solidFill>
                  <a:srgbClr val="96D5D2"/>
                </a:solidFill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25%</a:t>
            </a: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 of cases. The strategies outlined in this work aim to effectively and accurately classify healthy individuals from affected ones.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0D2E6-F0AD-8447-98D5-AE61686DBC35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ntitled design">
            <a:hlinkClick r:id="" action="ppaction://media"/>
            <a:extLst>
              <a:ext uri="{FF2B5EF4-FFF2-40B4-BE49-F238E27FC236}">
                <a16:creationId xmlns:a16="http://schemas.microsoft.com/office/drawing/2014/main" id="{59328615-1F10-4007-6A1F-723D22FC18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56339" y="1318650"/>
            <a:ext cx="3446567" cy="288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 dirty="0"/>
              <a:t>Data Preparation</a:t>
            </a:r>
            <a:endParaRPr sz="4540"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88656" y="224333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96D5D2"/>
                </a:solidFill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Data Source:</a:t>
            </a:r>
            <a:r>
              <a:rPr lang="en-US" sz="1400" dirty="0">
                <a:solidFill>
                  <a:srgbClr val="96D5D2"/>
                </a:solidFill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  </a:t>
            </a: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Kaggle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96D5D2"/>
                </a:solidFill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Data preparation: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Renaming variables for simpler observing.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Reordering columns.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Oversampling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400" dirty="0">
                <a:latin typeface="Changa Medium" pitchFamily="2" charset="-78"/>
                <a:ea typeface="Times New Roman"/>
                <a:cs typeface="Changa Medium" pitchFamily="2" charset="-78"/>
                <a:sym typeface="Times New Roman"/>
              </a:rPr>
              <a:t>Dropping columns correlated with the target column</a:t>
            </a:r>
            <a:endParaRPr dirty="0">
              <a:latin typeface="Changa Medium" pitchFamily="2" charset="-78"/>
              <a:cs typeface="Changa Medium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3A53C7-131B-A6C5-3D1D-74604FE80EC8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1036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40" dirty="0"/>
              <a:t>Model training and testing</a:t>
            </a:r>
            <a:endParaRPr sz="444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BEC4A2-E2E3-E808-1BE3-8669DD828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110608"/>
              </p:ext>
            </p:extLst>
          </p:nvPr>
        </p:nvGraphicFramePr>
        <p:xfrm>
          <a:off x="3689890" y="2233370"/>
          <a:ext cx="3327094" cy="22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1A549-D5DB-885F-C718-658EA545C562}"/>
              </a:ext>
            </a:extLst>
          </p:cNvPr>
          <p:cNvSpPr txBox="1"/>
          <p:nvPr/>
        </p:nvSpPr>
        <p:spPr>
          <a:xfrm>
            <a:off x="573323" y="2813285"/>
            <a:ext cx="335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Data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Binary classification sequential deep learning model consist of four dense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“Adam” Optimizer was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The model trained on 100 epochs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7A22D-9485-E958-C157-BCFDFD451F16}"/>
              </a:ext>
            </a:extLst>
          </p:cNvPr>
          <p:cNvSpPr txBox="1"/>
          <p:nvPr/>
        </p:nvSpPr>
        <p:spPr>
          <a:xfrm>
            <a:off x="6900932" y="3055022"/>
            <a:ext cx="171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hanga Medium" pitchFamily="2" charset="-78"/>
                <a:cs typeface="Changa Medium" pitchFamily="2" charset="-78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hanga Medium" pitchFamily="2" charset="-78"/>
                <a:cs typeface="Changa Medium" pitchFamily="2" charset="-78"/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hanga Medium" pitchFamily="2" charset="-78"/>
                <a:cs typeface="Changa Medium" pitchFamily="2" charset="-78"/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hanga Medium" pitchFamily="2" charset="-78"/>
                <a:cs typeface="Changa Medium" pitchFamily="2" charset="-78"/>
              </a:rPr>
              <a:t>F1 score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hanga Medium" pitchFamily="2" charset="-78"/>
              <a:cs typeface="Changa Medium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D52BF-75D5-0EAB-8DDB-4A9C5E51F86B}"/>
              </a:ext>
            </a:extLst>
          </p:cNvPr>
          <p:cNvSpPr txBox="1"/>
          <p:nvPr/>
        </p:nvSpPr>
        <p:spPr>
          <a:xfrm>
            <a:off x="338060" y="2430290"/>
            <a:ext cx="17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96D5D2"/>
                </a:solidFill>
                <a:latin typeface="Changa Medium" pitchFamily="2" charset="-78"/>
                <a:cs typeface="Changa Medium" pitchFamily="2" charset="-78"/>
              </a:rPr>
              <a:t>Training: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20116-0D3E-F40E-FA78-D022238CEE37}"/>
              </a:ext>
            </a:extLst>
          </p:cNvPr>
          <p:cNvSpPr txBox="1"/>
          <p:nvPr/>
        </p:nvSpPr>
        <p:spPr>
          <a:xfrm>
            <a:off x="6713110" y="2685029"/>
            <a:ext cx="1756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6D5D2"/>
                </a:solidFill>
                <a:latin typeface="Changa Medium" pitchFamily="2" charset="-78"/>
                <a:cs typeface="Changa Medium" pitchFamily="2" charset="-78"/>
              </a:rPr>
              <a:t>Testing: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313A5-6760-6F6F-D760-32AA94746B1F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 dirty="0"/>
              <a:t>Show your model</a:t>
            </a:r>
            <a:endParaRPr sz="454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82236-05CC-0528-B294-1BFF21B2A6F7}"/>
              </a:ext>
            </a:extLst>
          </p:cNvPr>
          <p:cNvSpPr txBox="1"/>
          <p:nvPr/>
        </p:nvSpPr>
        <p:spPr>
          <a:xfrm>
            <a:off x="823304" y="2463910"/>
            <a:ext cx="335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6D5D2"/>
                </a:solidFill>
                <a:latin typeface="Changa Medium" pitchFamily="2" charset="-78"/>
                <a:cs typeface="Changa Medium" pitchFamily="2" charset="-78"/>
              </a:rPr>
              <a:t>App development: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C3807-2F8F-FFDD-B2B3-AED55CED15B5}"/>
              </a:ext>
            </a:extLst>
          </p:cNvPr>
          <p:cNvSpPr txBox="1"/>
          <p:nvPr/>
        </p:nvSpPr>
        <p:spPr>
          <a:xfrm>
            <a:off x="726096" y="2930484"/>
            <a:ext cx="33553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hanga Medium" pitchFamily="2" charset="-78"/>
                <a:cs typeface="Changa Medium" pitchFamily="2" charset="-78"/>
              </a:rPr>
              <a:t>Flask for backend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hanga Medium" pitchFamily="2" charset="-78"/>
                <a:cs typeface="Changa Medium" pitchFamily="2" charset="-78"/>
              </a:rPr>
              <a:t>Flutter for frontend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F9864-E298-CFAB-ACA1-BDC7AC09235F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88B3D1-FDD0-6BE0-87BB-6D512F0D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7" y="887689"/>
            <a:ext cx="4210151" cy="3368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BB00EB-62E2-9D4D-606D-523C333F87E5}"/>
              </a:ext>
            </a:extLst>
          </p:cNvPr>
          <p:cNvSpPr/>
          <p:nvPr/>
        </p:nvSpPr>
        <p:spPr>
          <a:xfrm>
            <a:off x="4357768" y="0"/>
            <a:ext cx="4786231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3BF3591-8BE5-9D84-522B-1A5DB2113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22" y="887689"/>
            <a:ext cx="4665795" cy="33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4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/>
              <a:t>Results</a:t>
            </a:r>
            <a:endParaRPr sz="454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FAD4-E38E-6A2D-9E39-605EC8B4CB63}"/>
              </a:ext>
            </a:extLst>
          </p:cNvPr>
          <p:cNvSpPr txBox="1"/>
          <p:nvPr/>
        </p:nvSpPr>
        <p:spPr>
          <a:xfrm>
            <a:off x="633625" y="2571750"/>
            <a:ext cx="23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F1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B0775-9BDC-941F-8760-92B5625EEB66}"/>
              </a:ext>
            </a:extLst>
          </p:cNvPr>
          <p:cNvSpPr txBox="1"/>
          <p:nvPr/>
        </p:nvSpPr>
        <p:spPr>
          <a:xfrm>
            <a:off x="2339805" y="3572350"/>
            <a:ext cx="23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DE5C2-EA51-01EE-C904-C88E5123D618}"/>
              </a:ext>
            </a:extLst>
          </p:cNvPr>
          <p:cNvSpPr txBox="1"/>
          <p:nvPr/>
        </p:nvSpPr>
        <p:spPr>
          <a:xfrm>
            <a:off x="4586853" y="2582295"/>
            <a:ext cx="23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65C3C-4E3A-749B-829C-139482334AE2}"/>
              </a:ext>
            </a:extLst>
          </p:cNvPr>
          <p:cNvSpPr txBox="1"/>
          <p:nvPr/>
        </p:nvSpPr>
        <p:spPr>
          <a:xfrm>
            <a:off x="6778512" y="3633315"/>
            <a:ext cx="23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Recall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849B6-DA5F-A2EF-88E6-D5069A80195C}"/>
              </a:ext>
            </a:extLst>
          </p:cNvPr>
          <p:cNvSpPr/>
          <p:nvPr/>
        </p:nvSpPr>
        <p:spPr>
          <a:xfrm>
            <a:off x="4572000" y="-1"/>
            <a:ext cx="4572000" cy="486803"/>
          </a:xfrm>
          <a:prstGeom prst="rect">
            <a:avLst/>
          </a:prstGeom>
          <a:solidFill>
            <a:srgbClr val="96D5D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49334E-6C42-AE14-AEAA-FC04E8E749A6}"/>
              </a:ext>
            </a:extLst>
          </p:cNvPr>
          <p:cNvSpPr/>
          <p:nvPr/>
        </p:nvSpPr>
        <p:spPr>
          <a:xfrm>
            <a:off x="596850" y="3094970"/>
            <a:ext cx="1558083" cy="799955"/>
          </a:xfrm>
          <a:prstGeom prst="roundRect">
            <a:avLst/>
          </a:prstGeom>
          <a:solidFill>
            <a:srgbClr val="96D5D2"/>
          </a:solidFill>
          <a:ln>
            <a:solidFill>
              <a:srgbClr val="96D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7DA78-19BC-0ED1-7828-0E5D25C3A6A3}"/>
              </a:ext>
            </a:extLst>
          </p:cNvPr>
          <p:cNvSpPr txBox="1"/>
          <p:nvPr/>
        </p:nvSpPr>
        <p:spPr>
          <a:xfrm>
            <a:off x="662635" y="3204754"/>
            <a:ext cx="155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90%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7C618-9226-DAA5-C92F-255F08C377EA}"/>
              </a:ext>
            </a:extLst>
          </p:cNvPr>
          <p:cNvSpPr/>
          <p:nvPr/>
        </p:nvSpPr>
        <p:spPr>
          <a:xfrm>
            <a:off x="2703569" y="2666932"/>
            <a:ext cx="1558083" cy="799955"/>
          </a:xfrm>
          <a:prstGeom prst="roundRect">
            <a:avLst/>
          </a:prstGeom>
          <a:solidFill>
            <a:srgbClr val="96D5D2"/>
          </a:solidFill>
          <a:ln>
            <a:solidFill>
              <a:srgbClr val="96D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C31FD-42BB-234B-19BA-3854D6B5367F}"/>
              </a:ext>
            </a:extLst>
          </p:cNvPr>
          <p:cNvSpPr txBox="1"/>
          <p:nvPr/>
        </p:nvSpPr>
        <p:spPr>
          <a:xfrm>
            <a:off x="2761684" y="2742821"/>
            <a:ext cx="155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88%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269EBA-4B3A-E436-8161-2B4EFE0E5104}"/>
              </a:ext>
            </a:extLst>
          </p:cNvPr>
          <p:cNvSpPr/>
          <p:nvPr/>
        </p:nvSpPr>
        <p:spPr>
          <a:xfrm>
            <a:off x="4955665" y="3105515"/>
            <a:ext cx="1558083" cy="799955"/>
          </a:xfrm>
          <a:prstGeom prst="roundRect">
            <a:avLst/>
          </a:prstGeom>
          <a:solidFill>
            <a:srgbClr val="96D5D2"/>
          </a:solidFill>
          <a:ln>
            <a:solidFill>
              <a:srgbClr val="96D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61C99-7231-960E-0CF8-26D23D31FE7A}"/>
              </a:ext>
            </a:extLst>
          </p:cNvPr>
          <p:cNvSpPr txBox="1"/>
          <p:nvPr/>
        </p:nvSpPr>
        <p:spPr>
          <a:xfrm>
            <a:off x="4962776" y="3218407"/>
            <a:ext cx="155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95%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9F33C5-32BE-EA70-808C-434C8382CD53}"/>
              </a:ext>
            </a:extLst>
          </p:cNvPr>
          <p:cNvSpPr/>
          <p:nvPr/>
        </p:nvSpPr>
        <p:spPr>
          <a:xfrm>
            <a:off x="7149646" y="2666932"/>
            <a:ext cx="1558083" cy="799955"/>
          </a:xfrm>
          <a:prstGeom prst="roundRect">
            <a:avLst/>
          </a:prstGeom>
          <a:solidFill>
            <a:srgbClr val="96D5D2"/>
          </a:solidFill>
          <a:ln>
            <a:solidFill>
              <a:srgbClr val="96D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1630A-CD8F-ABE3-0C13-B4F2FC0A2531}"/>
              </a:ext>
            </a:extLst>
          </p:cNvPr>
          <p:cNvSpPr txBox="1"/>
          <p:nvPr/>
        </p:nvSpPr>
        <p:spPr>
          <a:xfrm>
            <a:off x="7256015" y="2758464"/>
            <a:ext cx="155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hanga Medium" pitchFamily="2" charset="-78"/>
                <a:cs typeface="Changa Medium" pitchFamily="2" charset="-78"/>
              </a:rPr>
              <a:t>86%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325</Words>
  <Application>Microsoft Office PowerPoint</Application>
  <PresentationFormat>On-screen Show (16:9)</PresentationFormat>
  <Paragraphs>63</Paragraphs>
  <Slides>11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Changa Medium</vt:lpstr>
      <vt:lpstr>Raleway</vt:lpstr>
      <vt:lpstr>Lato</vt:lpstr>
      <vt:lpstr>Arial</vt:lpstr>
      <vt:lpstr>Times New Roman</vt:lpstr>
      <vt:lpstr>Streamline</vt:lpstr>
      <vt:lpstr>Parkinsson Disease Classification</vt:lpstr>
      <vt:lpstr>Outline</vt:lpstr>
      <vt:lpstr>Introduction</vt:lpstr>
      <vt:lpstr>Problem</vt:lpstr>
      <vt:lpstr>Data Preparation</vt:lpstr>
      <vt:lpstr>Model training and testing</vt:lpstr>
      <vt:lpstr>Show your model</vt:lpstr>
      <vt:lpstr>PowerPoint Presentation</vt:lpstr>
      <vt:lpstr>Results</vt:lpstr>
      <vt:lpstr>Challenges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Parkinsson Disease Classification</dc:title>
  <cp:lastModifiedBy>احمد عبدالكريم الجبالي</cp:lastModifiedBy>
  <cp:revision>6</cp:revision>
  <dcterms:modified xsi:type="dcterms:W3CDTF">2022-09-27T20:42:02Z</dcterms:modified>
</cp:coreProperties>
</file>