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3"/>
    <p:sldId id="292" r:id="rId4"/>
    <p:sldId id="274" r:id="rId6"/>
    <p:sldId id="360" r:id="rId7"/>
    <p:sldId id="32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</p:sldIdLst>
  <p:sldSz cx="18288000" cy="10287000"/>
  <p:notesSz cx="6858000" cy="9144000"/>
  <p:embeddedFontLst>
    <p:embeddedFont>
      <p:font typeface="Calibri" panose="020F0502020204030204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3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9.bin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wmf"/><Relationship Id="rId2" Type="http://schemas.openxmlformats.org/officeDocument/2006/relationships/oleObject" Target="../embeddings/oleObject10.bin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1.bin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wmf"/><Relationship Id="rId2" Type="http://schemas.openxmlformats.org/officeDocument/2006/relationships/oleObject" Target="../embeddings/oleObject12.bin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wmf"/><Relationship Id="rId2" Type="http://schemas.openxmlformats.org/officeDocument/2006/relationships/oleObject" Target="../embeddings/oleObject13.bin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4.bin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6.bin"/><Relationship Id="rId4" Type="http://schemas.openxmlformats.org/officeDocument/2006/relationships/tags" Target="../tags/tag18.xml"/><Relationship Id="rId3" Type="http://schemas.openxmlformats.org/officeDocument/2006/relationships/image" Target="../media/image24.wmf"/><Relationship Id="rId2" Type="http://schemas.openxmlformats.org/officeDocument/2006/relationships/oleObject" Target="../embeddings/oleObject15.bin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9.xml"/><Relationship Id="rId7" Type="http://schemas.openxmlformats.org/officeDocument/2006/relationships/image" Target="../media/image12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wmf"/><Relationship Id="rId2" Type="http://schemas.openxmlformats.org/officeDocument/2006/relationships/oleObject" Target="../embeddings/oleObject4.bin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wmf"/><Relationship Id="rId2" Type="http://schemas.openxmlformats.org/officeDocument/2006/relationships/oleObject" Target="../embeddings/oleObject5.bin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6.bin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wmf"/><Relationship Id="rId2" Type="http://schemas.openxmlformats.org/officeDocument/2006/relationships/oleObject" Target="../embeddings/oleObject7.bin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wmf"/><Relationship Id="rId2" Type="http://schemas.openxmlformats.org/officeDocument/2006/relationships/oleObject" Target="../embeddings/oleObject8.bin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9480841" y="-245592"/>
            <a:ext cx="21237020" cy="10778183"/>
            <a:chOff x="0" y="0"/>
            <a:chExt cx="28316026" cy="14370911"/>
          </a:xfrm>
        </p:grpSpPr>
        <p:sp>
          <p:nvSpPr>
            <p:cNvPr id="3" name="Freeform 3"/>
            <p:cNvSpPr/>
            <p:nvPr/>
          </p:nvSpPr>
          <p:spPr>
            <a:xfrm>
              <a:off x="14158013" y="212898"/>
              <a:ext cx="14158013" cy="14158013"/>
            </a:xfrm>
            <a:custGeom>
              <a:avLst/>
              <a:gdLst/>
              <a:ahLst/>
              <a:cxnLst/>
              <a:rect l="l" t="t" r="r" b="b"/>
              <a:pathLst>
                <a:path w="14158013" h="14158013">
                  <a:moveTo>
                    <a:pt x="0" y="0"/>
                  </a:moveTo>
                  <a:lnTo>
                    <a:pt x="14158013" y="0"/>
                  </a:lnTo>
                  <a:lnTo>
                    <a:pt x="14158013" y="14158013"/>
                  </a:lnTo>
                  <a:lnTo>
                    <a:pt x="0" y="141580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alphaModFix amt="15000"/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4158013" cy="14158013"/>
            </a:xfrm>
            <a:custGeom>
              <a:avLst/>
              <a:gdLst/>
              <a:ahLst/>
              <a:cxnLst/>
              <a:rect l="l" t="t" r="r" b="b"/>
              <a:pathLst>
                <a:path w="14158013" h="14158013">
                  <a:moveTo>
                    <a:pt x="0" y="0"/>
                  </a:moveTo>
                  <a:lnTo>
                    <a:pt x="14158013" y="0"/>
                  </a:lnTo>
                  <a:lnTo>
                    <a:pt x="14158013" y="14158013"/>
                  </a:lnTo>
                  <a:lnTo>
                    <a:pt x="0" y="141580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alphaModFix amt="15000"/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-6502862" y="2501776"/>
            <a:ext cx="27331234" cy="10872573"/>
          </a:xfrm>
          <a:custGeom>
            <a:avLst/>
            <a:gdLst/>
            <a:ahLst/>
            <a:cxnLst/>
            <a:rect l="l" t="t" r="r" b="b"/>
            <a:pathLst>
              <a:path w="27331234" h="10872573">
                <a:moveTo>
                  <a:pt x="0" y="0"/>
                </a:moveTo>
                <a:lnTo>
                  <a:pt x="27331234" y="0"/>
                </a:lnTo>
                <a:lnTo>
                  <a:pt x="27331234" y="10872573"/>
                </a:lnTo>
                <a:lnTo>
                  <a:pt x="0" y="108725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122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405063" y="-358050"/>
            <a:ext cx="11400321" cy="10645050"/>
          </a:xfrm>
          <a:custGeom>
            <a:avLst/>
            <a:gdLst/>
            <a:ahLst/>
            <a:cxnLst/>
            <a:rect l="l" t="t" r="r" b="b"/>
            <a:pathLst>
              <a:path w="11400321" h="10645050">
                <a:moveTo>
                  <a:pt x="0" y="0"/>
                </a:moveTo>
                <a:lnTo>
                  <a:pt x="11400321" y="0"/>
                </a:lnTo>
                <a:lnTo>
                  <a:pt x="11400321" y="10645050"/>
                </a:lnTo>
                <a:lnTo>
                  <a:pt x="0" y="10645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 rot="0">
            <a:off x="502082" y="392869"/>
            <a:ext cx="17283836" cy="9501262"/>
            <a:chOff x="0" y="0"/>
            <a:chExt cx="4552121" cy="25023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552121" cy="2502390"/>
            </a:xfrm>
            <a:custGeom>
              <a:avLst/>
              <a:gdLst/>
              <a:ahLst/>
              <a:cxnLst/>
              <a:rect l="l" t="t" r="r" b="b"/>
              <a:pathLst>
                <a:path w="4552121" h="2502390">
                  <a:moveTo>
                    <a:pt x="0" y="0"/>
                  </a:moveTo>
                  <a:lnTo>
                    <a:pt x="4552121" y="0"/>
                  </a:lnTo>
                  <a:lnTo>
                    <a:pt x="4552121" y="2502390"/>
                  </a:lnTo>
                  <a:lnTo>
                    <a:pt x="0" y="25023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>
              <a:solidFill>
                <a:srgbClr val="FFFFFF"/>
              </a:solidFill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grpSp>
        <p:nvGrpSpPr>
          <p:cNvPr id="10" name="Group 10"/>
          <p:cNvGrpSpPr/>
          <p:nvPr/>
        </p:nvGrpSpPr>
        <p:grpSpPr>
          <a:xfrm rot="0">
            <a:off x="4419600" y="1941195"/>
            <a:ext cx="9834880" cy="5607439"/>
            <a:chOff x="4" y="-66675"/>
            <a:chExt cx="13113558" cy="5807515"/>
          </a:xfrm>
        </p:grpSpPr>
        <p:sp>
          <p:nvSpPr>
            <p:cNvPr id="11" name="TextBox 11"/>
            <p:cNvSpPr txBox="1"/>
            <p:nvPr/>
          </p:nvSpPr>
          <p:spPr>
            <a:xfrm>
              <a:off x="4" y="-66675"/>
              <a:ext cx="13113558" cy="9378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65"/>
                </a:lnSpc>
              </a:pPr>
              <a:r>
                <a:rPr lang="en-US" sz="5270">
                  <a:solidFill>
                    <a:srgbClr val="FF3131"/>
                  </a:solidFill>
                  <a:latin typeface="Glacial Indifference"/>
                </a:rPr>
                <a:t>DR AHMAD JAZLAN </a:t>
              </a:r>
              <a:endParaRPr lang="en-US" sz="5270">
                <a:solidFill>
                  <a:srgbClr val="FF3131"/>
                </a:solidFill>
                <a:latin typeface="Glacial Indifference"/>
              </a:endParaRPr>
            </a:p>
          </p:txBody>
        </p:sp>
        <p:sp>
          <p:nvSpPr>
            <p:cNvPr id="12" name="AutoShape 12"/>
            <p:cNvSpPr/>
            <p:nvPr/>
          </p:nvSpPr>
          <p:spPr>
            <a:xfrm flipV="1">
              <a:off x="54" y="4102769"/>
              <a:ext cx="12208802" cy="24741"/>
            </a:xfrm>
            <a:prstGeom prst="line">
              <a:avLst/>
            </a:prstGeom>
            <a:ln w="53184" cap="flat">
              <a:solidFill>
                <a:srgbClr val="FFFFFF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13" name="Freeform 13"/>
            <p:cNvSpPr/>
            <p:nvPr/>
          </p:nvSpPr>
          <p:spPr>
            <a:xfrm>
              <a:off x="4" y="4470968"/>
              <a:ext cx="1452036" cy="1269872"/>
            </a:xfrm>
            <a:custGeom>
              <a:avLst/>
              <a:gdLst/>
              <a:ahLst/>
              <a:cxnLst/>
              <a:rect l="l" t="t" r="r" b="b"/>
              <a:pathLst>
                <a:path w="1452036" h="1269872">
                  <a:moveTo>
                    <a:pt x="0" y="0"/>
                  </a:moveTo>
                  <a:lnTo>
                    <a:pt x="1452036" y="0"/>
                  </a:lnTo>
                  <a:lnTo>
                    <a:pt x="1452036" y="1269872"/>
                  </a:lnTo>
                  <a:lnTo>
                    <a:pt x="0" y="1269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901334" y="4404293"/>
              <a:ext cx="11310898" cy="9411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90"/>
                </a:lnSpc>
              </a:pPr>
              <a:r>
                <a:rPr lang="en-US" sz="5290">
                  <a:solidFill>
                    <a:srgbClr val="FFFFFF"/>
                  </a:solidFill>
                  <a:latin typeface="Glacial Indifference"/>
                </a:rPr>
                <a:t>AI for Data Visualization</a:t>
              </a:r>
              <a:endParaRPr lang="en-US" sz="5290">
                <a:solidFill>
                  <a:srgbClr val="FFFFFF"/>
                </a:solidFill>
                <a:latin typeface="Glacial Indifference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508019" y="2131642"/>
              <a:ext cx="10058235" cy="6083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85"/>
                </a:lnSpc>
              </a:pPr>
              <a:endParaRPr lang="en-US" sz="3425">
                <a:solidFill>
                  <a:srgbClr val="FFFFFF"/>
                </a:solidFill>
                <a:latin typeface="Glacial Indifference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>
            <p:custDataLst>
              <p:tags r:id="rId1"/>
            </p:custDataLst>
          </p:nvPr>
        </p:nvSpPr>
        <p:spPr>
          <a:xfrm>
            <a:off x="2286179" y="3085810"/>
            <a:ext cx="13470531" cy="960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ctr">
              <a:lnSpc>
                <a:spcPts val="7490"/>
              </a:lnSpc>
            </a:pPr>
            <a:r>
              <a:rPr lang="en-US" sz="5590">
                <a:solidFill>
                  <a:srgbClr val="000000"/>
                </a:solidFill>
                <a:latin typeface="Glacial Indifference Bold" panose="00000800000000000000"/>
              </a:rPr>
              <a:t>Project</a:t>
            </a:r>
            <a:endParaRPr lang="en-US" sz="5590">
              <a:solidFill>
                <a:srgbClr val="000000"/>
              </a:solidFill>
              <a:latin typeface="Glacial Indifference Bold" panose="0000080000000000000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>
            <p:custDataLst>
              <p:tags r:id="rId1"/>
            </p:custDataLst>
          </p:nvPr>
        </p:nvSpPr>
        <p:spPr>
          <a:xfrm>
            <a:off x="2133779" y="799810"/>
            <a:ext cx="13470531" cy="960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ctr">
              <a:lnSpc>
                <a:spcPts val="7490"/>
              </a:lnSpc>
            </a:pPr>
            <a:r>
              <a:rPr lang="en-US" sz="5590">
                <a:solidFill>
                  <a:srgbClr val="000000"/>
                </a:solidFill>
                <a:latin typeface="Glacial Indifference Bold" panose="00000800000000000000"/>
              </a:rPr>
              <a:t>Part 1: Tree Maps and Sunburst</a:t>
            </a:r>
            <a:endParaRPr lang="en-US" sz="5590">
              <a:solidFill>
                <a:srgbClr val="000000"/>
              </a:solidFill>
              <a:latin typeface="Glacial Indifference Bold" panose="00000800000000000000"/>
            </a:endParaRPr>
          </a:p>
        </p:txBody>
      </p:sp>
      <p:graphicFrame>
        <p:nvGraphicFramePr>
          <p:cNvPr id="2" name="Object 1"/>
          <p:cNvGraphicFramePr/>
          <p:nvPr>
            <p:custDataLst>
              <p:tags r:id="rId2"/>
            </p:custDataLst>
          </p:nvPr>
        </p:nvGraphicFramePr>
        <p:xfrm>
          <a:off x="2514600" y="2705100"/>
          <a:ext cx="12048490" cy="4512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572125" imgH="2057400" progId="Paint.Picture">
                  <p:embed/>
                </p:oleObj>
              </mc:Choice>
              <mc:Fallback>
                <p:oleObj name="" r:id="rId3" imgW="5572125" imgH="205740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2705100"/>
                        <a:ext cx="12048490" cy="4512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/>
          <p:nvPr>
            <p:custDataLst>
              <p:tags r:id="rId1"/>
            </p:custDataLst>
          </p:nvPr>
        </p:nvGraphicFramePr>
        <p:xfrm>
          <a:off x="1981200" y="1562100"/>
          <a:ext cx="13966190" cy="7176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5648325" imgH="2076450" progId="Paint.Picture">
                  <p:embed/>
                </p:oleObj>
              </mc:Choice>
              <mc:Fallback>
                <p:oleObj name="" r:id="rId2" imgW="5648325" imgH="20764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1200" y="1562100"/>
                        <a:ext cx="13966190" cy="7176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>
            <p:custDataLst>
              <p:tags r:id="rId1"/>
            </p:custDataLst>
          </p:nvPr>
        </p:nvSpPr>
        <p:spPr>
          <a:xfrm>
            <a:off x="2133779" y="799810"/>
            <a:ext cx="13470531" cy="960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ctr">
              <a:lnSpc>
                <a:spcPts val="7490"/>
              </a:lnSpc>
            </a:pPr>
            <a:r>
              <a:rPr lang="en-US" sz="5590">
                <a:solidFill>
                  <a:srgbClr val="000000"/>
                </a:solidFill>
                <a:latin typeface="Glacial Indifference Bold" panose="00000800000000000000"/>
              </a:rPr>
              <a:t>Part 2: Waterfall and Funnel Chart</a:t>
            </a:r>
            <a:endParaRPr lang="en-US" sz="5590">
              <a:solidFill>
                <a:srgbClr val="000000"/>
              </a:solidFill>
              <a:latin typeface="Glacial Indifference Bold" panose="00000800000000000000"/>
            </a:endParaRPr>
          </a:p>
        </p:txBody>
      </p:sp>
      <p:graphicFrame>
        <p:nvGraphicFramePr>
          <p:cNvPr id="5" name="Object 4"/>
          <p:cNvGraphicFramePr/>
          <p:nvPr>
            <p:custDataLst>
              <p:tags r:id="rId2"/>
            </p:custDataLst>
          </p:nvPr>
        </p:nvGraphicFramePr>
        <p:xfrm>
          <a:off x="2667000" y="3162300"/>
          <a:ext cx="12298045" cy="5026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934075" imgH="1495425" progId="Paint.Picture">
                  <p:embed/>
                </p:oleObj>
              </mc:Choice>
              <mc:Fallback>
                <p:oleObj name="" r:id="rId3" imgW="5934075" imgH="14954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3162300"/>
                        <a:ext cx="12298045" cy="5026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/>
          <p:nvPr>
            <p:custDataLst>
              <p:tags r:id="rId1"/>
            </p:custDataLst>
          </p:nvPr>
        </p:nvGraphicFramePr>
        <p:xfrm>
          <a:off x="1828800" y="1866900"/>
          <a:ext cx="13489305" cy="6325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5934075" imgH="2124075" progId="Paint.Picture">
                  <p:embed/>
                </p:oleObj>
              </mc:Choice>
              <mc:Fallback>
                <p:oleObj name="" r:id="rId2" imgW="5934075" imgH="212407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28800" y="1866900"/>
                        <a:ext cx="13489305" cy="6325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/>
          <p:nvPr>
            <p:custDataLst>
              <p:tags r:id="rId1"/>
            </p:custDataLst>
          </p:nvPr>
        </p:nvGraphicFramePr>
        <p:xfrm>
          <a:off x="1828800" y="1790700"/>
          <a:ext cx="14013180" cy="5636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5619750" imgH="2381250" progId="Paint.Picture">
                  <p:embed/>
                </p:oleObj>
              </mc:Choice>
              <mc:Fallback>
                <p:oleObj name="" r:id="rId2" imgW="5619750" imgH="23812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28800" y="1790700"/>
                        <a:ext cx="14013180" cy="5636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>
            <p:custDataLst>
              <p:tags r:id="rId1"/>
            </p:custDataLst>
          </p:nvPr>
        </p:nvSpPr>
        <p:spPr>
          <a:xfrm>
            <a:off x="2133779" y="799810"/>
            <a:ext cx="13470531" cy="960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ctr">
              <a:lnSpc>
                <a:spcPts val="7490"/>
              </a:lnSpc>
            </a:pPr>
            <a:r>
              <a:rPr lang="en-US" sz="5590">
                <a:solidFill>
                  <a:srgbClr val="000000"/>
                </a:solidFill>
                <a:latin typeface="Glacial Indifference Bold" panose="00000800000000000000"/>
              </a:rPr>
              <a:t>Part 3: Radar Charts</a:t>
            </a:r>
            <a:endParaRPr lang="en-US" sz="5590">
              <a:solidFill>
                <a:srgbClr val="000000"/>
              </a:solidFill>
              <a:latin typeface="Glacial Indifference Bold" panose="00000800000000000000"/>
            </a:endParaRPr>
          </a:p>
        </p:txBody>
      </p:sp>
      <p:graphicFrame>
        <p:nvGraphicFramePr>
          <p:cNvPr id="3" name="Object 2"/>
          <p:cNvGraphicFramePr/>
          <p:nvPr>
            <p:custDataLst>
              <p:tags r:id="rId2"/>
            </p:custDataLst>
          </p:nvPr>
        </p:nvGraphicFramePr>
        <p:xfrm>
          <a:off x="2438400" y="2781300"/>
          <a:ext cx="11610975" cy="6122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353050" imgH="2781300" progId="Paint.Picture">
                  <p:embed/>
                </p:oleObj>
              </mc:Choice>
              <mc:Fallback>
                <p:oleObj name="" r:id="rId3" imgW="5353050" imgH="27813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2781300"/>
                        <a:ext cx="11610975" cy="6122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/>
          <p:nvPr>
            <p:custDataLst>
              <p:tags r:id="rId1"/>
            </p:custDataLst>
          </p:nvPr>
        </p:nvGraphicFramePr>
        <p:xfrm>
          <a:off x="2215515" y="876300"/>
          <a:ext cx="9744075" cy="419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5924550" imgH="1485900" progId="Paint.Picture">
                  <p:embed/>
                </p:oleObj>
              </mc:Choice>
              <mc:Fallback>
                <p:oleObj name="" r:id="rId2" imgW="5924550" imgH="14859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15515" y="876300"/>
                        <a:ext cx="9744075" cy="419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>
            <p:custDataLst>
              <p:tags r:id="rId4"/>
            </p:custDataLst>
          </p:nvPr>
        </p:nvGraphicFramePr>
        <p:xfrm>
          <a:off x="10250170" y="2978150"/>
          <a:ext cx="6958965" cy="6548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3495675" imgH="3333750" progId="Paint.Picture">
                  <p:embed/>
                </p:oleObj>
              </mc:Choice>
              <mc:Fallback>
                <p:oleObj name="" r:id="rId5" imgW="3495675" imgH="333375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50170" y="2978150"/>
                        <a:ext cx="6958965" cy="6548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 rot="0">
            <a:off x="1034415" y="820103"/>
            <a:ext cx="13529310" cy="8395972"/>
            <a:chOff x="442126" y="492369"/>
            <a:chExt cx="5432810" cy="2233966"/>
          </a:xfrm>
        </p:grpSpPr>
        <p:sp>
          <p:nvSpPr>
            <p:cNvPr id="107" name="Google Shape;107;p16"/>
            <p:cNvSpPr txBox="1"/>
            <p:nvPr/>
          </p:nvSpPr>
          <p:spPr>
            <a:xfrm>
              <a:off x="442126" y="492369"/>
              <a:ext cx="5432810" cy="207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37" tIns="68550" rIns="137137" bIns="685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MY" sz="42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Speaker Biodata</a:t>
              </a:r>
              <a:endParaRPr lang="en-US" altLang="en-MY" sz="4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483817" y="700188"/>
              <a:ext cx="5187255" cy="20261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37" tIns="68550" rIns="137137" bIns="685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MY" sz="27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Name: Ir. Ts. Dr. Ahmad Jazlan</a:t>
              </a:r>
              <a:endParaRPr lang="en-US" altLang="en-MY" sz="27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MY" sz="27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MY" sz="27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Education: </a:t>
              </a:r>
              <a:endParaRPr lang="en-US" altLang="en-MY" sz="27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MY" sz="27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1)Matrikulasi UIAM -2005</a:t>
              </a:r>
              <a:endParaRPr lang="en-US" altLang="en-MY" sz="27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MY" sz="27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2) BEng (Mechatronics) UIAM - 2009</a:t>
              </a:r>
              <a:endParaRPr lang="en-US" altLang="en-MY" sz="27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MY" sz="27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3) MSc (Mecharonics) UIAM - 2012</a:t>
              </a:r>
              <a:endParaRPr lang="en-US" altLang="en-MY" sz="27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MY" sz="27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4) PhD (Control Systems) University of Western Australia - 2017</a:t>
              </a:r>
              <a:endParaRPr lang="en-US" altLang="en-MY" sz="27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MY" sz="27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MY" sz="27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Work Experience: </a:t>
              </a:r>
              <a:endParaRPr lang="en-US" altLang="en-MY" sz="27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MY" sz="27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Industrial attachment at Texas Instruments Assembly</a:t>
              </a:r>
              <a:endParaRPr lang="en-US" altLang="en-MY" sz="27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MY" sz="27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Engineering Division (2021-2022)</a:t>
              </a:r>
              <a:endParaRPr lang="en-US" altLang="en-MY" sz="27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MY" sz="27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MY" sz="27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Professional Qualification</a:t>
              </a:r>
              <a:endParaRPr lang="en-US" altLang="en-MY" sz="27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MY" sz="27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1) Professional Engineer (Ir) - Board of Engineers Malaysia</a:t>
              </a:r>
              <a:endParaRPr lang="en-US" altLang="en-MY" sz="27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MY" sz="27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2) Chartered Engineer - UK Engineering Council</a:t>
              </a:r>
              <a:endParaRPr lang="en-US" altLang="en-MY" sz="27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MY" sz="27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3) Professional Technologist - Malaysia Board of Technologist</a:t>
              </a:r>
              <a:endParaRPr lang="en-US" altLang="en-MY" sz="27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MY" sz="27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MY" sz="27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114" name="Google Shape;114;p16" descr="International Islamic University Malaysia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401800" y="0"/>
            <a:ext cx="3886200" cy="147604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/>
          <p:nvPr/>
        </p:nvSpPr>
        <p:spPr>
          <a:xfrm>
            <a:off x="0" y="9669207"/>
            <a:ext cx="18288000" cy="610437"/>
          </a:xfrm>
          <a:prstGeom prst="rect">
            <a:avLst/>
          </a:prstGeom>
          <a:solidFill>
            <a:srgbClr val="A40000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37" tIns="68550" rIns="137137" bIns="68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7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DEPARTMENT OF MECHATRONICS ENGINEERING, KULLIYYAH OF ENGINEERING, IIUM</a:t>
            </a:r>
            <a:endParaRPr sz="27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3" name="Picture Placeholder 2"/>
          <p:cNvGraphicFramePr/>
          <p:nvPr>
            <p:ph type="pic" idx="2"/>
          </p:nvPr>
        </p:nvGraphicFramePr>
        <p:xfrm>
          <a:off x="11570495" y="2499837"/>
          <a:ext cx="2830830" cy="2573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1885950" imgH="1714500" progId="Paint.Picture">
                  <p:embed/>
                </p:oleObj>
              </mc:Choice>
              <mc:Fallback>
                <p:oleObj name="" r:id="rId2" imgW="1885950" imgH="171450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570495" y="2499837"/>
                        <a:ext cx="2830830" cy="2573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/>
        </p:nvGraphicFramePr>
        <p:xfrm>
          <a:off x="14772323" y="2986088"/>
          <a:ext cx="3146108" cy="178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4" imgW="2095500" imgH="1190625" progId="Paint.Picture">
                  <p:embed/>
                </p:oleObj>
              </mc:Choice>
              <mc:Fallback>
                <p:oleObj name="" r:id="rId4" imgW="2095500" imgH="119062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72323" y="2986088"/>
                        <a:ext cx="3146108" cy="1786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/>
          <p:nvPr/>
        </p:nvGraphicFramePr>
        <p:xfrm>
          <a:off x="11994833" y="5456873"/>
          <a:ext cx="4604385" cy="177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6" imgW="3067050" imgH="1181100" progId="Paint.Picture">
                  <p:embed/>
                </p:oleObj>
              </mc:Choice>
              <mc:Fallback>
                <p:oleObj name="" r:id="rId6" imgW="3067050" imgH="118110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94833" y="5456873"/>
                        <a:ext cx="4604385" cy="1773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33779" y="266410"/>
            <a:ext cx="13470531" cy="960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4000">
                <a:solidFill>
                  <a:srgbClr val="000000"/>
                </a:solidFill>
                <a:latin typeface="Glacial Indifference Bold" panose="00000800000000000000"/>
              </a:rPr>
              <a:t>Content</a:t>
            </a:r>
            <a:endParaRPr lang="en-US" sz="4000">
              <a:solidFill>
                <a:srgbClr val="000000"/>
              </a:solidFill>
              <a:latin typeface="Glacial Indifference Bold" panose="0000080000000000000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5845" y="1638300"/>
            <a:ext cx="16203930" cy="7684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>
              <a:lnSpc>
                <a:spcPts val="7490"/>
              </a:lnSpc>
            </a:pPr>
            <a:r>
              <a:rPr lang="en-US" sz="4000">
                <a:solidFill>
                  <a:srgbClr val="000000"/>
                </a:solidFill>
                <a:latin typeface="Glacial Indifference Bold" panose="00000800000000000000"/>
              </a:rPr>
              <a:t>1) Tree Maps and Sunburst Charts (hierarchical data)</a:t>
            </a:r>
            <a:endParaRPr lang="en-US" sz="4000">
              <a:solidFill>
                <a:srgbClr val="000000"/>
              </a:solidFill>
              <a:latin typeface="Glacial Indifference Bold" panose="00000800000000000000"/>
            </a:endParaRPr>
          </a:p>
          <a:p>
            <a:pPr algn="ctr">
              <a:lnSpc>
                <a:spcPts val="7490"/>
              </a:lnSpc>
            </a:pPr>
            <a:r>
              <a:rPr lang="en-US" sz="4000">
                <a:solidFill>
                  <a:srgbClr val="000000"/>
                </a:solidFill>
                <a:latin typeface="Glacial Indifference Bold" panose="00000800000000000000"/>
              </a:rPr>
              <a:t>2) Waterfall Charts</a:t>
            </a:r>
            <a:endParaRPr lang="en-US" sz="4000">
              <a:solidFill>
                <a:srgbClr val="000000"/>
              </a:solidFill>
              <a:latin typeface="Glacial Indifference Bold" panose="00000800000000000000"/>
            </a:endParaRPr>
          </a:p>
          <a:p>
            <a:pPr algn="ctr">
              <a:lnSpc>
                <a:spcPts val="7490"/>
              </a:lnSpc>
            </a:pPr>
            <a:r>
              <a:rPr lang="en-US" sz="4000">
                <a:solidFill>
                  <a:srgbClr val="000000"/>
                </a:solidFill>
                <a:latin typeface="Glacial Indifference Bold" panose="00000800000000000000"/>
              </a:rPr>
              <a:t>3) Funnel Chart</a:t>
            </a:r>
            <a:endParaRPr lang="en-US" sz="4000">
              <a:solidFill>
                <a:srgbClr val="000000"/>
              </a:solidFill>
              <a:latin typeface="Glacial Indifference Bold" panose="00000800000000000000"/>
            </a:endParaRPr>
          </a:p>
          <a:p>
            <a:pPr algn="ctr">
              <a:lnSpc>
                <a:spcPts val="7490"/>
              </a:lnSpc>
            </a:pPr>
            <a:r>
              <a:rPr lang="en-US" sz="4000">
                <a:solidFill>
                  <a:srgbClr val="000000"/>
                </a:solidFill>
                <a:latin typeface="Glacial Indifference Bold" panose="00000800000000000000"/>
              </a:rPr>
              <a:t>4) Radar Chart (Spider Chart)</a:t>
            </a:r>
            <a:endParaRPr lang="en-US" sz="4000">
              <a:solidFill>
                <a:srgbClr val="000000"/>
              </a:solidFill>
              <a:latin typeface="Glacial Indifference Bold" panose="00000800000000000000"/>
            </a:endParaRPr>
          </a:p>
          <a:p>
            <a:pPr algn="ctr">
              <a:lnSpc>
                <a:spcPts val="7490"/>
              </a:lnSpc>
            </a:pPr>
            <a:r>
              <a:rPr lang="en-US" sz="4000">
                <a:solidFill>
                  <a:srgbClr val="000000"/>
                </a:solidFill>
                <a:latin typeface="Glacial Indifference Bold" panose="00000800000000000000"/>
              </a:rPr>
              <a:t>5) Heat Maps</a:t>
            </a:r>
            <a:endParaRPr lang="en-US" sz="4000">
              <a:solidFill>
                <a:srgbClr val="000000"/>
              </a:solidFill>
              <a:latin typeface="Glacial Indifference Bold" panose="00000800000000000000"/>
            </a:endParaRPr>
          </a:p>
          <a:p>
            <a:pPr algn="ctr">
              <a:lnSpc>
                <a:spcPts val="7490"/>
              </a:lnSpc>
            </a:pPr>
            <a:r>
              <a:rPr lang="en-US" sz="4000">
                <a:solidFill>
                  <a:srgbClr val="000000"/>
                </a:solidFill>
                <a:latin typeface="Glacial Indifference Bold" panose="00000800000000000000"/>
              </a:rPr>
              <a:t>6) Line Charts and Regression</a:t>
            </a:r>
            <a:endParaRPr lang="en-US" sz="4000">
              <a:solidFill>
                <a:srgbClr val="000000"/>
              </a:solidFill>
              <a:latin typeface="Glacial Indifference Bold" panose="00000800000000000000"/>
            </a:endParaRPr>
          </a:p>
          <a:p>
            <a:pPr algn="ctr">
              <a:lnSpc>
                <a:spcPts val="7490"/>
              </a:lnSpc>
            </a:pPr>
            <a:r>
              <a:rPr lang="en-US" sz="4000">
                <a:solidFill>
                  <a:srgbClr val="000000"/>
                </a:solidFill>
                <a:latin typeface="Glacial Indifference Bold" panose="00000800000000000000"/>
              </a:rPr>
              <a:t>7) Box and Whisker Chart</a:t>
            </a:r>
            <a:endParaRPr lang="en-US" sz="4000">
              <a:solidFill>
                <a:srgbClr val="000000"/>
              </a:solidFill>
              <a:latin typeface="Glacial Indifference Bold" panose="00000800000000000000"/>
            </a:endParaRPr>
          </a:p>
          <a:p>
            <a:pPr algn="ctr">
              <a:lnSpc>
                <a:spcPts val="7490"/>
              </a:lnSpc>
            </a:pPr>
            <a:r>
              <a:rPr lang="en-US" sz="4000">
                <a:solidFill>
                  <a:srgbClr val="000000"/>
                </a:solidFill>
                <a:latin typeface="Glacial Indifference Bold" panose="00000800000000000000"/>
              </a:rPr>
              <a:t>7) Dynamic Dashboard</a:t>
            </a:r>
            <a:endParaRPr lang="en-US" sz="4000">
              <a:solidFill>
                <a:srgbClr val="000000"/>
              </a:solidFill>
              <a:latin typeface="Glacial Indifference Bold" panose="000008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0979" y="2628610"/>
            <a:ext cx="13470531" cy="192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ctr">
              <a:lnSpc>
                <a:spcPts val="7490"/>
              </a:lnSpc>
            </a:pPr>
            <a:r>
              <a:rPr lang="en-US" sz="5590">
                <a:solidFill>
                  <a:srgbClr val="000000"/>
                </a:solidFill>
                <a:latin typeface="Glacial Indifference Bold" panose="00000800000000000000"/>
              </a:rPr>
              <a:t>Many existing features of excel already utilize AI</a:t>
            </a:r>
            <a:endParaRPr lang="en-US" sz="5590">
              <a:solidFill>
                <a:srgbClr val="000000"/>
              </a:solidFill>
              <a:latin typeface="Glacial Indifference Bold" panose="000008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979" y="495010"/>
            <a:ext cx="13470531" cy="960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5590">
                <a:solidFill>
                  <a:srgbClr val="000000"/>
                </a:solidFill>
                <a:latin typeface="Glacial Indifference Bold" panose="00000800000000000000"/>
              </a:rPr>
              <a:t>Practice 1</a:t>
            </a:r>
            <a:endParaRPr lang="en-US" sz="5590">
              <a:solidFill>
                <a:srgbClr val="000000"/>
              </a:solidFill>
              <a:latin typeface="Glacial Indifference Bold" panose="00000800000000000000"/>
            </a:endParaRPr>
          </a:p>
        </p:txBody>
      </p:sp>
      <p:graphicFrame>
        <p:nvGraphicFramePr>
          <p:cNvPr id="3" name="Object 2"/>
          <p:cNvGraphicFramePr/>
          <p:nvPr>
            <p:custDataLst>
              <p:tags r:id="rId1"/>
            </p:custDataLst>
          </p:nvPr>
        </p:nvGraphicFramePr>
        <p:xfrm>
          <a:off x="2385060" y="2016125"/>
          <a:ext cx="14622780" cy="799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5629275" imgH="2905125" progId="Paint.Picture">
                  <p:embed/>
                </p:oleObj>
              </mc:Choice>
              <mc:Fallback>
                <p:oleObj name="" r:id="rId2" imgW="5629275" imgH="2905125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85060" y="2016125"/>
                        <a:ext cx="14622780" cy="7997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/>
          <p:nvPr>
            <p:custDataLst>
              <p:tags r:id="rId1"/>
            </p:custDataLst>
          </p:nvPr>
        </p:nvGraphicFramePr>
        <p:xfrm>
          <a:off x="3048000" y="1257300"/>
          <a:ext cx="11570335" cy="788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5667375" imgH="3305175" progId="Paint.Picture">
                  <p:embed/>
                </p:oleObj>
              </mc:Choice>
              <mc:Fallback>
                <p:oleObj name="" r:id="rId2" imgW="5667375" imgH="33051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48000" y="1257300"/>
                        <a:ext cx="11570335" cy="7887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>
            <p:custDataLst>
              <p:tags r:id="rId1"/>
            </p:custDataLst>
          </p:nvPr>
        </p:nvSpPr>
        <p:spPr>
          <a:xfrm>
            <a:off x="2209979" y="495010"/>
            <a:ext cx="13470531" cy="960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ctr">
              <a:lnSpc>
                <a:spcPts val="7490"/>
              </a:lnSpc>
            </a:pPr>
            <a:r>
              <a:rPr lang="en-US" sz="5590">
                <a:solidFill>
                  <a:srgbClr val="000000"/>
                </a:solidFill>
                <a:latin typeface="Glacial Indifference Bold" panose="00000800000000000000"/>
              </a:rPr>
              <a:t>Practice 2</a:t>
            </a:r>
            <a:endParaRPr lang="en-US" sz="5590">
              <a:solidFill>
                <a:srgbClr val="000000"/>
              </a:solidFill>
              <a:latin typeface="Glacial Indifference Bold" panose="00000800000000000000"/>
            </a:endParaRPr>
          </a:p>
        </p:txBody>
      </p:sp>
      <p:graphicFrame>
        <p:nvGraphicFramePr>
          <p:cNvPr id="3" name="Object 2"/>
          <p:cNvGraphicFramePr/>
          <p:nvPr>
            <p:custDataLst>
              <p:tags r:id="rId2"/>
            </p:custDataLst>
          </p:nvPr>
        </p:nvGraphicFramePr>
        <p:xfrm>
          <a:off x="2438400" y="2019300"/>
          <a:ext cx="12183745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905500" imgH="1581150" progId="Paint.Picture">
                  <p:embed/>
                </p:oleObj>
              </mc:Choice>
              <mc:Fallback>
                <p:oleObj name="" r:id="rId3" imgW="5905500" imgH="158115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2019300"/>
                        <a:ext cx="12183745" cy="420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/>
          <p:nvPr>
            <p:custDataLst>
              <p:tags r:id="rId1"/>
            </p:custDataLst>
          </p:nvPr>
        </p:nvGraphicFramePr>
        <p:xfrm>
          <a:off x="1219200" y="1028700"/>
          <a:ext cx="14653260" cy="819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6076950" imgH="2752725" progId="Paint.Picture">
                  <p:embed/>
                </p:oleObj>
              </mc:Choice>
              <mc:Fallback>
                <p:oleObj name="" r:id="rId2" imgW="6076950" imgH="27527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1028700"/>
                        <a:ext cx="14653260" cy="819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/>
          <p:nvPr>
            <p:custDataLst>
              <p:tags r:id="rId1"/>
            </p:custDataLst>
          </p:nvPr>
        </p:nvGraphicFramePr>
        <p:xfrm>
          <a:off x="2362200" y="1638300"/>
          <a:ext cx="13049250" cy="493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5772150" imgH="1447800" progId="Paint.Picture">
                  <p:embed/>
                </p:oleObj>
              </mc:Choice>
              <mc:Fallback>
                <p:oleObj name="" r:id="rId2" imgW="5772150" imgH="144780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62200" y="1638300"/>
                        <a:ext cx="13049250" cy="4933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980</Words>
  <Application>WPS Presentation</Application>
  <PresentationFormat>On-screen Show (4:3)</PresentationFormat>
  <Paragraphs>52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17</vt:i4>
      </vt:variant>
    </vt:vector>
  </HeadingPairs>
  <TitlesOfParts>
    <vt:vector size="44" baseType="lpstr">
      <vt:lpstr>Arial</vt:lpstr>
      <vt:lpstr>SimSun</vt:lpstr>
      <vt:lpstr>Wingdings</vt:lpstr>
      <vt:lpstr>Glacial Indifference</vt:lpstr>
      <vt:lpstr>Segoe Print</vt:lpstr>
      <vt:lpstr>Calibri</vt:lpstr>
      <vt:lpstr>Glacial Indifference Bold</vt:lpstr>
      <vt:lpstr>Microsoft YaHei</vt:lpstr>
      <vt:lpstr>Arial Unicode MS</vt:lpstr>
      <vt:lpstr>Gilroy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slides for dr jazlan</dc:title>
  <dc:creator/>
  <cp:lastModifiedBy>USER</cp:lastModifiedBy>
  <cp:revision>12</cp:revision>
  <dcterms:created xsi:type="dcterms:W3CDTF">2006-08-16T00:00:00Z</dcterms:created>
  <dcterms:modified xsi:type="dcterms:W3CDTF">2024-06-11T16:29:11Z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ACED62B0CF774025B1D5B5488F277A62_13</vt:lpwstr>
  </property>
  <property fmtid="{D5CDD505-2E9C-101B-9397-08002B2CF9AE}" pid="3" name="KSOProductBuildVer">
    <vt:lpwstr>1033-12.2.0.17119</vt:lpwstr>
  </property>
</Properties>
</file>