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6A8481-83A0-42D0-8F9A-BC1097A3E2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BD888-724B-40A3-BE1A-5B443BE11E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2217-5D20-4E6D-8412-2726FE63F4E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2CB73-88D2-4298-B04E-BE0D512DF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C32E5-35F5-4C0A-BBF2-073E9935F1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6C485-7BE9-45B1-B931-3AE657AE4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19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A34B6-EF73-4930-85F8-1299659AD99A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C773-0938-4274-B862-FEF6AD64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C294-BD22-430C-9805-B4152F5C424A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4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94F4-1DF8-4810-867D-88062E1235C5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7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C1C-2120-4ABB-B160-922999080741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DDFB-BD06-4472-81AF-5747EEC6D667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6C99-FEF7-4BA3-A5F4-B9D477A4C50B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0F84-80D1-4428-9AD0-D2149E5451B6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8B02-20AF-4059-B8A5-FC1204A9CACC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FF00-C2FE-4752-A2C4-58904D46339E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9080-12CC-4FC9-96D3-394C98E0DB0C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B0F43-42F0-4FC4-BDB2-39A670B87325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9A09-CF3D-4EDC-8671-A9A14916F821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1D53A2-B212-4782-8F51-92ED470FBED9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113556-1D71-4F78-9187-ED15379CCB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7D7B-E1F9-45CF-9A71-0C643943E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Machine Learning zur Klassifikation von Kanten heuristischer TSP-Lösungen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D9749-1A15-4998-8490-9FBDCA561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3529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Ahmad Kader</a:t>
            </a:r>
          </a:p>
          <a:p>
            <a:pPr algn="ctr"/>
            <a:r>
              <a:rPr lang="en-US" dirty="0"/>
              <a:t>Kolloquium</a:t>
            </a:r>
          </a:p>
          <a:p>
            <a:pPr algn="ctr"/>
            <a:r>
              <a:rPr lang="en-US" dirty="0"/>
              <a:t>Fachbereich Informatik</a:t>
            </a:r>
          </a:p>
          <a:p>
            <a:pPr algn="ctr"/>
            <a:r>
              <a:rPr lang="en-US" dirty="0"/>
              <a:t>11.07.2024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F4D51-D728-400E-AD89-D550215D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16" y="0"/>
            <a:ext cx="4564968" cy="18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0A56-44E4-4C2B-8CE6-D7CA68E3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k-RNG-</a:t>
            </a:r>
            <a:r>
              <a:rPr lang="en-US" dirty="0" err="1"/>
              <a:t>Merkmal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D0D8-6A9C-49A4-B2C0-6E5B4DA81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k-relative Neighborhood Graph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k-RNG ist ein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en-US" dirty="0"/>
                  <a:t>Knotenmenge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Kantenmenge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Es gibt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e-DE" dirty="0"/>
                  <a:t> die näher sind an zwei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 sind relative Nachbarn, wenn diese Bedingung gilt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AD0D8-6A9C-49A4-B2C0-6E5B4DA81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876438-7885-4145-92A2-01C489F61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33009"/>
            <a:ext cx="1870399" cy="1783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2BFF7-1BDE-4C18-8931-8C416D750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01" y="1777782"/>
            <a:ext cx="3918277" cy="3429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F46C1-83E4-46D7-8E5C-8C7BA58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6719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A619-1AAD-49C9-8A4A-6E81AB5F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Heuristische</a:t>
            </a:r>
            <a:r>
              <a:rPr lang="en-US" dirty="0"/>
              <a:t> </a:t>
            </a:r>
            <a:r>
              <a:rPr lang="en-US" dirty="0" err="1"/>
              <a:t>Merkmale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D8E26-D225-47F0-9DD5-30F5E69AA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Je </a:t>
                </a:r>
                <a:r>
                  <a:rPr lang="en-US" dirty="0" err="1"/>
                  <a:t>ein</a:t>
                </a:r>
                <a:r>
                  <a:rPr lang="en-US" dirty="0"/>
                  <a:t> </a:t>
                </a:r>
                <a:r>
                  <a:rPr lang="en-US" dirty="0" err="1"/>
                  <a:t>Merkmal</a:t>
                </a:r>
                <a:r>
                  <a:rPr lang="en-US" dirty="0"/>
                  <a:t> </a:t>
                </a:r>
                <a:r>
                  <a:rPr lang="en-US" dirty="0" err="1"/>
                  <a:t>für</a:t>
                </a:r>
                <a:r>
                  <a:rPr lang="en-US" dirty="0"/>
                  <a:t> je </a:t>
                </a:r>
                <a:r>
                  <a:rPr lang="en-US" dirty="0" err="1"/>
                  <a:t>eine</a:t>
                </a:r>
                <a:r>
                  <a:rPr lang="en-US" dirty="0"/>
                  <a:t> </a:t>
                </a:r>
                <a:r>
                  <a:rPr lang="en-US" dirty="0" err="1"/>
                  <a:t>Heuristik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Überprüfe für jede Heuristik, 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𝑜𝑝𝑡𝑖𝑚𝑎𝑙</m:t>
                    </m:r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Speichere eine 1 falls enthalten und 0 falls nicht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Summe der Kanten der Heuristiken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Berechne für jede Kante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die Summe der Kanten, die in der optimalen Lösung sind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D8E26-D225-47F0-9DD5-30F5E69AA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B0CA5-B734-41DD-9B40-4C22D70C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0381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2969-FD7C-4D70-88FA-E44B0E6F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Klassifikation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3AD6-E10C-4E81-8CF9-BAFB9ED7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Kanten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Greedy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in der </a:t>
            </a:r>
            <a:r>
              <a:rPr lang="en-US" dirty="0" err="1"/>
              <a:t>optimalen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Abgespeichert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binären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Machine Learning </a:t>
            </a:r>
            <a:r>
              <a:rPr lang="en-US" dirty="0" err="1"/>
              <a:t>Modelle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Random Forest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getrennt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80% </a:t>
            </a:r>
            <a:r>
              <a:rPr lang="en-US" dirty="0" err="1"/>
              <a:t>Trainingsdaten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20% </a:t>
            </a:r>
            <a:r>
              <a:rPr lang="en-US" dirty="0" err="1"/>
              <a:t>Testdaten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Hyperparametrisierung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Anzahl der Entscheidungsbäume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Tiefe der Entscheidungsbäume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Lernrate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5B0B-AB5D-494A-9019-78897FC9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7547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89F0-0CD8-43A6-99C7-C76E999E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6AE07-0EEB-4030-A400-BC9FA1FD6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Konfusionsmatrix</a:t>
                </a:r>
                <a:r>
                  <a:rPr lang="en-US" dirty="0"/>
                  <a:t> </a:t>
                </a:r>
                <a:r>
                  <a:rPr lang="en-US" dirty="0" err="1"/>
                  <a:t>für</a:t>
                </a:r>
                <a:r>
                  <a:rPr lang="en-US" dirty="0"/>
                  <a:t> je Machine Learning Modell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Feature Importance </a:t>
                </a:r>
                <a:r>
                  <a:rPr lang="en-US" dirty="0" err="1"/>
                  <a:t>für</a:t>
                </a:r>
                <a:r>
                  <a:rPr lang="en-US" dirty="0"/>
                  <a:t> die </a:t>
                </a:r>
                <a:r>
                  <a:rPr lang="en-US" dirty="0" err="1"/>
                  <a:t>Wichtigkeit</a:t>
                </a:r>
                <a:r>
                  <a:rPr lang="en-US" dirty="0"/>
                  <a:t> der </a:t>
                </a:r>
                <a:r>
                  <a:rPr lang="en-US" dirty="0" err="1"/>
                  <a:t>Merkmale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Wichtigste</a:t>
                </a:r>
                <a:r>
                  <a:rPr lang="en-US" dirty="0"/>
                  <a:t> </a:t>
                </a:r>
                <a:r>
                  <a:rPr lang="en-US" dirty="0" err="1"/>
                  <a:t>Kennzahlen</a:t>
                </a:r>
                <a:r>
                  <a:rPr lang="en-US" dirty="0"/>
                  <a:t> [3]: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𝑝𝑜𝑠𝑖𝑡𝑖𝑣𝑒𝑠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𝑝𝑜𝑠𝑖𝑡𝑖𝑣𝑒𝑠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+|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𝑓𝑎𝑙𝑠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𝑛𝑒𝑔𝑎𝑡𝑖𝑣𝑒𝑠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Daten</a:t>
                </a:r>
                <a:r>
                  <a:rPr lang="en-US" dirty="0"/>
                  <a:t> </a:t>
                </a:r>
                <a:r>
                  <a:rPr lang="en-US" dirty="0" err="1"/>
                  <a:t>werden</a:t>
                </a:r>
                <a:r>
                  <a:rPr lang="en-US" dirty="0"/>
                  <a:t> </a:t>
                </a:r>
                <a:r>
                  <a:rPr lang="en-US" dirty="0" err="1"/>
                  <a:t>zufällig</a:t>
                </a:r>
                <a:r>
                  <a:rPr lang="en-US" dirty="0"/>
                  <a:t> </a:t>
                </a:r>
                <a:r>
                  <a:rPr lang="en-US" dirty="0" err="1"/>
                  <a:t>getrennt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80% </a:t>
                </a:r>
                <a:r>
                  <a:rPr lang="en-US" dirty="0" err="1"/>
                  <a:t>Trainingsdaten</a:t>
                </a:r>
                <a:endParaRPr lang="en-US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20% </a:t>
                </a:r>
                <a:r>
                  <a:rPr lang="en-US" dirty="0" err="1"/>
                  <a:t>Testdaten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6AE07-0EEB-4030-A400-BC9FA1FD6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b="-24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D3409-470E-4710-80E4-41B61B53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6475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83F-A137-473A-AE1C-1959A1DC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Tree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E7C6-4AA7-4B2D-93C2-F682C2E8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ca. 84,5% der </a:t>
            </a:r>
            <a:r>
              <a:rPr lang="en-US" dirty="0" err="1"/>
              <a:t>Kanten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positiv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ca. 78,5% der </a:t>
            </a:r>
            <a:r>
              <a:rPr lang="en-US" dirty="0" err="1"/>
              <a:t>Kanten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falsch</a:t>
            </a:r>
            <a:r>
              <a:rPr lang="en-US" dirty="0"/>
              <a:t> </a:t>
            </a:r>
            <a:r>
              <a:rPr lang="en-US" dirty="0" err="1"/>
              <a:t>negativ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Precision von ca. 84,5%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Recall von ca. 84,8%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F1-Score von ca. 84,6%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22E4C-714C-47AC-9940-90F29FF2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70" y="1845734"/>
            <a:ext cx="4376250" cy="41936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E2B3-0C78-41CC-AB48-A17140C2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4876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B1A2-76C8-4E24-8708-7B32855F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  <a:r>
              <a:rPr lang="en-US" dirty="0" err="1"/>
              <a:t>für</a:t>
            </a:r>
            <a:r>
              <a:rPr lang="en-US" dirty="0"/>
              <a:t> das RFT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007C8-4059-42E5-91FB-ED651BBA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49" y="1768755"/>
            <a:ext cx="7884902" cy="457110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0E57-BA29-4CA4-B14A-ADC55283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7502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C3A-F229-4F34-838A-F091673F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E095-C200-4126-9F29-97946245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ca. 84,8% der </a:t>
            </a:r>
            <a:r>
              <a:rPr lang="en-US" dirty="0" err="1"/>
              <a:t>Kanten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positiv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ca. 76,7% der Kanten sind falsch negativ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Precision von ca. 84,8%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Recall von ca. 84%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F1-Score von ca. 84,4%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9A506-3835-4E1C-85F0-543E7F561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12" y="1845733"/>
            <a:ext cx="4443368" cy="42411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C2332-1D0A-47B8-92EB-B307767B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0006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61D5-7451-4FE0-B4FA-A12FB924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XGBoost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B2486-E771-4278-AEB7-830ED8B4A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94" y="1764831"/>
            <a:ext cx="7903612" cy="4581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4201-999F-42B9-B460-36646EFE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6143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BAB1-A58A-4AC3-BA50-CE868F6C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Schlussfolgerung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1765-1991-44AE-89FB-A01DE361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Heuristische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Klassifiziert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Die Machine Learning </a:t>
            </a:r>
            <a:r>
              <a:rPr lang="en-US" dirty="0" err="1"/>
              <a:t>Modelle</a:t>
            </a:r>
            <a:r>
              <a:rPr lang="en-US" dirty="0"/>
              <a:t> </a:t>
            </a:r>
            <a:r>
              <a:rPr lang="en-US" dirty="0" err="1"/>
              <a:t>liefern</a:t>
            </a:r>
            <a:r>
              <a:rPr lang="en-US" dirty="0"/>
              <a:t> </a:t>
            </a:r>
            <a:r>
              <a:rPr lang="en-US" dirty="0" err="1"/>
              <a:t>vergleichbare</a:t>
            </a:r>
            <a:r>
              <a:rPr lang="en-US" dirty="0"/>
              <a:t> </a:t>
            </a:r>
            <a:r>
              <a:rPr lang="en-US" dirty="0" err="1"/>
              <a:t>Lösungen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de-DE" dirty="0"/>
              <a:t>Die vorgestellten Modelle liefern Vorhersagen mit einer Präzision von mindestens 80%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Dennoch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verbessert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Verbesserung</a:t>
            </a:r>
            <a:r>
              <a:rPr lang="en-US" dirty="0"/>
              <a:t> der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Nutzung</a:t>
            </a:r>
            <a:r>
              <a:rPr lang="en-US" dirty="0"/>
              <a:t> </a:t>
            </a:r>
            <a:r>
              <a:rPr lang="en-US" dirty="0" err="1"/>
              <a:t>verschiedener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Support Vector Machines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lineare</a:t>
            </a:r>
            <a:r>
              <a:rPr lang="en-US" dirty="0"/>
              <a:t> Regression)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Nutzung</a:t>
            </a:r>
            <a:r>
              <a:rPr lang="en-US" dirty="0"/>
              <a:t> </a:t>
            </a:r>
            <a:r>
              <a:rPr lang="en-US" dirty="0" err="1"/>
              <a:t>weiterer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weiterer</a:t>
            </a:r>
            <a:r>
              <a:rPr lang="en-US" dirty="0"/>
              <a:t> </a:t>
            </a:r>
            <a:r>
              <a:rPr lang="en-US" dirty="0" err="1"/>
              <a:t>Merkmale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Klassifikation</a:t>
            </a:r>
            <a:r>
              <a:rPr lang="en-US" dirty="0"/>
              <a:t> </a:t>
            </a:r>
            <a:r>
              <a:rPr lang="en-US" dirty="0" err="1"/>
              <a:t>anderer</a:t>
            </a:r>
            <a:r>
              <a:rPr lang="en-US" dirty="0"/>
              <a:t> </a:t>
            </a:r>
            <a:r>
              <a:rPr lang="en-US" dirty="0" err="1"/>
              <a:t>heuristischer</a:t>
            </a:r>
            <a:r>
              <a:rPr lang="en-US" dirty="0"/>
              <a:t> </a:t>
            </a:r>
            <a:r>
              <a:rPr lang="en-US" dirty="0" err="1"/>
              <a:t>Lösungen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E600-A1AF-4D16-944D-F137BB39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7507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5583-E906-4297-B3E0-1BC8B251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4C94-DD5A-424A-92D2-2BFF3413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Problemstellung</a:t>
            </a:r>
            <a:r>
              <a:rPr lang="en-US" dirty="0"/>
              <a:t> und das </a:t>
            </a:r>
            <a:r>
              <a:rPr lang="en-US" dirty="0" err="1"/>
              <a:t>Ziel</a:t>
            </a:r>
            <a:r>
              <a:rPr lang="en-US" dirty="0"/>
              <a:t> der Arbeit </a:t>
            </a:r>
            <a:r>
              <a:rPr lang="en-US" dirty="0" err="1"/>
              <a:t>erklärt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Traveling Salesman Problem zusammengefasst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Den </a:t>
            </a:r>
            <a:r>
              <a:rPr lang="en-US" dirty="0" err="1"/>
              <a:t>Datensatz</a:t>
            </a:r>
            <a:r>
              <a:rPr lang="en-US" dirty="0"/>
              <a:t> </a:t>
            </a:r>
            <a:r>
              <a:rPr lang="en-US" dirty="0" err="1"/>
              <a:t>vorgestellt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Die </a:t>
            </a:r>
            <a:r>
              <a:rPr lang="en-US" dirty="0" err="1"/>
              <a:t>implementierten</a:t>
            </a:r>
            <a:r>
              <a:rPr lang="en-US" dirty="0"/>
              <a:t> </a:t>
            </a: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erklärt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Den </a:t>
            </a:r>
            <a:r>
              <a:rPr lang="en-US" dirty="0" err="1"/>
              <a:t>Verlauf</a:t>
            </a:r>
            <a:r>
              <a:rPr lang="en-US" dirty="0"/>
              <a:t> der </a:t>
            </a:r>
            <a:r>
              <a:rPr lang="en-US" dirty="0" err="1"/>
              <a:t>Klassifikation</a:t>
            </a:r>
            <a:r>
              <a:rPr lang="en-US" dirty="0"/>
              <a:t> </a:t>
            </a:r>
            <a:r>
              <a:rPr lang="en-US" dirty="0" err="1"/>
              <a:t>aufgezeigt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vorgestellt</a:t>
            </a:r>
            <a:r>
              <a:rPr lang="en-US" dirty="0"/>
              <a:t> und </a:t>
            </a:r>
            <a:r>
              <a:rPr lang="en-US" dirty="0" err="1"/>
              <a:t>evaluiert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Eine </a:t>
            </a:r>
            <a:r>
              <a:rPr lang="en-US" dirty="0" err="1"/>
              <a:t>Schlussfolgerung</a:t>
            </a:r>
            <a:r>
              <a:rPr lang="en-US" dirty="0"/>
              <a:t> </a:t>
            </a:r>
            <a:r>
              <a:rPr lang="en-US" dirty="0" err="1"/>
              <a:t>gezogen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FB4B3-339E-4F42-B19E-DE1DC92C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9235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5BF9-0B48-401D-BC74-00D0A6A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BAAC-174B-48B1-A5B7-BCCBF328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Gegenstand und Ziel der Arbeit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Traveling Salesman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Methodik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Der </a:t>
            </a:r>
            <a:r>
              <a:rPr lang="en-US" dirty="0" err="1"/>
              <a:t>Datensatz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Merkmale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Merkmale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MST-</a:t>
            </a:r>
            <a:r>
              <a:rPr lang="en-US" dirty="0" err="1"/>
              <a:t>Merkmal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K-RNG-</a:t>
            </a:r>
            <a:r>
              <a:rPr lang="en-US" dirty="0" err="1"/>
              <a:t>Merkmal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Heuristiche</a:t>
            </a:r>
            <a:r>
              <a:rPr lang="en-US" dirty="0"/>
              <a:t> </a:t>
            </a:r>
            <a:r>
              <a:rPr lang="en-US" dirty="0" err="1"/>
              <a:t>Merkmale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Klassifikation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Random Forest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Schlussfolgerung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Zusammenfassung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Literaturverzeichnis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0A86-A2F9-4A3F-B9D9-44F5396D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Literaturverzeichnis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72D0-6A9E-44F5-8EBF-0B042B28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cs typeface="Arial" panose="020B0604020202020204" pitchFamily="34" charset="0"/>
              </a:rPr>
              <a:t>[1] </a:t>
            </a:r>
            <a:r>
              <a:rPr lang="en-US" dirty="0">
                <a:effectLst/>
              </a:rPr>
              <a:t>J. Fitzpatrick, D. </a:t>
            </a:r>
            <a:r>
              <a:rPr lang="en-US" dirty="0" err="1">
                <a:effectLst/>
              </a:rPr>
              <a:t>Ajwani</a:t>
            </a:r>
            <a:r>
              <a:rPr lang="en-US" dirty="0">
                <a:effectLst/>
              </a:rPr>
              <a:t>, and P. Carroll, “Learning to </a:t>
            </a:r>
            <a:r>
              <a:rPr lang="en-US" dirty="0" err="1">
                <a:effectLst/>
              </a:rPr>
              <a:t>sparsify</a:t>
            </a:r>
            <a:r>
              <a:rPr lang="en-US" dirty="0">
                <a:effectLst/>
              </a:rPr>
              <a:t> travelling salesman problem instances,” CPAIOR, pp. 410–426,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[2] Y. Sun, A. Ernst, X. Li, and J. Weiner, “Generalization of machine learning for problem reduction: a case study on travelling salesman problems,” OR Spectrum, vol. 43, pp. 607–633, </a:t>
            </a:r>
            <a:r>
              <a:rPr lang="en-US" dirty="0" err="1"/>
              <a:t>sep</a:t>
            </a:r>
            <a:r>
              <a:rPr lang="en-US" dirty="0"/>
              <a:t>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[3] </a:t>
            </a:r>
            <a:r>
              <a:rPr lang="de-DE" dirty="0">
                <a:effectLst/>
              </a:rPr>
              <a:t>L. </a:t>
            </a:r>
            <a:r>
              <a:rPr lang="de-DE" dirty="0" err="1">
                <a:effectLst/>
              </a:rPr>
              <a:t>Derczynski</a:t>
            </a:r>
            <a:r>
              <a:rPr lang="de-DE" dirty="0">
                <a:effectLst/>
              </a:rPr>
              <a:t>, “</a:t>
            </a:r>
            <a:r>
              <a:rPr lang="de-DE" dirty="0" err="1">
                <a:effectLst/>
              </a:rPr>
              <a:t>Complementarity</a:t>
            </a:r>
            <a:r>
              <a:rPr lang="de-DE" dirty="0">
                <a:effectLst/>
              </a:rPr>
              <a:t>, F-score, and NLP </a:t>
            </a:r>
            <a:r>
              <a:rPr lang="de-DE" dirty="0" err="1">
                <a:effectLst/>
              </a:rPr>
              <a:t>evaluation</a:t>
            </a:r>
            <a:r>
              <a:rPr lang="de-DE" dirty="0">
                <a:effectLst/>
              </a:rPr>
              <a:t>,”</a:t>
            </a:r>
            <a:br>
              <a:rPr lang="de-DE" dirty="0"/>
            </a:br>
            <a:r>
              <a:rPr lang="de-DE" dirty="0">
                <a:effectLst/>
              </a:rPr>
              <a:t>in Proceedings </a:t>
            </a:r>
            <a:r>
              <a:rPr lang="de-DE" dirty="0" err="1">
                <a:effectLst/>
              </a:rPr>
              <a:t>of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the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Tenth</a:t>
            </a:r>
            <a:r>
              <a:rPr lang="de-DE" dirty="0">
                <a:effectLst/>
              </a:rPr>
              <a:t> International Conference on Language</a:t>
            </a:r>
            <a:br>
              <a:rPr lang="de-DE" dirty="0"/>
            </a:br>
            <a:r>
              <a:rPr lang="de-DE" dirty="0">
                <a:effectLst/>
              </a:rPr>
              <a:t>Resources and Evaluation (LREC’16) (N. </a:t>
            </a:r>
            <a:r>
              <a:rPr lang="de-DE" dirty="0" err="1">
                <a:effectLst/>
              </a:rPr>
              <a:t>Calzolari</a:t>
            </a:r>
            <a:r>
              <a:rPr lang="de-DE" dirty="0">
                <a:effectLst/>
              </a:rPr>
              <a:t>, </a:t>
            </a:r>
            <a:r>
              <a:rPr lang="de-DE" dirty="0" err="1">
                <a:effectLst/>
              </a:rPr>
              <a:t>ed</a:t>
            </a:r>
            <a:r>
              <a:rPr lang="de-DE" dirty="0">
                <a:effectLst/>
              </a:rPr>
              <a:t>.), (</a:t>
            </a:r>
            <a:r>
              <a:rPr lang="de-DE" dirty="0" err="1">
                <a:effectLst/>
              </a:rPr>
              <a:t>Portoroˇz</a:t>
            </a:r>
            <a:r>
              <a:rPr lang="de-DE" dirty="0">
                <a:effectLst/>
              </a:rPr>
              <a:t>,</a:t>
            </a:r>
            <a:br>
              <a:rPr lang="de-DE" dirty="0"/>
            </a:br>
            <a:r>
              <a:rPr lang="de-DE" dirty="0">
                <a:effectLst/>
              </a:rPr>
              <a:t>Slovenia), pp. 261–266, European Language Resources </a:t>
            </a:r>
            <a:r>
              <a:rPr lang="de-DE" dirty="0" err="1">
                <a:effectLst/>
              </a:rPr>
              <a:t>Association</a:t>
            </a:r>
            <a:br>
              <a:rPr lang="de-DE" dirty="0"/>
            </a:br>
            <a:r>
              <a:rPr lang="de-DE" dirty="0">
                <a:effectLst/>
              </a:rPr>
              <a:t>(ELRA), </a:t>
            </a:r>
            <a:r>
              <a:rPr lang="de-DE" dirty="0" err="1">
                <a:effectLst/>
              </a:rPr>
              <a:t>may</a:t>
            </a:r>
            <a:r>
              <a:rPr lang="de-DE" dirty="0">
                <a:effectLst/>
              </a:rPr>
              <a:t> 2016.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7A50-7ABB-4D3C-B6AD-EC08DB19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8277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3710-EE67-41AD-A8B3-D83E2ADE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Gegenstand und Ziel der Arbeit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D177-F8D5-49CF-8282-E775B548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Optimierung</a:t>
            </a:r>
            <a:r>
              <a:rPr lang="en-US" dirty="0"/>
              <a:t> </a:t>
            </a:r>
            <a:r>
              <a:rPr lang="en-US" dirty="0" err="1"/>
              <a:t>bestehender</a:t>
            </a:r>
            <a:r>
              <a:rPr lang="en-US" dirty="0"/>
              <a:t> </a:t>
            </a:r>
            <a:r>
              <a:rPr lang="en-US" dirty="0" err="1"/>
              <a:t>Probleme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Traveling Salesman Problem (TSP)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Approximationen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Alternative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optimalen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Erkennung</a:t>
            </a:r>
            <a:r>
              <a:rPr lang="en-US" dirty="0"/>
              <a:t> von </a:t>
            </a:r>
            <a:r>
              <a:rPr lang="en-US" dirty="0" err="1"/>
              <a:t>Mustern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der </a:t>
            </a:r>
            <a:r>
              <a:rPr lang="en-US" dirty="0" err="1"/>
              <a:t>Kanten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Implementierung</a:t>
            </a:r>
            <a:r>
              <a:rPr lang="en-US" dirty="0"/>
              <a:t> von zwei Machine Learning </a:t>
            </a:r>
            <a:r>
              <a:rPr lang="en-US" dirty="0" err="1"/>
              <a:t>Modellen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Implementierung</a:t>
            </a:r>
            <a:r>
              <a:rPr lang="en-US" dirty="0"/>
              <a:t> von 20 </a:t>
            </a:r>
            <a:r>
              <a:rPr lang="en-US" dirty="0" err="1"/>
              <a:t>Merkmalen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Vorhersagen</a:t>
            </a:r>
            <a:r>
              <a:rPr lang="en-US" dirty="0"/>
              <a:t> </a:t>
            </a:r>
            <a:r>
              <a:rPr lang="en-US" dirty="0" err="1"/>
              <a:t>treffen</a:t>
            </a:r>
            <a:r>
              <a:rPr lang="en-US" dirty="0"/>
              <a:t>, ob eine Kante Teil der optimalen Lösung 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Vorhersagen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Präzision</a:t>
            </a:r>
            <a:r>
              <a:rPr lang="en-US" dirty="0"/>
              <a:t> von </a:t>
            </a:r>
            <a:r>
              <a:rPr lang="en-US" dirty="0" err="1"/>
              <a:t>mindestens</a:t>
            </a:r>
            <a:r>
              <a:rPr lang="en-US" dirty="0"/>
              <a:t> 80% </a:t>
            </a:r>
            <a:r>
              <a:rPr lang="en-US" dirty="0" err="1"/>
              <a:t>treffen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187F-73A7-494F-8F62-9BE74526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641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064A-56E5-4C5B-A662-18B7F644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078A4-4857-4644-A4B0-801CE8E1A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Graphenproblem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Knotenmenge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Kantenmenge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Gewichtungsfunktion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[1]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Finde</a:t>
                </a:r>
                <a:r>
                  <a:rPr lang="en-US" dirty="0"/>
                  <a:t> </a:t>
                </a:r>
                <a:r>
                  <a:rPr lang="en-US" dirty="0" err="1"/>
                  <a:t>eine</a:t>
                </a:r>
                <a:r>
                  <a:rPr lang="en-US" dirty="0"/>
                  <a:t> Tour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die alle </a:t>
                </a:r>
                <a:r>
                  <a:rPr lang="en-US" dirty="0" err="1"/>
                  <a:t>Knoten</a:t>
                </a:r>
                <a:r>
                  <a:rPr lang="en-US" dirty="0"/>
                  <a:t> </a:t>
                </a:r>
                <a:r>
                  <a:rPr lang="en-US" b="1" dirty="0" err="1"/>
                  <a:t>genau</a:t>
                </a:r>
                <a:r>
                  <a:rPr lang="en-US" b="1" dirty="0"/>
                  <a:t> </a:t>
                </a:r>
                <a:r>
                  <a:rPr lang="en-US" b="1" dirty="0" err="1"/>
                  <a:t>einmal</a:t>
                </a:r>
                <a:r>
                  <a:rPr lang="en-US" b="1" dirty="0"/>
                  <a:t> </a:t>
                </a:r>
                <a:r>
                  <a:rPr lang="en-US" dirty="0" err="1"/>
                  <a:t>besucht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/>
                  <a:t>im</a:t>
                </a:r>
                <a:r>
                  <a:rPr lang="en-US" dirty="0"/>
                  <a:t> </a:t>
                </a:r>
                <a:r>
                  <a:rPr lang="en-US" dirty="0" err="1"/>
                  <a:t>Ursprungsknoten</a:t>
                </a:r>
                <a:r>
                  <a:rPr lang="en-US" dirty="0"/>
                  <a:t> </a:t>
                </a:r>
                <a:r>
                  <a:rPr lang="en-US" dirty="0" err="1"/>
                  <a:t>endet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die </a:t>
                </a:r>
                <a:r>
                  <a:rPr lang="en-US" dirty="0" err="1"/>
                  <a:t>Summe</a:t>
                </a:r>
                <a:r>
                  <a:rPr lang="en-US" dirty="0"/>
                  <a:t> </a:t>
                </a:r>
                <a:r>
                  <a:rPr lang="en-US" dirty="0" err="1"/>
                  <a:t>aller</a:t>
                </a:r>
                <a:r>
                  <a:rPr lang="en-US" dirty="0"/>
                  <a:t> </a:t>
                </a:r>
                <a:r>
                  <a:rPr lang="en-US" dirty="0" err="1"/>
                  <a:t>Gewichte</a:t>
                </a:r>
                <a:r>
                  <a:rPr lang="en-US" dirty="0"/>
                  <a:t> </a:t>
                </a:r>
                <a:r>
                  <a:rPr lang="en-US" dirty="0" err="1"/>
                  <a:t>minimiert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078A4-4857-4644-A4B0-801CE8E1A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3691A0-04F9-48FF-BACA-1DBDCAE64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94" y="1791547"/>
            <a:ext cx="4157186" cy="41317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B86B-8136-49F2-88E9-53CEEC7C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59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EC2A-911D-45AD-B763-A387886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Datensatz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AA976-BC41-4C28-8DE5-18F66F4CB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10000 JSON </a:t>
                </a:r>
                <a:r>
                  <a:rPr lang="en-US" dirty="0" err="1"/>
                  <a:t>Dateien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1000 Traveling Salesman </a:t>
                </a:r>
                <a:r>
                  <a:rPr lang="en-US" dirty="0" err="1"/>
                  <a:t>Probleme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1000 </a:t>
                </a:r>
                <a:r>
                  <a:rPr lang="en-US" dirty="0" err="1"/>
                  <a:t>optimale</a:t>
                </a:r>
                <a:r>
                  <a:rPr lang="en-US" dirty="0"/>
                  <a:t> </a:t>
                </a:r>
                <a:r>
                  <a:rPr lang="en-US" dirty="0" err="1"/>
                  <a:t>Lösungen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8000 </a:t>
                </a:r>
                <a:r>
                  <a:rPr lang="en-US" dirty="0" err="1"/>
                  <a:t>heuristische</a:t>
                </a:r>
                <a:r>
                  <a:rPr lang="en-US" dirty="0"/>
                  <a:t> </a:t>
                </a:r>
                <a:r>
                  <a:rPr lang="en-US" dirty="0" err="1"/>
                  <a:t>Lösungen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Knoten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Die wichtigsten Attribute: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Dimension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/>
                  <a:t>Koordinaten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Tour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/>
                  <a:t>Tourlänge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AA976-BC41-4C28-8DE5-18F66F4CB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ED52CD-908F-42DA-84EE-8635F9B0A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91" y="1845734"/>
            <a:ext cx="4329389" cy="298805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B1FDA55-BCA4-476F-89C5-12DD9CB3B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21" y="4942165"/>
            <a:ext cx="4330959" cy="13921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E06F-7B3A-48C6-876A-64A76EEF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552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C378-5CF3-403F-8E60-AEE17446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Merkmale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8B3F40-BCCB-4CF5-B192-33815A9C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von 20 </a:t>
            </a:r>
            <a:r>
              <a:rPr lang="en-US" dirty="0" err="1"/>
              <a:t>Merkmale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11 </a:t>
            </a: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stammen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 [1] [2]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9 </a:t>
            </a: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Arbeit </a:t>
            </a:r>
            <a:r>
              <a:rPr lang="en-US" dirty="0" err="1"/>
              <a:t>entstanden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Alle </a:t>
            </a: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Greedy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berechnet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2326F-3A7E-4572-A087-B787B889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19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4C22-0AE2-410E-8260-747CDFC3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Merkmale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17E9D-20CB-4A04-91F1-6430289DB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𝑙𝑘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de-DE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de-DE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𝑖𝑙</m:t>
                                </m:r>
                              </m:sub>
                            </m:sSub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 berechnen Beziehung von Kante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zu allen Kanten des Graphen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 Die anderen berechnen die Beziehung der Kante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zu den direkten Nachbarn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17E9D-20CB-4A04-91F1-6430289DB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b="-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E435-20F0-4583-BB8C-2DF5CF84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8697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078F-C161-4BF4-A680-70458EAB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045BA-017A-43AB-95DC-ED720B95F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de-DE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de-DE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de-DE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045BA-017A-43AB-95DC-ED720B95F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E4CE6-07B8-4694-B031-60AD864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337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50B9-1546-45B0-88BF-CB267D9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MST-</a:t>
            </a:r>
            <a:r>
              <a:rPr lang="en-US" dirty="0" err="1"/>
              <a:t>Merkmal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53388-5F79-4D8B-8AA7-5E34ED503E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Übergebe die </a:t>
                </a:r>
                <a:r>
                  <a:rPr lang="en-US" dirty="0" err="1"/>
                  <a:t>heuristischen</a:t>
                </a:r>
                <a:r>
                  <a:rPr lang="en-US" dirty="0"/>
                  <a:t> Tour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Eingabe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Wiederhole </a:t>
                </a:r>
                <a:r>
                  <a:rPr lang="en-US" dirty="0"/>
                  <a:t>die </a:t>
                </a:r>
                <a:r>
                  <a:rPr lang="en-US" dirty="0" err="1"/>
                  <a:t>nächsten</a:t>
                </a:r>
                <a:r>
                  <a:rPr lang="en-US" dirty="0"/>
                  <a:t> </a:t>
                </a:r>
                <a:r>
                  <a:rPr lang="en-US" dirty="0" err="1"/>
                  <a:t>Schritte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-mal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Berechne</a:t>
                </a:r>
                <a:r>
                  <a:rPr lang="en-US" dirty="0"/>
                  <a:t> </a:t>
                </a:r>
                <a:r>
                  <a:rPr lang="en-US" dirty="0" err="1"/>
                  <a:t>für</a:t>
                </a:r>
                <a:r>
                  <a:rPr lang="en-US" dirty="0"/>
                  <a:t> </a:t>
                </a:r>
                <a:r>
                  <a:rPr lang="en-US" dirty="0" err="1"/>
                  <a:t>diese</a:t>
                </a:r>
                <a:r>
                  <a:rPr lang="en-US" dirty="0"/>
                  <a:t> Tour </a:t>
                </a:r>
                <a:r>
                  <a:rPr lang="en-US" dirty="0" err="1"/>
                  <a:t>ein</a:t>
                </a:r>
                <a:r>
                  <a:rPr lang="en-US" dirty="0"/>
                  <a:t> MST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Entferne</a:t>
                </a:r>
                <a:r>
                  <a:rPr lang="en-US" dirty="0"/>
                  <a:t> die </a:t>
                </a:r>
                <a:r>
                  <a:rPr lang="en-US" dirty="0" err="1"/>
                  <a:t>Kanten</a:t>
                </a:r>
                <a:r>
                  <a:rPr lang="en-US" dirty="0"/>
                  <a:t>, die </a:t>
                </a:r>
                <a:r>
                  <a:rPr lang="en-US" dirty="0" err="1"/>
                  <a:t>im</a:t>
                </a:r>
                <a:r>
                  <a:rPr lang="en-US" dirty="0"/>
                  <a:t> MST </a:t>
                </a:r>
                <a:r>
                  <a:rPr lang="en-US" dirty="0" err="1"/>
                  <a:t>beinhaltet</a:t>
                </a:r>
                <a:r>
                  <a:rPr lang="en-US" dirty="0"/>
                  <a:t> </a:t>
                </a:r>
                <a:r>
                  <a:rPr lang="en-US" dirty="0" err="1"/>
                  <a:t>sind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Gib den </a:t>
                </a:r>
                <a:r>
                  <a:rPr lang="en-US" dirty="0" err="1"/>
                  <a:t>entfernten</a:t>
                </a:r>
                <a:r>
                  <a:rPr lang="en-US" dirty="0"/>
                  <a:t> </a:t>
                </a:r>
                <a:r>
                  <a:rPr lang="en-US" dirty="0" err="1"/>
                  <a:t>Kanten</a:t>
                </a:r>
                <a:r>
                  <a:rPr lang="en-US" dirty="0"/>
                  <a:t> </a:t>
                </a:r>
                <a:r>
                  <a:rPr lang="en-US" dirty="0" err="1"/>
                  <a:t>eine</a:t>
                </a:r>
                <a:r>
                  <a:rPr lang="en-US" dirty="0"/>
                  <a:t> </a:t>
                </a:r>
                <a:r>
                  <a:rPr lang="en-US" dirty="0" err="1"/>
                  <a:t>Gewichtung</a:t>
                </a:r>
                <a:r>
                  <a:rPr lang="en-US" dirty="0"/>
                  <a:t>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Falls </a:t>
                </a:r>
                <a:r>
                  <a:rPr lang="en-US" dirty="0" err="1"/>
                  <a:t>noch</a:t>
                </a:r>
                <a:r>
                  <a:rPr lang="en-US" dirty="0"/>
                  <a:t> </a:t>
                </a:r>
                <a:r>
                  <a:rPr lang="en-US" dirty="0" err="1"/>
                  <a:t>Kanten</a:t>
                </a:r>
                <a:r>
                  <a:rPr lang="en-US" dirty="0"/>
                  <a:t> </a:t>
                </a:r>
                <a:r>
                  <a:rPr lang="en-US" dirty="0" err="1"/>
                  <a:t>übrig</a:t>
                </a:r>
                <a:r>
                  <a:rPr lang="en-US" dirty="0"/>
                  <a:t> </a:t>
                </a:r>
                <a:r>
                  <a:rPr lang="en-US" dirty="0" err="1"/>
                  <a:t>geblieben</a:t>
                </a:r>
                <a:r>
                  <a:rPr lang="en-US" dirty="0"/>
                  <a:t> </a:t>
                </a:r>
                <a:r>
                  <a:rPr lang="en-US" dirty="0" err="1"/>
                  <a:t>sind</a:t>
                </a:r>
                <a:r>
                  <a:rPr lang="en-US" dirty="0"/>
                  <a:t> gib </a:t>
                </a:r>
                <a:r>
                  <a:rPr lang="en-US" dirty="0" err="1"/>
                  <a:t>ihnen</a:t>
                </a:r>
                <a:r>
                  <a:rPr lang="en-US" dirty="0"/>
                  <a:t> die </a:t>
                </a:r>
                <a:r>
                  <a:rPr lang="en-US" dirty="0" err="1"/>
                  <a:t>Gewichtung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Die </a:t>
                </a:r>
                <a:r>
                  <a:rPr lang="en-US" dirty="0" err="1"/>
                  <a:t>Lösung</a:t>
                </a:r>
                <a:r>
                  <a:rPr lang="en-US" dirty="0"/>
                  <a:t> </a:t>
                </a:r>
                <a:r>
                  <a:rPr lang="en-US" dirty="0" err="1"/>
                  <a:t>eines</a:t>
                </a:r>
                <a:r>
                  <a:rPr lang="en-US" dirty="0"/>
                  <a:t> MSTs hat </a:t>
                </a:r>
                <a:r>
                  <a:rPr lang="en-US" dirty="0" err="1"/>
                  <a:t>eine</a:t>
                </a:r>
                <a:r>
                  <a:rPr lang="en-US" dirty="0"/>
                  <a:t> </a:t>
                </a:r>
                <a:r>
                  <a:rPr lang="en-US" dirty="0" err="1"/>
                  <a:t>große</a:t>
                </a:r>
                <a:r>
                  <a:rPr lang="en-US" dirty="0"/>
                  <a:t> </a:t>
                </a:r>
                <a:r>
                  <a:rPr lang="en-US" dirty="0" err="1"/>
                  <a:t>Beschneidung</a:t>
                </a:r>
                <a:r>
                  <a:rPr lang="en-US" dirty="0"/>
                  <a:t> </a:t>
                </a:r>
                <a:r>
                  <a:rPr lang="en-US" dirty="0" err="1"/>
                  <a:t>zu</a:t>
                </a:r>
                <a:r>
                  <a:rPr lang="en-US" dirty="0"/>
                  <a:t> den </a:t>
                </a:r>
                <a:r>
                  <a:rPr lang="en-US" dirty="0" err="1"/>
                  <a:t>Lösungen</a:t>
                </a:r>
                <a:r>
                  <a:rPr lang="en-US" dirty="0"/>
                  <a:t> der </a:t>
                </a:r>
                <a:r>
                  <a:rPr lang="en-US" dirty="0" err="1"/>
                  <a:t>optimalen</a:t>
                </a:r>
                <a:r>
                  <a:rPr lang="en-US" dirty="0"/>
                  <a:t> </a:t>
                </a:r>
                <a:r>
                  <a:rPr lang="en-US" dirty="0" err="1"/>
                  <a:t>Lösung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Dient</a:t>
                </a:r>
                <a:r>
                  <a:rPr lang="en-US" dirty="0"/>
                  <a:t> </a:t>
                </a:r>
                <a:r>
                  <a:rPr lang="en-US" dirty="0" err="1"/>
                  <a:t>deshalb</a:t>
                </a:r>
                <a:r>
                  <a:rPr lang="en-US" dirty="0"/>
                  <a:t> </a:t>
                </a:r>
                <a:r>
                  <a:rPr lang="en-US" dirty="0" err="1"/>
                  <a:t>auch</a:t>
                </a:r>
                <a:r>
                  <a:rPr lang="en-US" dirty="0"/>
                  <a:t> gut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eine</a:t>
                </a:r>
                <a:r>
                  <a:rPr lang="en-US" dirty="0"/>
                  <a:t> </a:t>
                </a:r>
                <a:r>
                  <a:rPr lang="en-US" dirty="0" err="1"/>
                  <a:t>untere</a:t>
                </a:r>
                <a:r>
                  <a:rPr lang="en-US" dirty="0"/>
                  <a:t> </a:t>
                </a:r>
                <a:r>
                  <a:rPr lang="en-US" dirty="0" err="1"/>
                  <a:t>Schranke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53388-5F79-4D8B-8AA7-5E34ED503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4658-A4F8-47A2-9144-30E353BA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5411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990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Machine Learning zur Klassifikation von Kanten heuristischer TSP-Lösungen</vt:lpstr>
      <vt:lpstr>Inhaltsverzeichnis</vt:lpstr>
      <vt:lpstr>Gegenstand und Ziel der Arbeit</vt:lpstr>
      <vt:lpstr>Traveling Salesman Problem</vt:lpstr>
      <vt:lpstr>Der Datensatz</vt:lpstr>
      <vt:lpstr>Merkmale</vt:lpstr>
      <vt:lpstr>Lokale Merkmale</vt:lpstr>
      <vt:lpstr>Merkmale aus Graphen</vt:lpstr>
      <vt:lpstr>MST-Merkmal</vt:lpstr>
      <vt:lpstr>k-RNG-Merkmal</vt:lpstr>
      <vt:lpstr>Heuristische Merkmale</vt:lpstr>
      <vt:lpstr>Klassifikation</vt:lpstr>
      <vt:lpstr>Evaluation</vt:lpstr>
      <vt:lpstr>Random Forest Tree</vt:lpstr>
      <vt:lpstr>Feature Importance für das RFT</vt:lpstr>
      <vt:lpstr>XGBoost</vt:lpstr>
      <vt:lpstr>Feature Importance für das XGBoost</vt:lpstr>
      <vt:lpstr>Schlussfolgerung</vt:lpstr>
      <vt:lpstr>Zusammenfassung</vt:lpstr>
      <vt:lpstr>Literaturverzeichnis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zur Klassifikation von Kanten heuristischer TSP-Lösungen</dc:title>
  <dc:creator>Ahmad Kader</dc:creator>
  <cp:lastModifiedBy>Ahmad Kader</cp:lastModifiedBy>
  <cp:revision>36</cp:revision>
  <dcterms:created xsi:type="dcterms:W3CDTF">2024-07-03T07:21:46Z</dcterms:created>
  <dcterms:modified xsi:type="dcterms:W3CDTF">2024-07-11T07:12:12Z</dcterms:modified>
</cp:coreProperties>
</file>