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2" r:id="rId17"/>
    <p:sldId id="277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7B8C339-A985-4899-0353-7AF2B8EFE1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CFAF1B-7493-3BAA-3F3D-B831E96F8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08A3-5F50-4CE7-A973-0EF41E9772AF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3CC07B-FAD6-728C-BB7D-3CA96F9DC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6E931A-14CB-FBA4-F794-8DE294D94D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8F68B-BBED-46D2-AAF0-A7F0E98081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214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F3901-EA4B-419A-9ABB-33F52EA62C23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608C9-49ED-40BF-B5F5-02E9125C80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042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C0AC-D6EA-4AF9-8822-196E7BCFFF18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46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9C1C-1B01-497B-930D-D374DDA5614E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43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7098-E733-4F75-AA23-1E5EDB1F33FC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07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D6A5-F90F-44DA-AC76-B3627EBC271D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52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6B32-19B1-481C-ABB4-019F10F2972C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098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869C-9C6B-47BB-9BDA-AE2E61E7E727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25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E066-0650-4872-A71E-A145F49FD99B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541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A7F0-2D00-4B09-B44A-997123D1A6C7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645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A557-27B5-47E8-BBD4-272FC18AD3B2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58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B94E-26F1-4EB7-A7DE-4C781D135BC1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7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3309-AC7C-4C76-BBC5-F2EB2D81E879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61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DF1-378A-4F39-A887-BE2AE354471A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446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C232-5FB1-468C-8098-F4A6475850AF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3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77D1-9A1D-4E2E-A316-2E9A15449184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6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E5DD-E5B8-44F6-9FC9-F140314DC6C2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69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89F1-3EC3-41B8-A6A7-AD0F5A5E3B4F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90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2227-CDD0-403F-849F-67CFD4CCE0CF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F9BB0A-57B4-478E-82CC-76DCFCB3AD6C}" type="datetime1">
              <a:rPr lang="de-DE" smtClean="0"/>
              <a:t>07.06.2023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65CF-7019-42CB-A7FB-90D9BC6827A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093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763CE-769F-5175-04C8-BC8A6D59F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de-DE" sz="2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Machine Learning zur Vorhersage von Kanten in optimalen </a:t>
            </a:r>
            <a:r>
              <a:rPr lang="sv-SE" sz="2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lang="sv-SE" sz="2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sungen für das Traveling Salesman Problem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7C74CA-BDDC-CFF3-AC0E-3252F4F52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Fachbereich Informatik, Hochschule Bonn Rhein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Sieg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Ahmad Kader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79572"/>
            <a:ext cx="8825659" cy="934349"/>
          </a:xfrm>
        </p:spPr>
        <p:txBody>
          <a:bodyPr/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10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A3F9ED-39C4-26C4-C72C-28D6287EF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1251675"/>
            <a:ext cx="4904419" cy="26283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E26E0FD-C2FA-A9A8-5634-645DE9BE6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72" y="1251675"/>
            <a:ext cx="4904419" cy="263494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2636234-DA0A-6726-E54F-C821AD0CF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8" y="3884175"/>
            <a:ext cx="4908330" cy="263494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A8BC724-1754-361F-7DCC-E7AE842E2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72" y="3880010"/>
            <a:ext cx="4904419" cy="26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4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79572"/>
            <a:ext cx="8825659" cy="934349"/>
          </a:xfrm>
        </p:spPr>
        <p:txBody>
          <a:bodyPr/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Ergebnisse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AC0BB-2369-D429-61DF-7E19E999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772548"/>
            <a:ext cx="8825659" cy="4475197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 Analyse der Heuristiken hat gezeigt, dass: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Farthest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Insertion hat die beste Approximationsgüte mit 10,1%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 meisten optimalen Kanten hat der Greedy Algorithmus mit 74%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Insertion hat die wenigsten optimalen Kanten mit 53,8%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MST Heuristik hat die schlechteste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Approximationgüte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mit 36,5%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Analyse der MSTs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 Approximationsgüte gilt als untere Schranke der TSPs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Approximationsgüte liegt bei 89,5%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Der Prozentsatz der optimalen Kanten liegt bei 75,5%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11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C5FF77-EFAB-55BB-E580-66BA803F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794" y="3429000"/>
            <a:ext cx="4755142" cy="25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4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79572"/>
            <a:ext cx="8825659" cy="934349"/>
          </a:xfrm>
        </p:spPr>
        <p:txBody>
          <a:bodyPr/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12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AB48BD-82A5-84F6-2F26-6C86215B4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2" y="1438969"/>
            <a:ext cx="8891675" cy="47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8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79572"/>
            <a:ext cx="8825659" cy="934349"/>
          </a:xfrm>
        </p:spPr>
        <p:txBody>
          <a:bodyPr/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Ergebnisse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AC0BB-2369-D429-61DF-7E19E999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772548"/>
            <a:ext cx="8825659" cy="4475197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Analyse der 1-RNGs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81,8% der optimalen Kanten liegen im 1-RNG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82.7% der Kanten des Greedy Algorithmus liegen im 1-RNG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13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3789D44-C709-6A82-20BC-25DE2BB14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95" y="2802096"/>
            <a:ext cx="6898047" cy="36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79572"/>
            <a:ext cx="8825659" cy="934349"/>
          </a:xfrm>
        </p:spPr>
        <p:txBody>
          <a:bodyPr/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14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3D44790-016E-75DB-5E63-0EDBA0C67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33" y="1146746"/>
            <a:ext cx="4015133" cy="49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79572"/>
            <a:ext cx="8825659" cy="934349"/>
          </a:xfrm>
        </p:spPr>
        <p:txBody>
          <a:bodyPr/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Schluss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AC0BB-2369-D429-61DF-7E19E999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772548"/>
            <a:ext cx="8825659" cy="4475197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Merkmale und RFT nicht impementiert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Forschungsfragen: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ML Lösungen &gt; Lösungen Heuristiken?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✘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Wie schneiden Heuristiken untereinander ab?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✔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Ziele: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Implementierung, Training und Testen einer ML-Methode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Vergleich der Lösungen der Heuristiken mit den optimalen Lösungen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41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79572"/>
            <a:ext cx="8825659" cy="934349"/>
          </a:xfrm>
        </p:spPr>
        <p:txBody>
          <a:bodyPr/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Zusammenfassung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AC0BB-2369-D429-61DF-7E19E999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772548"/>
            <a:ext cx="8825659" cy="4475197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Kurze Erklärung zum Thema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Überblick über die Ziele und Forschungsfragen der 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TSP kurz erklärt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Traditionelle- und Machine Learning Ansätze zur Lösung vorgestellt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Methodik der Analysen vorgestellt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Merkmale für den Machine Learning Ansatz vorgestellt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Ergebnisse der Analysen vorgestellt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Aufgezeigt welche Ziele und Forschungsfragen erreicht bzw. beantwortet wurden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437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2961825"/>
            <a:ext cx="8825659" cy="934349"/>
          </a:xfrm>
        </p:spPr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Danke für ihre Aufmerksamkeit!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95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79572"/>
            <a:ext cx="8825659" cy="934349"/>
          </a:xfrm>
        </p:spPr>
        <p:txBody>
          <a:bodyPr/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Literaturverzeichnis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AC0BB-2369-D429-61DF-7E19E999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772548"/>
            <a:ext cx="8825659" cy="4475197"/>
          </a:xfrm>
        </p:spPr>
        <p:txBody>
          <a:bodyPr anchor="t"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[1] J. Fitzpatrick, D.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Ajwani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and P. Carroll, “Learning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sparsify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travelling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salesman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,” 2021. 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[2] S.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Ait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Bouziaren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B.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Aghezzaf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“An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ε 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branch-andcut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tsp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profits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,” IEEE Transactions on Intelligent Transportation Systems, vol. 20, pp. 195–204, Jan 2019.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[3] D.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Nuraiman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F.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Ilahi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Y.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Dewi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and E. A. Z. Hamidi, “A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hybrid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2-opt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traveling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salesman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,” in 2018 4th International Conference on Wireless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Telematics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(ICWT), pp. 1–4, 2018. 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[4] V. B. Lobo, B. B.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Alengadan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S. Siddiqui, A. Minu, and N. Ansari, “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Traveling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salesman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,” in 2016 International Conference on Micro-Electronics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Telecommunication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Engineering (ICMETE), pp. 127–132, 2016.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53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79572"/>
            <a:ext cx="8825659" cy="934349"/>
          </a:xfrm>
        </p:spPr>
        <p:txBody>
          <a:bodyPr/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Literaturverzeichnis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AC0BB-2369-D429-61DF-7E19E999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772548"/>
            <a:ext cx="8825659" cy="4475197"/>
          </a:xfrm>
        </p:spPr>
        <p:txBody>
          <a:bodyPr anchor="t"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[5] H. Yang and M. Gu, “A new baseline of policy gradient for traveling salesman problem,” in </a:t>
            </a:r>
            <a:r>
              <a:rPr lang="en-US" sz="1800" b="0" i="0" u="none" strike="noStrike" baseline="0" dirty="0">
                <a:latin typeface="CMTI10"/>
              </a:rPr>
              <a:t>2022 IEEE 9th International Conference on Data Science and Advanced Analytics (DSAA)</a:t>
            </a:r>
            <a:r>
              <a:rPr lang="en-US" sz="1800" b="0" i="0" u="none" strike="noStrike" baseline="0" dirty="0">
                <a:latin typeface="CMR10"/>
              </a:rPr>
              <a:t>, </a:t>
            </a:r>
            <a:r>
              <a:rPr lang="de-DE" sz="1800" b="0" i="0" u="none" strike="noStrike" baseline="0" dirty="0">
                <a:latin typeface="CMR10"/>
              </a:rPr>
              <a:t>pp. 1–7, 2022.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[6] C. Ding, Y. Cheng, and M. He, “Two-level genetic algorithm for clustered traveling </a:t>
            </a:r>
            <a:r>
              <a:rPr lang="en-US" sz="1800" b="0" i="0" u="none" strike="noStrike" baseline="0" dirty="0" err="1">
                <a:latin typeface="CMR10"/>
              </a:rPr>
              <a:t>salesmanproblem</a:t>
            </a:r>
            <a:r>
              <a:rPr lang="en-US" sz="1800" b="0" i="0" u="none" strike="noStrike" baseline="0" dirty="0">
                <a:latin typeface="CMR10"/>
              </a:rPr>
              <a:t> with application in large-scale </a:t>
            </a:r>
            <a:r>
              <a:rPr lang="en-US" sz="1800" b="0" i="0" u="none" strike="noStrike" baseline="0" dirty="0" err="1">
                <a:latin typeface="CMR10"/>
              </a:rPr>
              <a:t>tsps</a:t>
            </a:r>
            <a:r>
              <a:rPr lang="en-US" sz="1800" b="0" i="0" u="none" strike="noStrike" baseline="0" dirty="0">
                <a:latin typeface="CMR10"/>
              </a:rPr>
              <a:t>,” </a:t>
            </a:r>
            <a:r>
              <a:rPr lang="en-US" sz="1800" b="0" i="0" u="none" strike="noStrike" baseline="0" dirty="0">
                <a:latin typeface="CMTI10"/>
              </a:rPr>
              <a:t>Tsinghua Science and Technology</a:t>
            </a:r>
            <a:r>
              <a:rPr lang="en-US" sz="1800" b="0" i="0" u="none" strike="noStrike" baseline="0" dirty="0">
                <a:latin typeface="CMR10"/>
              </a:rPr>
              <a:t>, vol. 12, no. 4, </a:t>
            </a:r>
            <a:r>
              <a:rPr lang="de-DE" sz="1800" b="0" i="0" u="none" strike="noStrike" baseline="0" dirty="0">
                <a:latin typeface="CMR10"/>
              </a:rPr>
              <a:t>pp. 459–465, 2007. 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[7] Z. Xing and S. Tu, “A graph neural network assisted monte </a:t>
            </a:r>
            <a:r>
              <a:rPr lang="en-US" sz="1800" b="0" i="0" u="none" strike="noStrike" baseline="0" dirty="0" err="1">
                <a:latin typeface="CMR10"/>
              </a:rPr>
              <a:t>carlo</a:t>
            </a:r>
            <a:r>
              <a:rPr lang="en-US" sz="1800" b="0" i="0" u="none" strike="noStrike" baseline="0" dirty="0">
                <a:latin typeface="CMR10"/>
              </a:rPr>
              <a:t> tree search approach to </a:t>
            </a:r>
            <a:r>
              <a:rPr lang="de-DE" sz="1800" b="0" i="0" u="none" strike="noStrike" baseline="0" dirty="0" err="1">
                <a:latin typeface="CMR10"/>
              </a:rPr>
              <a:t>traveling</a:t>
            </a:r>
            <a:r>
              <a:rPr lang="de-DE" sz="1800" b="0" i="0" u="none" strike="noStrike" baseline="0" dirty="0">
                <a:latin typeface="CMR10"/>
              </a:rPr>
              <a:t> </a:t>
            </a:r>
            <a:r>
              <a:rPr lang="de-DE" sz="1800" b="0" i="0" u="none" strike="noStrike" baseline="0" dirty="0" err="1">
                <a:latin typeface="CMR10"/>
              </a:rPr>
              <a:t>salesman</a:t>
            </a:r>
            <a:r>
              <a:rPr lang="de-DE" sz="1800" b="0" i="0" u="none" strike="noStrike" baseline="0" dirty="0">
                <a:latin typeface="CMR10"/>
              </a:rPr>
              <a:t> </a:t>
            </a:r>
            <a:r>
              <a:rPr lang="de-DE" sz="1800" b="0" i="0" u="none" strike="noStrike" baseline="0" dirty="0" err="1">
                <a:latin typeface="CMR10"/>
              </a:rPr>
              <a:t>problem</a:t>
            </a:r>
            <a:r>
              <a:rPr lang="de-DE" sz="1800" b="0" i="0" u="none" strike="noStrike" baseline="0" dirty="0">
                <a:latin typeface="CMR10"/>
              </a:rPr>
              <a:t>,” </a:t>
            </a:r>
            <a:r>
              <a:rPr lang="de-DE" sz="1800" b="0" i="0" u="none" strike="noStrike" baseline="0" dirty="0">
                <a:latin typeface="CMTI10"/>
              </a:rPr>
              <a:t>IEEE Access</a:t>
            </a:r>
            <a:r>
              <a:rPr lang="de-DE" sz="1800" b="0" i="0" u="none" strike="noStrike" baseline="0" dirty="0">
                <a:latin typeface="CMR10"/>
              </a:rPr>
              <a:t>, vol. 8, pp. 108418–108428, 2020. 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[8] G. </a:t>
            </a:r>
            <a:r>
              <a:rPr lang="en-US" sz="1800" b="0" i="0" u="none" strike="noStrike" baseline="0" dirty="0" err="1">
                <a:latin typeface="CMR10"/>
              </a:rPr>
              <a:t>Reinelt</a:t>
            </a:r>
            <a:r>
              <a:rPr lang="en-US" sz="1800" b="0" i="0" u="none" strike="noStrike" baseline="0" dirty="0">
                <a:latin typeface="CMR10"/>
              </a:rPr>
              <a:t>, “TSPLIB—A Traveling Salesman Problem Library,” </a:t>
            </a:r>
            <a:r>
              <a:rPr lang="en-US" sz="1800" b="0" i="0" u="none" strike="noStrike" baseline="0" dirty="0">
                <a:latin typeface="CMTI10"/>
              </a:rPr>
              <a:t>INFORMS Journal on Computing</a:t>
            </a:r>
            <a:r>
              <a:rPr lang="en-US" sz="1800" b="0" i="0" u="none" strike="noStrike" baseline="0" dirty="0">
                <a:latin typeface="CMR10"/>
              </a:rPr>
              <a:t>, </a:t>
            </a:r>
            <a:r>
              <a:rPr lang="nl-NL" sz="1800" b="0" i="0" u="none" strike="noStrike" baseline="0" dirty="0">
                <a:latin typeface="CMR10"/>
              </a:rPr>
              <a:t>vol. 3, pp. 376–384, November 1991.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[9] Y. Sun, A. Ernst, X. Li, and J. Weiner, “Generalization of machine learning for problem reduction: a case study on travelling salesman problems,” </a:t>
            </a:r>
            <a:r>
              <a:rPr lang="en-US" sz="1800" b="0" i="0" u="none" strike="noStrike" baseline="0" dirty="0">
                <a:latin typeface="CMTI10"/>
              </a:rPr>
              <a:t>OR Spectrum</a:t>
            </a:r>
            <a:r>
              <a:rPr lang="en-US" sz="1800" b="0" i="0" u="none" strike="noStrike" baseline="0" dirty="0">
                <a:latin typeface="CMR10"/>
              </a:rPr>
              <a:t>, vol. 43, pp. 607–633, </a:t>
            </a:r>
            <a:r>
              <a:rPr lang="de-DE" sz="1800" b="0" i="0" u="none" strike="noStrike" baseline="0" dirty="0" err="1">
                <a:latin typeface="CMR10"/>
              </a:rPr>
              <a:t>sep</a:t>
            </a:r>
            <a:r>
              <a:rPr lang="de-DE" sz="1800" b="0" i="0" u="none" strike="noStrike" baseline="0" dirty="0">
                <a:latin typeface="CMR10"/>
              </a:rPr>
              <a:t> 2020.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56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825659" cy="93434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AC0BB-2369-D429-61DF-7E19E999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772548"/>
            <a:ext cx="8825659" cy="4475197"/>
          </a:xfrm>
        </p:spPr>
        <p:txBody>
          <a:bodyPr anchor="t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Einleitung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Stand der Forschung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Traditionelle Ansätze zur Lösung des Traveling Salesman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Machine Learning Ansätze zur Lösung des Traveling Salesman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Methodik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 verwendeten Daten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 Analyse der Daten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 ausgewählten Merkmale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Ergebnisse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Analyse der Heuristiken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Analyse der MSTs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Analyse des k-RNG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830747-519F-A8CD-C912-CA4CC6F7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956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79572"/>
            <a:ext cx="8825659" cy="934349"/>
          </a:xfrm>
        </p:spPr>
        <p:txBody>
          <a:bodyPr/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Literaturverzeichnis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AC0BB-2369-D429-61DF-7E19E999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772548"/>
            <a:ext cx="8825659" cy="4475197"/>
          </a:xfrm>
        </p:spPr>
        <p:txBody>
          <a:bodyPr anchor="t"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[10] A. Hagberg, P. Swart, and D. S </a:t>
            </a:r>
            <a:r>
              <a:rPr lang="en-US" sz="1800" b="0" i="0" u="none" strike="noStrike" baseline="0" dirty="0" err="1">
                <a:latin typeface="CMR10"/>
              </a:rPr>
              <a:t>Chult</a:t>
            </a:r>
            <a:r>
              <a:rPr lang="en-US" sz="1800" b="0" i="0" u="none" strike="noStrike" baseline="0" dirty="0">
                <a:latin typeface="CMR10"/>
              </a:rPr>
              <a:t>, “Exploring network structure, dynamics, and function using </a:t>
            </a:r>
            <a:r>
              <a:rPr lang="en-US" sz="1800" b="0" i="0" u="none" strike="noStrike" baseline="0" dirty="0" err="1">
                <a:latin typeface="CMR10"/>
              </a:rPr>
              <a:t>networkx</a:t>
            </a:r>
            <a:r>
              <a:rPr lang="en-US" sz="1800" b="0" i="0" u="none" strike="noStrike" baseline="0" dirty="0">
                <a:latin typeface="CMR10"/>
              </a:rPr>
              <a:t>,” </a:t>
            </a:r>
            <a:r>
              <a:rPr lang="en-US" sz="1800" b="0" i="0" u="none" strike="noStrike" baseline="0" dirty="0">
                <a:latin typeface="CMTI10"/>
              </a:rPr>
              <a:t>Technical report</a:t>
            </a:r>
            <a:r>
              <a:rPr lang="en-US" sz="1800" b="0" i="0" u="none" strike="noStrike" baseline="0" dirty="0">
                <a:latin typeface="CMR10"/>
              </a:rPr>
              <a:t>, 2008.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9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825659" cy="93434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Einleitung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AC0BB-2369-D429-61DF-7E19E999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772548"/>
            <a:ext cx="8825659" cy="4475197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Vorhersage Kanten mithilfe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Forschungsfragen: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ML Lösungen &gt; Lösungen Heuristiken?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Wie schneiden Heuristiken untereinander ab?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Ziele: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Implementierung, Training und Testen einer ML-Methode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Vergleich der Lösungen der Heuristiken mit den optimalen Lösungen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8C5481-5034-5BCA-40C5-1D27EF0A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97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825659" cy="93434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 der Forschung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105AC0BB-2369-D429-61DF-7E19E9999D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54953" y="1772548"/>
                <a:ext cx="8825659" cy="4475197"/>
              </a:xfrm>
            </p:spPr>
            <p:txBody>
              <a:bodyPr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Das TSP gilt als einer der meist erforschten kombinatorischen Optimierungsprobleme 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TSP ist ein: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Graphenproblem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Knotenmenge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Kantenmenge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Gewichtungsfunktion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Z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 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Tour finden, die: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Alle Knoten maximal einmal besucht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Im Ursprungsknoten endet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Die Summe der Gewichte minimiert</a:t>
                </a:r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105AC0BB-2369-D429-61DF-7E19E9999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54953" y="1772548"/>
                <a:ext cx="8825659" cy="4475197"/>
              </a:xfrm>
              <a:blipFill>
                <a:blip r:embed="rId2"/>
                <a:stretch>
                  <a:fillRect l="-138" t="-8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FE1AE5C-CB21-0A36-C810-F1D386A3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15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79572"/>
            <a:ext cx="8825659" cy="934349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Traditionelle Ansätze zur Lösung des Traveling Salesman Problems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105AC0BB-2369-D429-61DF-7E19E9999D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54953" y="1772548"/>
                <a:ext cx="8825659" cy="4475197"/>
              </a:xfrm>
            </p:spPr>
            <p:txBody>
              <a:bodyPr anchor="t">
                <a:normAutofit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Brute Force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Naiv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Berechnet optimale Lösung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Nicht effizient für große Knotenmengen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Branch-and-Cut [2]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Berechnet Teilgraphen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Berechnet eine untere Schranke für die optimale Lösung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Heuristiken [3]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Berechnen nicht die optimale Lösung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Berechnen Lösung in effizienter Zeit (die meisten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Relativ einfach zu implementieren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Dynamische Programmierung [4]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TSP wird in kleinere Teilprogramme aufgeteilt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Hohe Laufzeit- und Speicheranforderung für größere Problemgrößen</a:t>
                </a:r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105AC0BB-2369-D429-61DF-7E19E9999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54953" y="1772548"/>
                <a:ext cx="8825659" cy="4475197"/>
              </a:xfrm>
              <a:blipFill>
                <a:blip r:embed="rId2"/>
                <a:stretch>
                  <a:fillRect l="-138" t="-13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34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79572"/>
            <a:ext cx="8825659" cy="934349"/>
          </a:xfrm>
        </p:spPr>
        <p:txBody>
          <a:bodyPr/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Machine Learning Ansätze zur Lösung des Traveling Salesman Problems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AC0BB-2369-D429-61DF-7E19E999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772548"/>
            <a:ext cx="8825659" cy="4475197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 [5]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Training eines Agenten oder Lernalgorithmus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Schrittweise Entscheidung zur Auswahl des nächsten Knotens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Lernt durch Belohnungen und Bestrafung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Genetischer Algorithmus [6]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Generierung einer zufälligen Population von Touren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 Touren werden durch den Crossover und der Mutation verbessert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Der Fitnessscore entscheidet, welche Touren in die nächste Generation weiter genutzt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Neuronale Netze [7]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Trainiert eine Funktion, die die optimale Reihenfolge berechnet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Als Input dienen die Knoten des TSP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Das NN liefert eine Permutation von Knoten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641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79572"/>
            <a:ext cx="8825659" cy="934349"/>
          </a:xfrm>
        </p:spPr>
        <p:txBody>
          <a:bodyPr/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Methodik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105AC0BB-2369-D429-61DF-7E19E9999D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54953" y="1772548"/>
                <a:ext cx="8825659" cy="4475197"/>
              </a:xfrm>
            </p:spPr>
            <p:txBody>
              <a:bodyPr anchor="t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Die verwendeten Daten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1000 TSPs wurden generiert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1000 optimale Lösungen berechnet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Je 1000 Lösungen für 8 Heuristiken berechnet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Die Größe der TSPs liegen zwischen 300 und 500 Knoten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Die Analyse der Daten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Approximationsgüte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h𝑒𝑢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𝑜𝑝𝑡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𝑜𝑝𝑡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∗100</m:t>
                    </m:r>
                  </m:oMath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Der Prozentsatz der Kanten, die in der optimalen Lösung liegen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𝑎𝑚𝑜𝑢𝑛𝑡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𝑑𝑖𝑚𝑒𝑛𝑠𝑖𝑜𝑛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∗100</m:t>
                    </m:r>
                  </m:oMath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MSTs als untere Schranke [8]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k-RNG</a:t>
                </a:r>
              </a:p>
              <a:p>
                <a:pPr marL="1200150" lvl="2" indent="-285750">
                  <a:buFont typeface="+mj-lt"/>
                  <a:buAutoNum type="arabicPeriod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Anzahl optimale Kanten im 1-RNG</a:t>
                </a:r>
              </a:p>
              <a:p>
                <a:pPr marL="1200150" lvl="2" indent="-285750">
                  <a:buFont typeface="+mj-lt"/>
                  <a:buAutoNum type="arabicPeriod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Anzahl Kanten des Greedy Algorithmus im 1-RNG</a:t>
                </a:r>
              </a:p>
              <a:p>
                <a:pPr marL="1200150" lvl="2" indent="-285750">
                  <a:buFont typeface="+mj-lt"/>
                  <a:buAutoNum type="arabicPeriod"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Anzahl optimale Kanten im k-RNG</a:t>
                </a:r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105AC0BB-2369-D429-61DF-7E19E9999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54953" y="1772548"/>
                <a:ext cx="8825659" cy="4475197"/>
              </a:xfrm>
              <a:blipFill>
                <a:blip r:embed="rId2"/>
                <a:stretch>
                  <a:fillRect l="-138" t="-8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7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4F4D1E-B425-061F-928A-D4E0793CD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00" y="1772548"/>
            <a:ext cx="3130711" cy="160028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9FA41DE-9596-E5C4-CBB1-BBF750D9E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588" y="3950328"/>
            <a:ext cx="2546023" cy="22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2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79572"/>
            <a:ext cx="8825659" cy="934349"/>
          </a:xfrm>
        </p:spPr>
        <p:txBody>
          <a:bodyPr/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Die ausgewählten Merkmale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AC0BB-2369-D429-61DF-7E19E999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772548"/>
            <a:ext cx="8825659" cy="4475197"/>
          </a:xfrm>
        </p:spPr>
        <p:txBody>
          <a:bodyPr anchor="t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Merkmale aus den Papers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Merkmal aus der linearen Programmierung[1]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Merkmal aus MSTs[1]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Lokale Merkmale[1]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Merkmal aus reduzierten Graphen[1]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Merkmale aus Graphen[9]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Statistische Merkmale[9]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Weitere Merkmale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Merkmale aus den Heuristiken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Merkmale mithilfe von k-RNGs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MST zur Wahrscheinlichkeit des Vorkommens einer Kante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50% Greedy Touren zum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50% Greedy Touren zum Testen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Optimalen Touren zur Evaluierung und Klassifikation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40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8353-EBAF-978D-EA7C-1D3E557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679572"/>
            <a:ext cx="8825659" cy="934349"/>
          </a:xfrm>
        </p:spPr>
        <p:txBody>
          <a:bodyPr/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51E0D5-CEED-CEAE-D528-4D40F920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65CF-7019-42CB-A7FB-90D9BC6827A7}" type="slidenum">
              <a:rPr lang="de-DE" smtClean="0"/>
              <a:t>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E475A3-DA6C-E2BC-8A90-F7957A21D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2" y="1317310"/>
            <a:ext cx="4888573" cy="263744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2C9B304-B8C0-608E-9C42-3FB8F209E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525" y="1323326"/>
            <a:ext cx="4898705" cy="26334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7816890-500A-4DAF-A5DA-9A94E30EF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2" y="3954754"/>
            <a:ext cx="4888573" cy="26191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F6D913B-6786-B3E5-EB65-476C62B0E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525" y="3954754"/>
            <a:ext cx="4888573" cy="261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41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1171</Words>
  <Application>Microsoft Office PowerPoint</Application>
  <PresentationFormat>Breitbild</PresentationFormat>
  <Paragraphs>163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CMR10</vt:lpstr>
      <vt:lpstr>CMTI10</vt:lpstr>
      <vt:lpstr>Arial</vt:lpstr>
      <vt:lpstr>Calibri</vt:lpstr>
      <vt:lpstr>Cambria Math</vt:lpstr>
      <vt:lpstr>Century Gothic</vt:lpstr>
      <vt:lpstr>Wingdings 3</vt:lpstr>
      <vt:lpstr>Ion</vt:lpstr>
      <vt:lpstr>Machine Learning zur Vorhersage von Kanten in optimalen Lösungen für das Traveling Salesman Problem</vt:lpstr>
      <vt:lpstr>Inhaltsverzeichnis</vt:lpstr>
      <vt:lpstr>Einleitung</vt:lpstr>
      <vt:lpstr>Stand der Forschung</vt:lpstr>
      <vt:lpstr>Traditionelle Ansätze zur Lösung des Traveling Salesman Problems</vt:lpstr>
      <vt:lpstr>Machine Learning Ansätze zur Lösung des Traveling Salesman Problems</vt:lpstr>
      <vt:lpstr>Methodik</vt:lpstr>
      <vt:lpstr>Die ausgewählten Merkmale</vt:lpstr>
      <vt:lpstr>Ergebnisse</vt:lpstr>
      <vt:lpstr>Ergebnisse</vt:lpstr>
      <vt:lpstr>Ergebnisse</vt:lpstr>
      <vt:lpstr>Ergebnisse</vt:lpstr>
      <vt:lpstr>Ergebnisse</vt:lpstr>
      <vt:lpstr>Ergebnisse</vt:lpstr>
      <vt:lpstr>Schluss</vt:lpstr>
      <vt:lpstr>Zusammenfassung</vt:lpstr>
      <vt:lpstr>Danke für ihre Aufmerksamkeit!</vt:lpstr>
      <vt:lpstr>Literaturverzeichnis</vt:lpstr>
      <vt:lpstr>Literaturverzeichnis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zur Vorhersage von Kanten in optimalen Lösungen für das Traveling Salesman Problem</dc:title>
  <dc:creator>Ahmad Kader</dc:creator>
  <cp:lastModifiedBy>Ahmad Kader</cp:lastModifiedBy>
  <cp:revision>6</cp:revision>
  <dcterms:created xsi:type="dcterms:W3CDTF">2023-05-29T07:00:41Z</dcterms:created>
  <dcterms:modified xsi:type="dcterms:W3CDTF">2023-06-07T08:49:12Z</dcterms:modified>
</cp:coreProperties>
</file>